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60" r:id="rId6"/>
  </p:sldMasterIdLst>
  <p:notesMasterIdLst>
    <p:notesMasterId r:id="rId216"/>
  </p:notesMasterIdLst>
  <p:handoutMasterIdLst>
    <p:handoutMasterId r:id="rId217"/>
  </p:handoutMasterIdLst>
  <p:sldIdLst>
    <p:sldId id="256" r:id="rId7"/>
    <p:sldId id="321" r:id="rId8"/>
    <p:sldId id="339" r:id="rId9"/>
    <p:sldId id="338" r:id="rId10"/>
    <p:sldId id="545" r:id="rId11"/>
    <p:sldId id="318" r:id="rId12"/>
    <p:sldId id="319" r:id="rId13"/>
    <p:sldId id="529" r:id="rId14"/>
    <p:sldId id="315" r:id="rId15"/>
    <p:sldId id="320" r:id="rId16"/>
    <p:sldId id="530" r:id="rId17"/>
    <p:sldId id="514" r:id="rId18"/>
    <p:sldId id="511" r:id="rId19"/>
    <p:sldId id="512" r:id="rId20"/>
    <p:sldId id="539" r:id="rId21"/>
    <p:sldId id="513" r:id="rId22"/>
    <p:sldId id="538" r:id="rId23"/>
    <p:sldId id="524" r:id="rId24"/>
    <p:sldId id="531" r:id="rId25"/>
    <p:sldId id="515" r:id="rId26"/>
    <p:sldId id="516" r:id="rId27"/>
    <p:sldId id="517" r:id="rId28"/>
    <p:sldId id="518" r:id="rId29"/>
    <p:sldId id="329" r:id="rId30"/>
    <p:sldId id="470" r:id="rId31"/>
    <p:sldId id="471" r:id="rId32"/>
    <p:sldId id="472" r:id="rId33"/>
    <p:sldId id="473" r:id="rId34"/>
    <p:sldId id="474" r:id="rId35"/>
    <p:sldId id="317" r:id="rId36"/>
    <p:sldId id="326" r:id="rId37"/>
    <p:sldId id="327" r:id="rId38"/>
    <p:sldId id="328" r:id="rId39"/>
    <p:sldId id="478" r:id="rId40"/>
    <p:sldId id="330" r:id="rId41"/>
    <p:sldId id="475" r:id="rId42"/>
    <p:sldId id="537" r:id="rId43"/>
    <p:sldId id="332" r:id="rId44"/>
    <p:sldId id="331" r:id="rId45"/>
    <p:sldId id="333" r:id="rId46"/>
    <p:sldId id="334" r:id="rId47"/>
    <p:sldId id="335" r:id="rId48"/>
    <p:sldId id="336" r:id="rId49"/>
    <p:sldId id="337" r:id="rId50"/>
    <p:sldId id="544" r:id="rId51"/>
    <p:sldId id="543" r:id="rId52"/>
    <p:sldId id="476" r:id="rId53"/>
    <p:sldId id="341" r:id="rId54"/>
    <p:sldId id="342" r:id="rId55"/>
    <p:sldId id="343" r:id="rId56"/>
    <p:sldId id="344" r:id="rId57"/>
    <p:sldId id="345" r:id="rId58"/>
    <p:sldId id="346" r:id="rId59"/>
    <p:sldId id="347" r:id="rId60"/>
    <p:sldId id="348" r:id="rId61"/>
    <p:sldId id="349" r:id="rId62"/>
    <p:sldId id="350" r:id="rId63"/>
    <p:sldId id="351" r:id="rId64"/>
    <p:sldId id="352" r:id="rId65"/>
    <p:sldId id="353" r:id="rId66"/>
    <p:sldId id="354" r:id="rId67"/>
    <p:sldId id="355" r:id="rId68"/>
    <p:sldId id="357" r:id="rId69"/>
    <p:sldId id="356" r:id="rId70"/>
    <p:sldId id="358" r:id="rId71"/>
    <p:sldId id="359" r:id="rId72"/>
    <p:sldId id="360" r:id="rId73"/>
    <p:sldId id="361" r:id="rId74"/>
    <p:sldId id="362" r:id="rId75"/>
    <p:sldId id="363" r:id="rId76"/>
    <p:sldId id="364" r:id="rId77"/>
    <p:sldId id="365" r:id="rId78"/>
    <p:sldId id="366" r:id="rId79"/>
    <p:sldId id="367" r:id="rId80"/>
    <p:sldId id="368" r:id="rId81"/>
    <p:sldId id="369" r:id="rId82"/>
    <p:sldId id="370" r:id="rId83"/>
    <p:sldId id="371" r:id="rId84"/>
    <p:sldId id="373" r:id="rId85"/>
    <p:sldId id="372" r:id="rId86"/>
    <p:sldId id="374" r:id="rId87"/>
    <p:sldId id="375" r:id="rId88"/>
    <p:sldId id="376" r:id="rId89"/>
    <p:sldId id="377" r:id="rId90"/>
    <p:sldId id="378" r:id="rId91"/>
    <p:sldId id="379" r:id="rId92"/>
    <p:sldId id="380" r:id="rId93"/>
    <p:sldId id="381" r:id="rId94"/>
    <p:sldId id="382" r:id="rId95"/>
    <p:sldId id="384" r:id="rId96"/>
    <p:sldId id="383" r:id="rId97"/>
    <p:sldId id="385" r:id="rId98"/>
    <p:sldId id="386" r:id="rId99"/>
    <p:sldId id="477" r:id="rId100"/>
    <p:sldId id="388" r:id="rId101"/>
    <p:sldId id="389" r:id="rId102"/>
    <p:sldId id="390" r:id="rId103"/>
    <p:sldId id="391" r:id="rId104"/>
    <p:sldId id="392" r:id="rId105"/>
    <p:sldId id="393" r:id="rId106"/>
    <p:sldId id="394" r:id="rId107"/>
    <p:sldId id="395" r:id="rId108"/>
    <p:sldId id="396" r:id="rId109"/>
    <p:sldId id="397" r:id="rId110"/>
    <p:sldId id="398" r:id="rId111"/>
    <p:sldId id="399" r:id="rId112"/>
    <p:sldId id="400" r:id="rId113"/>
    <p:sldId id="401" r:id="rId114"/>
    <p:sldId id="402" r:id="rId115"/>
    <p:sldId id="403" r:id="rId116"/>
    <p:sldId id="404" r:id="rId117"/>
    <p:sldId id="405" r:id="rId118"/>
    <p:sldId id="406" r:id="rId119"/>
    <p:sldId id="482" r:id="rId120"/>
    <p:sldId id="407" r:id="rId121"/>
    <p:sldId id="408" r:id="rId122"/>
    <p:sldId id="409" r:id="rId123"/>
    <p:sldId id="410" r:id="rId124"/>
    <p:sldId id="411" r:id="rId125"/>
    <p:sldId id="412" r:id="rId126"/>
    <p:sldId id="413" r:id="rId127"/>
    <p:sldId id="414" r:id="rId128"/>
    <p:sldId id="415" r:id="rId129"/>
    <p:sldId id="416" r:id="rId130"/>
    <p:sldId id="417" r:id="rId131"/>
    <p:sldId id="418" r:id="rId132"/>
    <p:sldId id="419" r:id="rId133"/>
    <p:sldId id="420" r:id="rId134"/>
    <p:sldId id="421" r:id="rId135"/>
    <p:sldId id="422" r:id="rId136"/>
    <p:sldId id="423" r:id="rId137"/>
    <p:sldId id="424" r:id="rId138"/>
    <p:sldId id="425" r:id="rId139"/>
    <p:sldId id="426" r:id="rId140"/>
    <p:sldId id="540" r:id="rId141"/>
    <p:sldId id="541" r:id="rId142"/>
    <p:sldId id="427" r:id="rId143"/>
    <p:sldId id="429" r:id="rId144"/>
    <p:sldId id="428" r:id="rId145"/>
    <p:sldId id="430" r:id="rId146"/>
    <p:sldId id="431" r:id="rId147"/>
    <p:sldId id="432" r:id="rId148"/>
    <p:sldId id="433" r:id="rId149"/>
    <p:sldId id="434" r:id="rId150"/>
    <p:sldId id="435" r:id="rId151"/>
    <p:sldId id="436" r:id="rId152"/>
    <p:sldId id="437" r:id="rId153"/>
    <p:sldId id="438" r:id="rId154"/>
    <p:sldId id="439" r:id="rId155"/>
    <p:sldId id="483" r:id="rId156"/>
    <p:sldId id="484" r:id="rId157"/>
    <p:sldId id="440" r:id="rId158"/>
    <p:sldId id="485" r:id="rId159"/>
    <p:sldId id="486" r:id="rId160"/>
    <p:sldId id="487" r:id="rId161"/>
    <p:sldId id="441" r:id="rId162"/>
    <p:sldId id="442" r:id="rId163"/>
    <p:sldId id="443" r:id="rId164"/>
    <p:sldId id="444" r:id="rId165"/>
    <p:sldId id="445" r:id="rId166"/>
    <p:sldId id="446" r:id="rId167"/>
    <p:sldId id="447" r:id="rId168"/>
    <p:sldId id="448" r:id="rId169"/>
    <p:sldId id="449" r:id="rId170"/>
    <p:sldId id="450" r:id="rId171"/>
    <p:sldId id="451" r:id="rId172"/>
    <p:sldId id="452" r:id="rId173"/>
    <p:sldId id="453" r:id="rId174"/>
    <p:sldId id="454" r:id="rId175"/>
    <p:sldId id="455" r:id="rId176"/>
    <p:sldId id="456" r:id="rId177"/>
    <p:sldId id="489" r:id="rId178"/>
    <p:sldId id="488" r:id="rId179"/>
    <p:sldId id="457" r:id="rId180"/>
    <p:sldId id="458" r:id="rId181"/>
    <p:sldId id="459" r:id="rId182"/>
    <p:sldId id="460" r:id="rId183"/>
    <p:sldId id="461" r:id="rId184"/>
    <p:sldId id="462" r:id="rId185"/>
    <p:sldId id="463" r:id="rId186"/>
    <p:sldId id="464" r:id="rId187"/>
    <p:sldId id="465" r:id="rId188"/>
    <p:sldId id="466" r:id="rId189"/>
    <p:sldId id="467" r:id="rId190"/>
    <p:sldId id="468" r:id="rId191"/>
    <p:sldId id="469" r:id="rId192"/>
    <p:sldId id="532" r:id="rId193"/>
    <p:sldId id="533" r:id="rId194"/>
    <p:sldId id="534" r:id="rId195"/>
    <p:sldId id="535" r:id="rId196"/>
    <p:sldId id="536" r:id="rId197"/>
    <p:sldId id="510" r:id="rId198"/>
    <p:sldId id="542" r:id="rId199"/>
    <p:sldId id="508" r:id="rId200"/>
    <p:sldId id="495" r:id="rId201"/>
    <p:sldId id="494" r:id="rId202"/>
    <p:sldId id="496" r:id="rId203"/>
    <p:sldId id="497" r:id="rId204"/>
    <p:sldId id="498" r:id="rId205"/>
    <p:sldId id="499" r:id="rId206"/>
    <p:sldId id="500" r:id="rId207"/>
    <p:sldId id="501" r:id="rId208"/>
    <p:sldId id="502" r:id="rId209"/>
    <p:sldId id="503" r:id="rId210"/>
    <p:sldId id="504" r:id="rId211"/>
    <p:sldId id="505" r:id="rId212"/>
    <p:sldId id="506" r:id="rId213"/>
    <p:sldId id="507" r:id="rId214"/>
    <p:sldId id="509" r:id="rId2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lley, James (Jim)" initials="HJ(" lastIdx="4" clrIdx="0">
    <p:extLst>
      <p:ext uri="{19B8F6BF-5375-455C-9EA6-DF929625EA0E}">
        <p15:presenceInfo xmlns:p15="http://schemas.microsoft.com/office/powerpoint/2012/main" userId="S-1-5-21-978016076-702945558-1050887974-42070" providerId="AD"/>
      </p:ext>
    </p:extLst>
  </p:cmAuthor>
  <p:cmAuthor id="2" name="DeVeau, Zach" initials="DZ" lastIdx="6" clrIdx="1">
    <p:extLst>
      <p:ext uri="{19B8F6BF-5375-455C-9EA6-DF929625EA0E}">
        <p15:presenceInfo xmlns:p15="http://schemas.microsoft.com/office/powerpoint/2012/main" userId="S-1-5-21-1715567821-152049171-1801674531-578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283"/>
    <a:srgbClr val="1F4284"/>
    <a:srgbClr val="D7181F"/>
    <a:srgbClr val="0054A8"/>
    <a:srgbClr val="1B1464"/>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85051" autoAdjust="0"/>
  </p:normalViewPr>
  <p:slideViewPr>
    <p:cSldViewPr>
      <p:cViewPr varScale="1">
        <p:scale>
          <a:sx n="69" d="100"/>
          <a:sy n="69" d="100"/>
        </p:scale>
        <p:origin x="480" y="43"/>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63" Type="http://schemas.openxmlformats.org/officeDocument/2006/relationships/slide" Target="slides/slide57.xml"/><Relationship Id="rId84" Type="http://schemas.openxmlformats.org/officeDocument/2006/relationships/slide" Target="slides/slide78.xml"/><Relationship Id="rId138" Type="http://schemas.openxmlformats.org/officeDocument/2006/relationships/slide" Target="slides/slide132.xml"/><Relationship Id="rId159" Type="http://schemas.openxmlformats.org/officeDocument/2006/relationships/slide" Target="slides/slide153.xml"/><Relationship Id="rId170" Type="http://schemas.openxmlformats.org/officeDocument/2006/relationships/slide" Target="slides/slide164.xml"/><Relationship Id="rId191" Type="http://schemas.openxmlformats.org/officeDocument/2006/relationships/slide" Target="slides/slide185.xml"/><Relationship Id="rId205" Type="http://schemas.openxmlformats.org/officeDocument/2006/relationships/slide" Target="slides/slide199.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53" Type="http://schemas.openxmlformats.org/officeDocument/2006/relationships/slide" Target="slides/slide47.xml"/><Relationship Id="rId74" Type="http://schemas.openxmlformats.org/officeDocument/2006/relationships/slide" Target="slides/slide68.xml"/><Relationship Id="rId128" Type="http://schemas.openxmlformats.org/officeDocument/2006/relationships/slide" Target="slides/slide122.xml"/><Relationship Id="rId149" Type="http://schemas.openxmlformats.org/officeDocument/2006/relationships/slide" Target="slides/slide143.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160" Type="http://schemas.openxmlformats.org/officeDocument/2006/relationships/slide" Target="slides/slide154.xml"/><Relationship Id="rId165" Type="http://schemas.openxmlformats.org/officeDocument/2006/relationships/slide" Target="slides/slide159.xml"/><Relationship Id="rId181" Type="http://schemas.openxmlformats.org/officeDocument/2006/relationships/slide" Target="slides/slide175.xml"/><Relationship Id="rId186" Type="http://schemas.openxmlformats.org/officeDocument/2006/relationships/slide" Target="slides/slide180.xml"/><Relationship Id="rId216" Type="http://schemas.openxmlformats.org/officeDocument/2006/relationships/notesMaster" Target="notesMasters/notesMaster1.xml"/><Relationship Id="rId211" Type="http://schemas.openxmlformats.org/officeDocument/2006/relationships/slide" Target="slides/slide205.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113" Type="http://schemas.openxmlformats.org/officeDocument/2006/relationships/slide" Target="slides/slide107.xml"/><Relationship Id="rId118" Type="http://schemas.openxmlformats.org/officeDocument/2006/relationships/slide" Target="slides/slide112.xml"/><Relationship Id="rId134" Type="http://schemas.openxmlformats.org/officeDocument/2006/relationships/slide" Target="slides/slide128.xml"/><Relationship Id="rId139" Type="http://schemas.openxmlformats.org/officeDocument/2006/relationships/slide" Target="slides/slide133.xml"/><Relationship Id="rId80" Type="http://schemas.openxmlformats.org/officeDocument/2006/relationships/slide" Target="slides/slide74.xml"/><Relationship Id="rId85" Type="http://schemas.openxmlformats.org/officeDocument/2006/relationships/slide" Target="slides/slide79.xml"/><Relationship Id="rId150" Type="http://schemas.openxmlformats.org/officeDocument/2006/relationships/slide" Target="slides/slide144.xml"/><Relationship Id="rId155" Type="http://schemas.openxmlformats.org/officeDocument/2006/relationships/slide" Target="slides/slide149.xml"/><Relationship Id="rId171" Type="http://schemas.openxmlformats.org/officeDocument/2006/relationships/slide" Target="slides/slide165.xml"/><Relationship Id="rId176" Type="http://schemas.openxmlformats.org/officeDocument/2006/relationships/slide" Target="slides/slide170.xml"/><Relationship Id="rId192" Type="http://schemas.openxmlformats.org/officeDocument/2006/relationships/slide" Target="slides/slide186.xml"/><Relationship Id="rId197" Type="http://schemas.openxmlformats.org/officeDocument/2006/relationships/slide" Target="slides/slide191.xml"/><Relationship Id="rId206" Type="http://schemas.openxmlformats.org/officeDocument/2006/relationships/slide" Target="slides/slide200.xml"/><Relationship Id="rId201" Type="http://schemas.openxmlformats.org/officeDocument/2006/relationships/slide" Target="slides/slide195.xml"/><Relationship Id="rId222" Type="http://schemas.openxmlformats.org/officeDocument/2006/relationships/tableStyles" Target="tableStyles.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slide" Target="slides/slide102.xml"/><Relationship Id="rId124" Type="http://schemas.openxmlformats.org/officeDocument/2006/relationships/slide" Target="slides/slide118.xml"/><Relationship Id="rId129" Type="http://schemas.openxmlformats.org/officeDocument/2006/relationships/slide" Target="slides/slide123.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40" Type="http://schemas.openxmlformats.org/officeDocument/2006/relationships/slide" Target="slides/slide134.xml"/><Relationship Id="rId145" Type="http://schemas.openxmlformats.org/officeDocument/2006/relationships/slide" Target="slides/slide139.xml"/><Relationship Id="rId161" Type="http://schemas.openxmlformats.org/officeDocument/2006/relationships/slide" Target="slides/slide155.xml"/><Relationship Id="rId166" Type="http://schemas.openxmlformats.org/officeDocument/2006/relationships/slide" Target="slides/slide160.xml"/><Relationship Id="rId182" Type="http://schemas.openxmlformats.org/officeDocument/2006/relationships/slide" Target="slides/slide176.xml"/><Relationship Id="rId187" Type="http://schemas.openxmlformats.org/officeDocument/2006/relationships/slide" Target="slides/slide181.xml"/><Relationship Id="rId217"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212" Type="http://schemas.openxmlformats.org/officeDocument/2006/relationships/slide" Target="slides/slide206.xml"/><Relationship Id="rId23" Type="http://schemas.openxmlformats.org/officeDocument/2006/relationships/slide" Target="slides/slide17.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119" Type="http://schemas.openxmlformats.org/officeDocument/2006/relationships/slide" Target="slides/slide113.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130" Type="http://schemas.openxmlformats.org/officeDocument/2006/relationships/slide" Target="slides/slide124.xml"/><Relationship Id="rId135" Type="http://schemas.openxmlformats.org/officeDocument/2006/relationships/slide" Target="slides/slide129.xml"/><Relationship Id="rId151" Type="http://schemas.openxmlformats.org/officeDocument/2006/relationships/slide" Target="slides/slide145.xml"/><Relationship Id="rId156" Type="http://schemas.openxmlformats.org/officeDocument/2006/relationships/slide" Target="slides/slide150.xml"/><Relationship Id="rId177" Type="http://schemas.openxmlformats.org/officeDocument/2006/relationships/slide" Target="slides/slide171.xml"/><Relationship Id="rId198" Type="http://schemas.openxmlformats.org/officeDocument/2006/relationships/slide" Target="slides/slide192.xml"/><Relationship Id="rId172" Type="http://schemas.openxmlformats.org/officeDocument/2006/relationships/slide" Target="slides/slide166.xml"/><Relationship Id="rId193" Type="http://schemas.openxmlformats.org/officeDocument/2006/relationships/slide" Target="slides/slide187.xml"/><Relationship Id="rId202" Type="http://schemas.openxmlformats.org/officeDocument/2006/relationships/slide" Target="slides/slide196.xml"/><Relationship Id="rId207" Type="http://schemas.openxmlformats.org/officeDocument/2006/relationships/slide" Target="slides/slide201.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141" Type="http://schemas.openxmlformats.org/officeDocument/2006/relationships/slide" Target="slides/slide135.xml"/><Relationship Id="rId146" Type="http://schemas.openxmlformats.org/officeDocument/2006/relationships/slide" Target="slides/slide140.xml"/><Relationship Id="rId167" Type="http://schemas.openxmlformats.org/officeDocument/2006/relationships/slide" Target="slides/slide161.xml"/><Relationship Id="rId188" Type="http://schemas.openxmlformats.org/officeDocument/2006/relationships/slide" Target="slides/slide182.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162" Type="http://schemas.openxmlformats.org/officeDocument/2006/relationships/slide" Target="slides/slide156.xml"/><Relationship Id="rId183" Type="http://schemas.openxmlformats.org/officeDocument/2006/relationships/slide" Target="slides/slide177.xml"/><Relationship Id="rId213" Type="http://schemas.openxmlformats.org/officeDocument/2006/relationships/slide" Target="slides/slide207.xml"/><Relationship Id="rId218" Type="http://schemas.openxmlformats.org/officeDocument/2006/relationships/commentAuthors" Target="commentAuthors.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slide" Target="slides/slide125.xml"/><Relationship Id="rId136" Type="http://schemas.openxmlformats.org/officeDocument/2006/relationships/slide" Target="slides/slide130.xml"/><Relationship Id="rId157" Type="http://schemas.openxmlformats.org/officeDocument/2006/relationships/slide" Target="slides/slide151.xml"/><Relationship Id="rId178" Type="http://schemas.openxmlformats.org/officeDocument/2006/relationships/slide" Target="slides/slide172.xml"/><Relationship Id="rId61" Type="http://schemas.openxmlformats.org/officeDocument/2006/relationships/slide" Target="slides/slide55.xml"/><Relationship Id="rId82" Type="http://schemas.openxmlformats.org/officeDocument/2006/relationships/slide" Target="slides/slide76.xml"/><Relationship Id="rId152" Type="http://schemas.openxmlformats.org/officeDocument/2006/relationships/slide" Target="slides/slide146.xml"/><Relationship Id="rId173" Type="http://schemas.openxmlformats.org/officeDocument/2006/relationships/slide" Target="slides/slide167.xml"/><Relationship Id="rId194" Type="http://schemas.openxmlformats.org/officeDocument/2006/relationships/slide" Target="slides/slide188.xml"/><Relationship Id="rId199" Type="http://schemas.openxmlformats.org/officeDocument/2006/relationships/slide" Target="slides/slide193.xml"/><Relationship Id="rId203" Type="http://schemas.openxmlformats.org/officeDocument/2006/relationships/slide" Target="slides/slide197.xml"/><Relationship Id="rId208" Type="http://schemas.openxmlformats.org/officeDocument/2006/relationships/slide" Target="slides/slide202.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147" Type="http://schemas.openxmlformats.org/officeDocument/2006/relationships/slide" Target="slides/slide141.xml"/><Relationship Id="rId168" Type="http://schemas.openxmlformats.org/officeDocument/2006/relationships/slide" Target="slides/slide162.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142" Type="http://schemas.openxmlformats.org/officeDocument/2006/relationships/slide" Target="slides/slide136.xml"/><Relationship Id="rId163" Type="http://schemas.openxmlformats.org/officeDocument/2006/relationships/slide" Target="slides/slide157.xml"/><Relationship Id="rId184" Type="http://schemas.openxmlformats.org/officeDocument/2006/relationships/slide" Target="slides/slide178.xml"/><Relationship Id="rId189" Type="http://schemas.openxmlformats.org/officeDocument/2006/relationships/slide" Target="slides/slide183.xml"/><Relationship Id="rId219" Type="http://schemas.openxmlformats.org/officeDocument/2006/relationships/presProps" Target="presProps.xml"/><Relationship Id="rId3" Type="http://schemas.openxmlformats.org/officeDocument/2006/relationships/customXml" Target="../customXml/item3.xml"/><Relationship Id="rId214" Type="http://schemas.openxmlformats.org/officeDocument/2006/relationships/slide" Target="slides/slide208.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137" Type="http://schemas.openxmlformats.org/officeDocument/2006/relationships/slide" Target="slides/slide131.xml"/><Relationship Id="rId158" Type="http://schemas.openxmlformats.org/officeDocument/2006/relationships/slide" Target="slides/slide152.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slide" Target="slides/slide126.xml"/><Relationship Id="rId153" Type="http://schemas.openxmlformats.org/officeDocument/2006/relationships/slide" Target="slides/slide147.xml"/><Relationship Id="rId174" Type="http://schemas.openxmlformats.org/officeDocument/2006/relationships/slide" Target="slides/slide168.xml"/><Relationship Id="rId179" Type="http://schemas.openxmlformats.org/officeDocument/2006/relationships/slide" Target="slides/slide173.xml"/><Relationship Id="rId195" Type="http://schemas.openxmlformats.org/officeDocument/2006/relationships/slide" Target="slides/slide189.xml"/><Relationship Id="rId209" Type="http://schemas.openxmlformats.org/officeDocument/2006/relationships/slide" Target="slides/slide203.xml"/><Relationship Id="rId190" Type="http://schemas.openxmlformats.org/officeDocument/2006/relationships/slide" Target="slides/slide184.xml"/><Relationship Id="rId204" Type="http://schemas.openxmlformats.org/officeDocument/2006/relationships/slide" Target="slides/slide198.xml"/><Relationship Id="rId220" Type="http://schemas.openxmlformats.org/officeDocument/2006/relationships/viewProps" Target="viewProps.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43" Type="http://schemas.openxmlformats.org/officeDocument/2006/relationships/slide" Target="slides/slide137.xml"/><Relationship Id="rId148" Type="http://schemas.openxmlformats.org/officeDocument/2006/relationships/slide" Target="slides/slide142.xml"/><Relationship Id="rId164" Type="http://schemas.openxmlformats.org/officeDocument/2006/relationships/slide" Target="slides/slide158.xml"/><Relationship Id="rId169" Type="http://schemas.openxmlformats.org/officeDocument/2006/relationships/slide" Target="slides/slide163.xml"/><Relationship Id="rId185" Type="http://schemas.openxmlformats.org/officeDocument/2006/relationships/slide" Target="slides/slide179.xml"/><Relationship Id="rId4" Type="http://schemas.openxmlformats.org/officeDocument/2006/relationships/slideMaster" Target="slideMasters/slideMaster1.xml"/><Relationship Id="rId9" Type="http://schemas.openxmlformats.org/officeDocument/2006/relationships/slide" Target="slides/slide3.xml"/><Relationship Id="rId180" Type="http://schemas.openxmlformats.org/officeDocument/2006/relationships/slide" Target="slides/slide174.xml"/><Relationship Id="rId210" Type="http://schemas.openxmlformats.org/officeDocument/2006/relationships/slide" Target="slides/slide204.xml"/><Relationship Id="rId215" Type="http://schemas.openxmlformats.org/officeDocument/2006/relationships/slide" Target="slides/slide209.xml"/><Relationship Id="rId26" Type="http://schemas.openxmlformats.org/officeDocument/2006/relationships/slide" Target="slides/slide20.xml"/><Relationship Id="rId47" Type="http://schemas.openxmlformats.org/officeDocument/2006/relationships/slide" Target="slides/slide41.xml"/><Relationship Id="rId68" Type="http://schemas.openxmlformats.org/officeDocument/2006/relationships/slide" Target="slides/slide62.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slide" Target="slides/slide127.xml"/><Relationship Id="rId154" Type="http://schemas.openxmlformats.org/officeDocument/2006/relationships/slide" Target="slides/slide148.xml"/><Relationship Id="rId175" Type="http://schemas.openxmlformats.org/officeDocument/2006/relationships/slide" Target="slides/slide169.xml"/><Relationship Id="rId196" Type="http://schemas.openxmlformats.org/officeDocument/2006/relationships/slide" Target="slides/slide190.xml"/><Relationship Id="rId200" Type="http://schemas.openxmlformats.org/officeDocument/2006/relationships/slide" Target="slides/slide194.xml"/><Relationship Id="rId16" Type="http://schemas.openxmlformats.org/officeDocument/2006/relationships/slide" Target="slides/slide10.xml"/><Relationship Id="rId221" Type="http://schemas.openxmlformats.org/officeDocument/2006/relationships/theme" Target="theme/theme1.xml"/><Relationship Id="rId37" Type="http://schemas.openxmlformats.org/officeDocument/2006/relationships/slide" Target="slides/slide31.xml"/><Relationship Id="rId58" Type="http://schemas.openxmlformats.org/officeDocument/2006/relationships/slide" Target="slides/slide52.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44" Type="http://schemas.openxmlformats.org/officeDocument/2006/relationships/slide" Target="slides/slide1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8C145B-76FC-4580-8A55-C2782E275CCC}" type="datetimeFigureOut">
              <a:rPr lang="en-US" smtClean="0"/>
              <a:t>11/15/2016</a:t>
            </a:fld>
            <a:endParaRPr lang="en-US" dirty="0"/>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B3415CF-0DBC-4A8D-A99B-D7268C2B2760}" type="slidenum">
              <a:rPr lang="en-US" smtClean="0"/>
              <a:t>‹#›</a:t>
            </a:fld>
            <a:endParaRPr lang="en-US" dirty="0"/>
          </a:p>
        </p:txBody>
      </p:sp>
    </p:spTree>
    <p:extLst>
      <p:ext uri="{BB962C8B-B14F-4D97-AF65-F5344CB8AC3E}">
        <p14:creationId xmlns:p14="http://schemas.microsoft.com/office/powerpoint/2010/main" val="37345008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FB041DD4-D347-4D53-966B-AAA1E420171B}" type="datetimeFigureOut">
              <a:rPr lang="en-US" smtClean="0"/>
              <a:t>11/15/2016</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24D8F56F-0BFE-4BBE-BCA7-68A9FFA7A5F5}" type="slidenum">
              <a:rPr lang="en-US" smtClean="0"/>
              <a:t>‹#›</a:t>
            </a:fld>
            <a:endParaRPr lang="en-US" dirty="0"/>
          </a:p>
        </p:txBody>
      </p:sp>
    </p:spTree>
    <p:extLst>
      <p:ext uri="{BB962C8B-B14F-4D97-AF65-F5344CB8AC3E}">
        <p14:creationId xmlns:p14="http://schemas.microsoft.com/office/powerpoint/2010/main" val="2120697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a:t>
            </a:fld>
            <a:endParaRPr lang="en-US" dirty="0"/>
          </a:p>
        </p:txBody>
      </p:sp>
    </p:spTree>
    <p:extLst>
      <p:ext uri="{BB962C8B-B14F-4D97-AF65-F5344CB8AC3E}">
        <p14:creationId xmlns:p14="http://schemas.microsoft.com/office/powerpoint/2010/main" val="4103959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a:t>
            </a:fld>
            <a:endParaRPr lang="en-US" dirty="0"/>
          </a:p>
        </p:txBody>
      </p:sp>
    </p:spTree>
    <p:extLst>
      <p:ext uri="{BB962C8B-B14F-4D97-AF65-F5344CB8AC3E}">
        <p14:creationId xmlns:p14="http://schemas.microsoft.com/office/powerpoint/2010/main" val="2891238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a:t>
            </a:fld>
            <a:endParaRPr lang="en-US" dirty="0"/>
          </a:p>
        </p:txBody>
      </p:sp>
    </p:spTree>
    <p:extLst>
      <p:ext uri="{BB962C8B-B14F-4D97-AF65-F5344CB8AC3E}">
        <p14:creationId xmlns:p14="http://schemas.microsoft.com/office/powerpoint/2010/main" val="4156483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a:t>
            </a:fld>
            <a:endParaRPr lang="en-US" dirty="0"/>
          </a:p>
        </p:txBody>
      </p:sp>
    </p:spTree>
    <p:extLst>
      <p:ext uri="{BB962C8B-B14F-4D97-AF65-F5344CB8AC3E}">
        <p14:creationId xmlns:p14="http://schemas.microsoft.com/office/powerpoint/2010/main" val="371277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a:t>
            </a:fld>
            <a:endParaRPr lang="en-US" dirty="0"/>
          </a:p>
        </p:txBody>
      </p:sp>
    </p:spTree>
    <p:extLst>
      <p:ext uri="{BB962C8B-B14F-4D97-AF65-F5344CB8AC3E}">
        <p14:creationId xmlns:p14="http://schemas.microsoft.com/office/powerpoint/2010/main" val="3840338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a:t>
            </a:fld>
            <a:endParaRPr lang="en-US" dirty="0"/>
          </a:p>
        </p:txBody>
      </p:sp>
    </p:spTree>
    <p:extLst>
      <p:ext uri="{BB962C8B-B14F-4D97-AF65-F5344CB8AC3E}">
        <p14:creationId xmlns:p14="http://schemas.microsoft.com/office/powerpoint/2010/main" val="467482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a:t>
            </a:fld>
            <a:endParaRPr lang="en-US" dirty="0"/>
          </a:p>
        </p:txBody>
      </p:sp>
    </p:spTree>
    <p:extLst>
      <p:ext uri="{BB962C8B-B14F-4D97-AF65-F5344CB8AC3E}">
        <p14:creationId xmlns:p14="http://schemas.microsoft.com/office/powerpoint/2010/main" val="4080924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24D8F56F-0BFE-4BBE-BCA7-68A9FFA7A5F5}" type="slidenum">
              <a:rPr lang="en-US" smtClean="0"/>
              <a:t>8</a:t>
            </a:fld>
            <a:endParaRPr lang="en-US" dirty="0"/>
          </a:p>
        </p:txBody>
      </p:sp>
    </p:spTree>
    <p:extLst>
      <p:ext uri="{BB962C8B-B14F-4D97-AF65-F5344CB8AC3E}">
        <p14:creationId xmlns:p14="http://schemas.microsoft.com/office/powerpoint/2010/main" val="1927968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a:t>
            </a:fld>
            <a:endParaRPr lang="en-US" dirty="0"/>
          </a:p>
        </p:txBody>
      </p:sp>
    </p:spTree>
    <p:extLst>
      <p:ext uri="{BB962C8B-B14F-4D97-AF65-F5344CB8AC3E}">
        <p14:creationId xmlns:p14="http://schemas.microsoft.com/office/powerpoint/2010/main" val="33477825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a:t>
            </a:fld>
            <a:endParaRPr lang="en-US" dirty="0"/>
          </a:p>
        </p:txBody>
      </p:sp>
    </p:spTree>
    <p:extLst>
      <p:ext uri="{BB962C8B-B14F-4D97-AF65-F5344CB8AC3E}">
        <p14:creationId xmlns:p14="http://schemas.microsoft.com/office/powerpoint/2010/main" val="3077777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24D8F56F-0BFE-4BBE-BCA7-68A9FFA7A5F5}" type="slidenum">
              <a:rPr lang="en-US" smtClean="0"/>
              <a:t>11</a:t>
            </a:fld>
            <a:endParaRPr lang="en-US" dirty="0"/>
          </a:p>
        </p:txBody>
      </p:sp>
    </p:spTree>
    <p:extLst>
      <p:ext uri="{BB962C8B-B14F-4D97-AF65-F5344CB8AC3E}">
        <p14:creationId xmlns:p14="http://schemas.microsoft.com/office/powerpoint/2010/main" val="240326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a:t>
            </a:fld>
            <a:endParaRPr lang="en-US" dirty="0"/>
          </a:p>
        </p:txBody>
      </p:sp>
    </p:spTree>
    <p:extLst>
      <p:ext uri="{BB962C8B-B14F-4D97-AF65-F5344CB8AC3E}">
        <p14:creationId xmlns:p14="http://schemas.microsoft.com/office/powerpoint/2010/main" val="2945881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a:t>
            </a:fld>
            <a:endParaRPr lang="en-US" dirty="0"/>
          </a:p>
        </p:txBody>
      </p:sp>
    </p:spTree>
    <p:extLst>
      <p:ext uri="{BB962C8B-B14F-4D97-AF65-F5344CB8AC3E}">
        <p14:creationId xmlns:p14="http://schemas.microsoft.com/office/powerpoint/2010/main" val="40136662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a:t>
            </a:fld>
            <a:endParaRPr lang="en-US" dirty="0"/>
          </a:p>
        </p:txBody>
      </p:sp>
    </p:spTree>
    <p:extLst>
      <p:ext uri="{BB962C8B-B14F-4D97-AF65-F5344CB8AC3E}">
        <p14:creationId xmlns:p14="http://schemas.microsoft.com/office/powerpoint/2010/main" val="27203696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a:t>
            </a:fld>
            <a:endParaRPr lang="en-US" dirty="0"/>
          </a:p>
        </p:txBody>
      </p:sp>
    </p:spTree>
    <p:extLst>
      <p:ext uri="{BB962C8B-B14F-4D97-AF65-F5344CB8AC3E}">
        <p14:creationId xmlns:p14="http://schemas.microsoft.com/office/powerpoint/2010/main" val="1104095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a:t>
            </a:fld>
            <a:endParaRPr lang="en-US" dirty="0"/>
          </a:p>
        </p:txBody>
      </p:sp>
    </p:spTree>
    <p:extLst>
      <p:ext uri="{BB962C8B-B14F-4D97-AF65-F5344CB8AC3E}">
        <p14:creationId xmlns:p14="http://schemas.microsoft.com/office/powerpoint/2010/main" val="3846571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a:t>
            </a:fld>
            <a:endParaRPr lang="en-US" dirty="0"/>
          </a:p>
        </p:txBody>
      </p:sp>
    </p:spTree>
    <p:extLst>
      <p:ext uri="{BB962C8B-B14F-4D97-AF65-F5344CB8AC3E}">
        <p14:creationId xmlns:p14="http://schemas.microsoft.com/office/powerpoint/2010/main" val="584590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19</a:t>
            </a:fld>
            <a:endParaRPr lang="en-US" dirty="0"/>
          </a:p>
        </p:txBody>
      </p:sp>
    </p:spTree>
    <p:extLst>
      <p:ext uri="{BB962C8B-B14F-4D97-AF65-F5344CB8AC3E}">
        <p14:creationId xmlns:p14="http://schemas.microsoft.com/office/powerpoint/2010/main" val="21663965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20</a:t>
            </a:fld>
            <a:endParaRPr lang="en-US" dirty="0"/>
          </a:p>
        </p:txBody>
      </p:sp>
    </p:spTree>
    <p:extLst>
      <p:ext uri="{BB962C8B-B14F-4D97-AF65-F5344CB8AC3E}">
        <p14:creationId xmlns:p14="http://schemas.microsoft.com/office/powerpoint/2010/main" val="1503712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21</a:t>
            </a:fld>
            <a:endParaRPr lang="en-US" dirty="0"/>
          </a:p>
        </p:txBody>
      </p:sp>
    </p:spTree>
    <p:extLst>
      <p:ext uri="{BB962C8B-B14F-4D97-AF65-F5344CB8AC3E}">
        <p14:creationId xmlns:p14="http://schemas.microsoft.com/office/powerpoint/2010/main" val="4026055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22</a:t>
            </a:fld>
            <a:endParaRPr lang="en-US" dirty="0"/>
          </a:p>
        </p:txBody>
      </p:sp>
    </p:spTree>
    <p:extLst>
      <p:ext uri="{BB962C8B-B14F-4D97-AF65-F5344CB8AC3E}">
        <p14:creationId xmlns:p14="http://schemas.microsoft.com/office/powerpoint/2010/main" val="378243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23</a:t>
            </a:fld>
            <a:endParaRPr lang="en-US" dirty="0"/>
          </a:p>
        </p:txBody>
      </p:sp>
    </p:spTree>
    <p:extLst>
      <p:ext uri="{BB962C8B-B14F-4D97-AF65-F5344CB8AC3E}">
        <p14:creationId xmlns:p14="http://schemas.microsoft.com/office/powerpoint/2010/main" val="2247559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24</a:t>
            </a:fld>
            <a:endParaRPr lang="en-US" dirty="0"/>
          </a:p>
        </p:txBody>
      </p:sp>
    </p:spTree>
    <p:extLst>
      <p:ext uri="{BB962C8B-B14F-4D97-AF65-F5344CB8AC3E}">
        <p14:creationId xmlns:p14="http://schemas.microsoft.com/office/powerpoint/2010/main" val="415482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25</a:t>
            </a:fld>
            <a:endParaRPr lang="en-US" dirty="0"/>
          </a:p>
        </p:txBody>
      </p:sp>
    </p:spTree>
    <p:extLst>
      <p:ext uri="{BB962C8B-B14F-4D97-AF65-F5344CB8AC3E}">
        <p14:creationId xmlns:p14="http://schemas.microsoft.com/office/powerpoint/2010/main" val="36313343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26</a:t>
            </a:fld>
            <a:endParaRPr lang="en-US" dirty="0"/>
          </a:p>
        </p:txBody>
      </p:sp>
    </p:spTree>
    <p:extLst>
      <p:ext uri="{BB962C8B-B14F-4D97-AF65-F5344CB8AC3E}">
        <p14:creationId xmlns:p14="http://schemas.microsoft.com/office/powerpoint/2010/main" val="20796567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27</a:t>
            </a:fld>
            <a:endParaRPr lang="en-US" dirty="0"/>
          </a:p>
        </p:txBody>
      </p:sp>
    </p:spTree>
    <p:extLst>
      <p:ext uri="{BB962C8B-B14F-4D97-AF65-F5344CB8AC3E}">
        <p14:creationId xmlns:p14="http://schemas.microsoft.com/office/powerpoint/2010/main" val="2644380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28</a:t>
            </a:fld>
            <a:endParaRPr lang="en-US" dirty="0"/>
          </a:p>
        </p:txBody>
      </p:sp>
    </p:spTree>
    <p:extLst>
      <p:ext uri="{BB962C8B-B14F-4D97-AF65-F5344CB8AC3E}">
        <p14:creationId xmlns:p14="http://schemas.microsoft.com/office/powerpoint/2010/main" val="14357879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29</a:t>
            </a:fld>
            <a:endParaRPr lang="en-US" dirty="0"/>
          </a:p>
        </p:txBody>
      </p:sp>
    </p:spTree>
    <p:extLst>
      <p:ext uri="{BB962C8B-B14F-4D97-AF65-F5344CB8AC3E}">
        <p14:creationId xmlns:p14="http://schemas.microsoft.com/office/powerpoint/2010/main" val="41305814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30</a:t>
            </a:fld>
            <a:endParaRPr lang="en-US" dirty="0"/>
          </a:p>
        </p:txBody>
      </p:sp>
    </p:spTree>
    <p:extLst>
      <p:ext uri="{BB962C8B-B14F-4D97-AF65-F5344CB8AC3E}">
        <p14:creationId xmlns:p14="http://schemas.microsoft.com/office/powerpoint/2010/main" val="24367335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31</a:t>
            </a:fld>
            <a:endParaRPr lang="en-US" dirty="0"/>
          </a:p>
        </p:txBody>
      </p:sp>
    </p:spTree>
    <p:extLst>
      <p:ext uri="{BB962C8B-B14F-4D97-AF65-F5344CB8AC3E}">
        <p14:creationId xmlns:p14="http://schemas.microsoft.com/office/powerpoint/2010/main" val="4428426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32</a:t>
            </a:fld>
            <a:endParaRPr lang="en-US" dirty="0"/>
          </a:p>
        </p:txBody>
      </p:sp>
    </p:spTree>
    <p:extLst>
      <p:ext uri="{BB962C8B-B14F-4D97-AF65-F5344CB8AC3E}">
        <p14:creationId xmlns:p14="http://schemas.microsoft.com/office/powerpoint/2010/main" val="2940215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33</a:t>
            </a:fld>
            <a:endParaRPr lang="en-US" dirty="0"/>
          </a:p>
        </p:txBody>
      </p:sp>
    </p:spTree>
    <p:extLst>
      <p:ext uri="{BB962C8B-B14F-4D97-AF65-F5344CB8AC3E}">
        <p14:creationId xmlns:p14="http://schemas.microsoft.com/office/powerpoint/2010/main" val="25688927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35</a:t>
            </a:fld>
            <a:endParaRPr lang="en-US" dirty="0"/>
          </a:p>
        </p:txBody>
      </p:sp>
    </p:spTree>
    <p:extLst>
      <p:ext uri="{BB962C8B-B14F-4D97-AF65-F5344CB8AC3E}">
        <p14:creationId xmlns:p14="http://schemas.microsoft.com/office/powerpoint/2010/main" val="11930938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36</a:t>
            </a:fld>
            <a:endParaRPr lang="en-US" dirty="0"/>
          </a:p>
        </p:txBody>
      </p:sp>
    </p:spTree>
    <p:extLst>
      <p:ext uri="{BB962C8B-B14F-4D97-AF65-F5344CB8AC3E}">
        <p14:creationId xmlns:p14="http://schemas.microsoft.com/office/powerpoint/2010/main" val="11747905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37</a:t>
            </a:fld>
            <a:endParaRPr lang="en-US" dirty="0"/>
          </a:p>
        </p:txBody>
      </p:sp>
    </p:spTree>
    <p:extLst>
      <p:ext uri="{BB962C8B-B14F-4D97-AF65-F5344CB8AC3E}">
        <p14:creationId xmlns:p14="http://schemas.microsoft.com/office/powerpoint/2010/main" val="32478777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24D8F56F-0BFE-4BBE-BCA7-68A9FFA7A5F5}" type="slidenum">
              <a:rPr lang="en-US" smtClean="0"/>
              <a:t>38</a:t>
            </a:fld>
            <a:endParaRPr lang="en-US" dirty="0"/>
          </a:p>
        </p:txBody>
      </p:sp>
    </p:spTree>
    <p:extLst>
      <p:ext uri="{BB962C8B-B14F-4D97-AF65-F5344CB8AC3E}">
        <p14:creationId xmlns:p14="http://schemas.microsoft.com/office/powerpoint/2010/main" val="38494688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39</a:t>
            </a:fld>
            <a:endParaRPr lang="en-US" dirty="0"/>
          </a:p>
        </p:txBody>
      </p:sp>
    </p:spTree>
    <p:extLst>
      <p:ext uri="{BB962C8B-B14F-4D97-AF65-F5344CB8AC3E}">
        <p14:creationId xmlns:p14="http://schemas.microsoft.com/office/powerpoint/2010/main" val="24650063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40</a:t>
            </a:fld>
            <a:endParaRPr lang="en-US" dirty="0"/>
          </a:p>
        </p:txBody>
      </p:sp>
    </p:spTree>
    <p:extLst>
      <p:ext uri="{BB962C8B-B14F-4D97-AF65-F5344CB8AC3E}">
        <p14:creationId xmlns:p14="http://schemas.microsoft.com/office/powerpoint/2010/main" val="19754315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41</a:t>
            </a:fld>
            <a:endParaRPr lang="en-US" dirty="0"/>
          </a:p>
        </p:txBody>
      </p:sp>
    </p:spTree>
    <p:extLst>
      <p:ext uri="{BB962C8B-B14F-4D97-AF65-F5344CB8AC3E}">
        <p14:creationId xmlns:p14="http://schemas.microsoft.com/office/powerpoint/2010/main" val="21493328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42</a:t>
            </a:fld>
            <a:endParaRPr lang="en-US" dirty="0"/>
          </a:p>
        </p:txBody>
      </p:sp>
    </p:spTree>
    <p:extLst>
      <p:ext uri="{BB962C8B-B14F-4D97-AF65-F5344CB8AC3E}">
        <p14:creationId xmlns:p14="http://schemas.microsoft.com/office/powerpoint/2010/main" val="26572793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43</a:t>
            </a:fld>
            <a:endParaRPr lang="en-US" dirty="0"/>
          </a:p>
        </p:txBody>
      </p:sp>
    </p:spTree>
    <p:extLst>
      <p:ext uri="{BB962C8B-B14F-4D97-AF65-F5344CB8AC3E}">
        <p14:creationId xmlns:p14="http://schemas.microsoft.com/office/powerpoint/2010/main" val="234377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45</a:t>
            </a:fld>
            <a:endParaRPr lang="en-US" dirty="0"/>
          </a:p>
        </p:txBody>
      </p:sp>
    </p:spTree>
    <p:extLst>
      <p:ext uri="{BB962C8B-B14F-4D97-AF65-F5344CB8AC3E}">
        <p14:creationId xmlns:p14="http://schemas.microsoft.com/office/powerpoint/2010/main" val="25091753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46</a:t>
            </a:fld>
            <a:endParaRPr lang="en-US" dirty="0"/>
          </a:p>
        </p:txBody>
      </p:sp>
    </p:spTree>
    <p:extLst>
      <p:ext uri="{BB962C8B-B14F-4D97-AF65-F5344CB8AC3E}">
        <p14:creationId xmlns:p14="http://schemas.microsoft.com/office/powerpoint/2010/main" val="7907765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47</a:t>
            </a:fld>
            <a:endParaRPr lang="en-US" dirty="0"/>
          </a:p>
        </p:txBody>
      </p:sp>
    </p:spTree>
    <p:extLst>
      <p:ext uri="{BB962C8B-B14F-4D97-AF65-F5344CB8AC3E}">
        <p14:creationId xmlns:p14="http://schemas.microsoft.com/office/powerpoint/2010/main" val="3324211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48</a:t>
            </a:fld>
            <a:endParaRPr lang="en-US" dirty="0"/>
          </a:p>
        </p:txBody>
      </p:sp>
    </p:spTree>
    <p:extLst>
      <p:ext uri="{BB962C8B-B14F-4D97-AF65-F5344CB8AC3E}">
        <p14:creationId xmlns:p14="http://schemas.microsoft.com/office/powerpoint/2010/main" val="36956614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49</a:t>
            </a:fld>
            <a:endParaRPr lang="en-US" dirty="0"/>
          </a:p>
        </p:txBody>
      </p:sp>
    </p:spTree>
    <p:extLst>
      <p:ext uri="{BB962C8B-B14F-4D97-AF65-F5344CB8AC3E}">
        <p14:creationId xmlns:p14="http://schemas.microsoft.com/office/powerpoint/2010/main" val="25948348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50</a:t>
            </a:fld>
            <a:endParaRPr lang="en-US" dirty="0"/>
          </a:p>
        </p:txBody>
      </p:sp>
    </p:spTree>
    <p:extLst>
      <p:ext uri="{BB962C8B-B14F-4D97-AF65-F5344CB8AC3E}">
        <p14:creationId xmlns:p14="http://schemas.microsoft.com/office/powerpoint/2010/main" val="29278876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51</a:t>
            </a:fld>
            <a:endParaRPr lang="en-US" dirty="0"/>
          </a:p>
        </p:txBody>
      </p:sp>
    </p:spTree>
    <p:extLst>
      <p:ext uri="{BB962C8B-B14F-4D97-AF65-F5344CB8AC3E}">
        <p14:creationId xmlns:p14="http://schemas.microsoft.com/office/powerpoint/2010/main" val="10022247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54</a:t>
            </a:fld>
            <a:endParaRPr lang="en-US" dirty="0"/>
          </a:p>
        </p:txBody>
      </p:sp>
    </p:spTree>
    <p:extLst>
      <p:ext uri="{BB962C8B-B14F-4D97-AF65-F5344CB8AC3E}">
        <p14:creationId xmlns:p14="http://schemas.microsoft.com/office/powerpoint/2010/main" val="8524061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57</a:t>
            </a:fld>
            <a:endParaRPr lang="en-US" dirty="0"/>
          </a:p>
        </p:txBody>
      </p:sp>
    </p:spTree>
    <p:extLst>
      <p:ext uri="{BB962C8B-B14F-4D97-AF65-F5344CB8AC3E}">
        <p14:creationId xmlns:p14="http://schemas.microsoft.com/office/powerpoint/2010/main" val="162480581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59</a:t>
            </a:fld>
            <a:endParaRPr lang="en-US" dirty="0"/>
          </a:p>
        </p:txBody>
      </p:sp>
    </p:spTree>
    <p:extLst>
      <p:ext uri="{BB962C8B-B14F-4D97-AF65-F5344CB8AC3E}">
        <p14:creationId xmlns:p14="http://schemas.microsoft.com/office/powerpoint/2010/main" val="317394339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62</a:t>
            </a:fld>
            <a:endParaRPr lang="en-US" dirty="0"/>
          </a:p>
        </p:txBody>
      </p:sp>
    </p:spTree>
    <p:extLst>
      <p:ext uri="{BB962C8B-B14F-4D97-AF65-F5344CB8AC3E}">
        <p14:creationId xmlns:p14="http://schemas.microsoft.com/office/powerpoint/2010/main" val="338317976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64</a:t>
            </a:fld>
            <a:endParaRPr lang="en-US" dirty="0"/>
          </a:p>
        </p:txBody>
      </p:sp>
    </p:spTree>
    <p:extLst>
      <p:ext uri="{BB962C8B-B14F-4D97-AF65-F5344CB8AC3E}">
        <p14:creationId xmlns:p14="http://schemas.microsoft.com/office/powerpoint/2010/main" val="227114599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65</a:t>
            </a:fld>
            <a:endParaRPr lang="en-US" dirty="0"/>
          </a:p>
        </p:txBody>
      </p:sp>
    </p:spTree>
    <p:extLst>
      <p:ext uri="{BB962C8B-B14F-4D97-AF65-F5344CB8AC3E}">
        <p14:creationId xmlns:p14="http://schemas.microsoft.com/office/powerpoint/2010/main" val="25924795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66</a:t>
            </a:fld>
            <a:endParaRPr lang="en-US" dirty="0"/>
          </a:p>
        </p:txBody>
      </p:sp>
    </p:spTree>
    <p:extLst>
      <p:ext uri="{BB962C8B-B14F-4D97-AF65-F5344CB8AC3E}">
        <p14:creationId xmlns:p14="http://schemas.microsoft.com/office/powerpoint/2010/main" val="217699348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67</a:t>
            </a:fld>
            <a:endParaRPr lang="en-US" dirty="0"/>
          </a:p>
        </p:txBody>
      </p:sp>
    </p:spTree>
    <p:extLst>
      <p:ext uri="{BB962C8B-B14F-4D97-AF65-F5344CB8AC3E}">
        <p14:creationId xmlns:p14="http://schemas.microsoft.com/office/powerpoint/2010/main" val="31570193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68</a:t>
            </a:fld>
            <a:endParaRPr lang="en-US" dirty="0"/>
          </a:p>
        </p:txBody>
      </p:sp>
    </p:spTree>
    <p:extLst>
      <p:ext uri="{BB962C8B-B14F-4D97-AF65-F5344CB8AC3E}">
        <p14:creationId xmlns:p14="http://schemas.microsoft.com/office/powerpoint/2010/main" val="174723688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69</a:t>
            </a:fld>
            <a:endParaRPr lang="en-US" dirty="0"/>
          </a:p>
        </p:txBody>
      </p:sp>
    </p:spTree>
    <p:extLst>
      <p:ext uri="{BB962C8B-B14F-4D97-AF65-F5344CB8AC3E}">
        <p14:creationId xmlns:p14="http://schemas.microsoft.com/office/powerpoint/2010/main" val="66865038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70</a:t>
            </a:fld>
            <a:endParaRPr lang="en-US" dirty="0"/>
          </a:p>
        </p:txBody>
      </p:sp>
    </p:spTree>
    <p:extLst>
      <p:ext uri="{BB962C8B-B14F-4D97-AF65-F5344CB8AC3E}">
        <p14:creationId xmlns:p14="http://schemas.microsoft.com/office/powerpoint/2010/main" val="11481233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71</a:t>
            </a:fld>
            <a:endParaRPr lang="en-US" dirty="0"/>
          </a:p>
        </p:txBody>
      </p:sp>
    </p:spTree>
    <p:extLst>
      <p:ext uri="{BB962C8B-B14F-4D97-AF65-F5344CB8AC3E}">
        <p14:creationId xmlns:p14="http://schemas.microsoft.com/office/powerpoint/2010/main" val="290043982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72</a:t>
            </a:fld>
            <a:endParaRPr lang="en-US" dirty="0"/>
          </a:p>
        </p:txBody>
      </p:sp>
    </p:spTree>
    <p:extLst>
      <p:ext uri="{BB962C8B-B14F-4D97-AF65-F5344CB8AC3E}">
        <p14:creationId xmlns:p14="http://schemas.microsoft.com/office/powerpoint/2010/main" val="19241687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73</a:t>
            </a:fld>
            <a:endParaRPr lang="en-US" dirty="0"/>
          </a:p>
        </p:txBody>
      </p:sp>
    </p:spTree>
    <p:extLst>
      <p:ext uri="{BB962C8B-B14F-4D97-AF65-F5344CB8AC3E}">
        <p14:creationId xmlns:p14="http://schemas.microsoft.com/office/powerpoint/2010/main" val="98942066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75</a:t>
            </a:fld>
            <a:endParaRPr lang="en-US" dirty="0"/>
          </a:p>
        </p:txBody>
      </p:sp>
    </p:spTree>
    <p:extLst>
      <p:ext uri="{BB962C8B-B14F-4D97-AF65-F5344CB8AC3E}">
        <p14:creationId xmlns:p14="http://schemas.microsoft.com/office/powerpoint/2010/main" val="222888382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80</a:t>
            </a:fld>
            <a:endParaRPr lang="en-US" dirty="0"/>
          </a:p>
        </p:txBody>
      </p:sp>
    </p:spTree>
    <p:extLst>
      <p:ext uri="{BB962C8B-B14F-4D97-AF65-F5344CB8AC3E}">
        <p14:creationId xmlns:p14="http://schemas.microsoft.com/office/powerpoint/2010/main" val="420763366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81</a:t>
            </a:fld>
            <a:endParaRPr lang="en-US" dirty="0"/>
          </a:p>
        </p:txBody>
      </p:sp>
    </p:spTree>
    <p:extLst>
      <p:ext uri="{BB962C8B-B14F-4D97-AF65-F5344CB8AC3E}">
        <p14:creationId xmlns:p14="http://schemas.microsoft.com/office/powerpoint/2010/main" val="82752847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82</a:t>
            </a:fld>
            <a:endParaRPr lang="en-US" dirty="0"/>
          </a:p>
        </p:txBody>
      </p:sp>
    </p:spTree>
    <p:extLst>
      <p:ext uri="{BB962C8B-B14F-4D97-AF65-F5344CB8AC3E}">
        <p14:creationId xmlns:p14="http://schemas.microsoft.com/office/powerpoint/2010/main" val="1904599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83</a:t>
            </a:fld>
            <a:endParaRPr lang="en-US" dirty="0"/>
          </a:p>
        </p:txBody>
      </p:sp>
    </p:spTree>
    <p:extLst>
      <p:ext uri="{BB962C8B-B14F-4D97-AF65-F5344CB8AC3E}">
        <p14:creationId xmlns:p14="http://schemas.microsoft.com/office/powerpoint/2010/main" val="321988447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84</a:t>
            </a:fld>
            <a:endParaRPr lang="en-US" dirty="0"/>
          </a:p>
        </p:txBody>
      </p:sp>
    </p:spTree>
    <p:extLst>
      <p:ext uri="{BB962C8B-B14F-4D97-AF65-F5344CB8AC3E}">
        <p14:creationId xmlns:p14="http://schemas.microsoft.com/office/powerpoint/2010/main" val="266974152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86</a:t>
            </a:fld>
            <a:endParaRPr lang="en-US" dirty="0"/>
          </a:p>
        </p:txBody>
      </p:sp>
    </p:spTree>
    <p:extLst>
      <p:ext uri="{BB962C8B-B14F-4D97-AF65-F5344CB8AC3E}">
        <p14:creationId xmlns:p14="http://schemas.microsoft.com/office/powerpoint/2010/main" val="274572290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87</a:t>
            </a:fld>
            <a:endParaRPr lang="en-US" dirty="0"/>
          </a:p>
        </p:txBody>
      </p:sp>
    </p:spTree>
    <p:extLst>
      <p:ext uri="{BB962C8B-B14F-4D97-AF65-F5344CB8AC3E}">
        <p14:creationId xmlns:p14="http://schemas.microsoft.com/office/powerpoint/2010/main" val="149111664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88</a:t>
            </a:fld>
            <a:endParaRPr lang="en-US" dirty="0"/>
          </a:p>
        </p:txBody>
      </p:sp>
    </p:spTree>
    <p:extLst>
      <p:ext uri="{BB962C8B-B14F-4D97-AF65-F5344CB8AC3E}">
        <p14:creationId xmlns:p14="http://schemas.microsoft.com/office/powerpoint/2010/main" val="120917863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89</a:t>
            </a:fld>
            <a:endParaRPr lang="en-US" dirty="0"/>
          </a:p>
        </p:txBody>
      </p:sp>
    </p:spTree>
    <p:extLst>
      <p:ext uri="{BB962C8B-B14F-4D97-AF65-F5344CB8AC3E}">
        <p14:creationId xmlns:p14="http://schemas.microsoft.com/office/powerpoint/2010/main" val="65076031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91</a:t>
            </a:fld>
            <a:endParaRPr lang="en-US" dirty="0"/>
          </a:p>
        </p:txBody>
      </p:sp>
    </p:spTree>
    <p:extLst>
      <p:ext uri="{BB962C8B-B14F-4D97-AF65-F5344CB8AC3E}">
        <p14:creationId xmlns:p14="http://schemas.microsoft.com/office/powerpoint/2010/main" val="2844230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92</a:t>
            </a:fld>
            <a:endParaRPr lang="en-US" dirty="0"/>
          </a:p>
        </p:txBody>
      </p:sp>
    </p:spTree>
    <p:extLst>
      <p:ext uri="{BB962C8B-B14F-4D97-AF65-F5344CB8AC3E}">
        <p14:creationId xmlns:p14="http://schemas.microsoft.com/office/powerpoint/2010/main" val="419502377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93</a:t>
            </a:fld>
            <a:endParaRPr lang="en-US" dirty="0"/>
          </a:p>
        </p:txBody>
      </p:sp>
    </p:spTree>
    <p:extLst>
      <p:ext uri="{BB962C8B-B14F-4D97-AF65-F5344CB8AC3E}">
        <p14:creationId xmlns:p14="http://schemas.microsoft.com/office/powerpoint/2010/main" val="372100726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94</a:t>
            </a:fld>
            <a:endParaRPr lang="en-US" dirty="0"/>
          </a:p>
        </p:txBody>
      </p:sp>
    </p:spTree>
    <p:extLst>
      <p:ext uri="{BB962C8B-B14F-4D97-AF65-F5344CB8AC3E}">
        <p14:creationId xmlns:p14="http://schemas.microsoft.com/office/powerpoint/2010/main" val="314172994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95</a:t>
            </a:fld>
            <a:endParaRPr lang="en-US" dirty="0"/>
          </a:p>
        </p:txBody>
      </p:sp>
    </p:spTree>
    <p:extLst>
      <p:ext uri="{BB962C8B-B14F-4D97-AF65-F5344CB8AC3E}">
        <p14:creationId xmlns:p14="http://schemas.microsoft.com/office/powerpoint/2010/main" val="178809359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96</a:t>
            </a:fld>
            <a:endParaRPr lang="en-US" dirty="0"/>
          </a:p>
        </p:txBody>
      </p:sp>
    </p:spTree>
    <p:extLst>
      <p:ext uri="{BB962C8B-B14F-4D97-AF65-F5344CB8AC3E}">
        <p14:creationId xmlns:p14="http://schemas.microsoft.com/office/powerpoint/2010/main" val="72034043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98</a:t>
            </a:fld>
            <a:endParaRPr lang="en-US" dirty="0"/>
          </a:p>
        </p:txBody>
      </p:sp>
    </p:spTree>
    <p:extLst>
      <p:ext uri="{BB962C8B-B14F-4D97-AF65-F5344CB8AC3E}">
        <p14:creationId xmlns:p14="http://schemas.microsoft.com/office/powerpoint/2010/main" val="90380347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99</a:t>
            </a:fld>
            <a:endParaRPr lang="en-US" dirty="0"/>
          </a:p>
        </p:txBody>
      </p:sp>
    </p:spTree>
    <p:extLst>
      <p:ext uri="{BB962C8B-B14F-4D97-AF65-F5344CB8AC3E}">
        <p14:creationId xmlns:p14="http://schemas.microsoft.com/office/powerpoint/2010/main" val="277551516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100</a:t>
            </a:fld>
            <a:endParaRPr lang="en-US" dirty="0"/>
          </a:p>
        </p:txBody>
      </p:sp>
    </p:spTree>
    <p:extLst>
      <p:ext uri="{BB962C8B-B14F-4D97-AF65-F5344CB8AC3E}">
        <p14:creationId xmlns:p14="http://schemas.microsoft.com/office/powerpoint/2010/main" val="176016259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101</a:t>
            </a:fld>
            <a:endParaRPr lang="en-US" dirty="0"/>
          </a:p>
        </p:txBody>
      </p:sp>
    </p:spTree>
    <p:extLst>
      <p:ext uri="{BB962C8B-B14F-4D97-AF65-F5344CB8AC3E}">
        <p14:creationId xmlns:p14="http://schemas.microsoft.com/office/powerpoint/2010/main" val="302338824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102</a:t>
            </a:fld>
            <a:endParaRPr lang="en-US" dirty="0"/>
          </a:p>
        </p:txBody>
      </p:sp>
    </p:spTree>
    <p:extLst>
      <p:ext uri="{BB962C8B-B14F-4D97-AF65-F5344CB8AC3E}">
        <p14:creationId xmlns:p14="http://schemas.microsoft.com/office/powerpoint/2010/main" val="83629267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103</a:t>
            </a:fld>
            <a:endParaRPr lang="en-US" dirty="0"/>
          </a:p>
        </p:txBody>
      </p:sp>
    </p:spTree>
    <p:extLst>
      <p:ext uri="{BB962C8B-B14F-4D97-AF65-F5344CB8AC3E}">
        <p14:creationId xmlns:p14="http://schemas.microsoft.com/office/powerpoint/2010/main" val="296756483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105</a:t>
            </a:fld>
            <a:endParaRPr lang="en-US" dirty="0"/>
          </a:p>
        </p:txBody>
      </p:sp>
    </p:spTree>
    <p:extLst>
      <p:ext uri="{BB962C8B-B14F-4D97-AF65-F5344CB8AC3E}">
        <p14:creationId xmlns:p14="http://schemas.microsoft.com/office/powerpoint/2010/main" val="193063753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106</a:t>
            </a:fld>
            <a:endParaRPr lang="en-US" dirty="0"/>
          </a:p>
        </p:txBody>
      </p:sp>
    </p:spTree>
    <p:extLst>
      <p:ext uri="{BB962C8B-B14F-4D97-AF65-F5344CB8AC3E}">
        <p14:creationId xmlns:p14="http://schemas.microsoft.com/office/powerpoint/2010/main" val="3911124779"/>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107</a:t>
            </a:fld>
            <a:endParaRPr lang="en-US" dirty="0"/>
          </a:p>
        </p:txBody>
      </p:sp>
    </p:spTree>
    <p:extLst>
      <p:ext uri="{BB962C8B-B14F-4D97-AF65-F5344CB8AC3E}">
        <p14:creationId xmlns:p14="http://schemas.microsoft.com/office/powerpoint/2010/main" val="199239428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108</a:t>
            </a:fld>
            <a:endParaRPr lang="en-US" dirty="0"/>
          </a:p>
        </p:txBody>
      </p:sp>
    </p:spTree>
    <p:extLst>
      <p:ext uri="{BB962C8B-B14F-4D97-AF65-F5344CB8AC3E}">
        <p14:creationId xmlns:p14="http://schemas.microsoft.com/office/powerpoint/2010/main" val="101559567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109</a:t>
            </a:fld>
            <a:endParaRPr lang="en-US" dirty="0"/>
          </a:p>
        </p:txBody>
      </p:sp>
    </p:spTree>
    <p:extLst>
      <p:ext uri="{BB962C8B-B14F-4D97-AF65-F5344CB8AC3E}">
        <p14:creationId xmlns:p14="http://schemas.microsoft.com/office/powerpoint/2010/main" val="325306843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110</a:t>
            </a:fld>
            <a:endParaRPr lang="en-US" dirty="0"/>
          </a:p>
        </p:txBody>
      </p:sp>
    </p:spTree>
    <p:extLst>
      <p:ext uri="{BB962C8B-B14F-4D97-AF65-F5344CB8AC3E}">
        <p14:creationId xmlns:p14="http://schemas.microsoft.com/office/powerpoint/2010/main" val="332142327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111</a:t>
            </a:fld>
            <a:endParaRPr lang="en-US" dirty="0"/>
          </a:p>
        </p:txBody>
      </p:sp>
    </p:spTree>
    <p:extLst>
      <p:ext uri="{BB962C8B-B14F-4D97-AF65-F5344CB8AC3E}">
        <p14:creationId xmlns:p14="http://schemas.microsoft.com/office/powerpoint/2010/main" val="155495959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112</a:t>
            </a:fld>
            <a:endParaRPr lang="en-US" dirty="0"/>
          </a:p>
        </p:txBody>
      </p:sp>
    </p:spTree>
    <p:extLst>
      <p:ext uri="{BB962C8B-B14F-4D97-AF65-F5344CB8AC3E}">
        <p14:creationId xmlns:p14="http://schemas.microsoft.com/office/powerpoint/2010/main" val="198736816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115</a:t>
            </a:fld>
            <a:endParaRPr lang="en-US" dirty="0"/>
          </a:p>
        </p:txBody>
      </p:sp>
    </p:spTree>
    <p:extLst>
      <p:ext uri="{BB962C8B-B14F-4D97-AF65-F5344CB8AC3E}">
        <p14:creationId xmlns:p14="http://schemas.microsoft.com/office/powerpoint/2010/main" val="364469605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116</a:t>
            </a:fld>
            <a:endParaRPr lang="en-US" dirty="0"/>
          </a:p>
        </p:txBody>
      </p:sp>
    </p:spTree>
    <p:extLst>
      <p:ext uri="{BB962C8B-B14F-4D97-AF65-F5344CB8AC3E}">
        <p14:creationId xmlns:p14="http://schemas.microsoft.com/office/powerpoint/2010/main" val="94942603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117</a:t>
            </a:fld>
            <a:endParaRPr lang="en-US" dirty="0"/>
          </a:p>
        </p:txBody>
      </p:sp>
    </p:spTree>
    <p:extLst>
      <p:ext uri="{BB962C8B-B14F-4D97-AF65-F5344CB8AC3E}">
        <p14:creationId xmlns:p14="http://schemas.microsoft.com/office/powerpoint/2010/main" val="3161118331"/>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120</a:t>
            </a:fld>
            <a:endParaRPr lang="en-US" dirty="0"/>
          </a:p>
        </p:txBody>
      </p:sp>
    </p:spTree>
    <p:extLst>
      <p:ext uri="{BB962C8B-B14F-4D97-AF65-F5344CB8AC3E}">
        <p14:creationId xmlns:p14="http://schemas.microsoft.com/office/powerpoint/2010/main" val="149561359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121</a:t>
            </a:fld>
            <a:endParaRPr lang="en-US" dirty="0"/>
          </a:p>
        </p:txBody>
      </p:sp>
    </p:spTree>
    <p:extLst>
      <p:ext uri="{BB962C8B-B14F-4D97-AF65-F5344CB8AC3E}">
        <p14:creationId xmlns:p14="http://schemas.microsoft.com/office/powerpoint/2010/main" val="1648970909"/>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123</a:t>
            </a:fld>
            <a:endParaRPr lang="en-US" dirty="0"/>
          </a:p>
        </p:txBody>
      </p:sp>
    </p:spTree>
    <p:extLst>
      <p:ext uri="{BB962C8B-B14F-4D97-AF65-F5344CB8AC3E}">
        <p14:creationId xmlns:p14="http://schemas.microsoft.com/office/powerpoint/2010/main" val="666290073"/>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124</a:t>
            </a:fld>
            <a:endParaRPr lang="en-US" dirty="0"/>
          </a:p>
        </p:txBody>
      </p:sp>
    </p:spTree>
    <p:extLst>
      <p:ext uri="{BB962C8B-B14F-4D97-AF65-F5344CB8AC3E}">
        <p14:creationId xmlns:p14="http://schemas.microsoft.com/office/powerpoint/2010/main" val="95779765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125</a:t>
            </a:fld>
            <a:endParaRPr lang="en-US" dirty="0"/>
          </a:p>
        </p:txBody>
      </p:sp>
    </p:spTree>
    <p:extLst>
      <p:ext uri="{BB962C8B-B14F-4D97-AF65-F5344CB8AC3E}">
        <p14:creationId xmlns:p14="http://schemas.microsoft.com/office/powerpoint/2010/main" val="61180661"/>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127</a:t>
            </a:fld>
            <a:endParaRPr lang="en-US" dirty="0"/>
          </a:p>
        </p:txBody>
      </p:sp>
    </p:spTree>
    <p:extLst>
      <p:ext uri="{BB962C8B-B14F-4D97-AF65-F5344CB8AC3E}">
        <p14:creationId xmlns:p14="http://schemas.microsoft.com/office/powerpoint/2010/main" val="1083577014"/>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128</a:t>
            </a:fld>
            <a:endParaRPr lang="en-US" dirty="0"/>
          </a:p>
        </p:txBody>
      </p:sp>
    </p:spTree>
    <p:extLst>
      <p:ext uri="{BB962C8B-B14F-4D97-AF65-F5344CB8AC3E}">
        <p14:creationId xmlns:p14="http://schemas.microsoft.com/office/powerpoint/2010/main" val="128779131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129</a:t>
            </a:fld>
            <a:endParaRPr lang="en-US" dirty="0"/>
          </a:p>
        </p:txBody>
      </p:sp>
    </p:spTree>
    <p:extLst>
      <p:ext uri="{BB962C8B-B14F-4D97-AF65-F5344CB8AC3E}">
        <p14:creationId xmlns:p14="http://schemas.microsoft.com/office/powerpoint/2010/main" val="132574864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130</a:t>
            </a:fld>
            <a:endParaRPr lang="en-US" dirty="0"/>
          </a:p>
        </p:txBody>
      </p:sp>
    </p:spTree>
    <p:extLst>
      <p:ext uri="{BB962C8B-B14F-4D97-AF65-F5344CB8AC3E}">
        <p14:creationId xmlns:p14="http://schemas.microsoft.com/office/powerpoint/2010/main" val="3126980058"/>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134</a:t>
            </a:fld>
            <a:endParaRPr lang="en-US" dirty="0"/>
          </a:p>
        </p:txBody>
      </p:sp>
    </p:spTree>
    <p:extLst>
      <p:ext uri="{BB962C8B-B14F-4D97-AF65-F5344CB8AC3E}">
        <p14:creationId xmlns:p14="http://schemas.microsoft.com/office/powerpoint/2010/main" val="78362992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135</a:t>
            </a:fld>
            <a:endParaRPr lang="en-US" dirty="0"/>
          </a:p>
        </p:txBody>
      </p:sp>
    </p:spTree>
    <p:extLst>
      <p:ext uri="{BB962C8B-B14F-4D97-AF65-F5344CB8AC3E}">
        <p14:creationId xmlns:p14="http://schemas.microsoft.com/office/powerpoint/2010/main" val="4166825747"/>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137</a:t>
            </a:fld>
            <a:endParaRPr lang="en-US" dirty="0"/>
          </a:p>
        </p:txBody>
      </p:sp>
    </p:spTree>
    <p:extLst>
      <p:ext uri="{BB962C8B-B14F-4D97-AF65-F5344CB8AC3E}">
        <p14:creationId xmlns:p14="http://schemas.microsoft.com/office/powerpoint/2010/main" val="281220698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139</a:t>
            </a:fld>
            <a:endParaRPr lang="en-US" dirty="0"/>
          </a:p>
        </p:txBody>
      </p:sp>
    </p:spTree>
    <p:extLst>
      <p:ext uri="{BB962C8B-B14F-4D97-AF65-F5344CB8AC3E}">
        <p14:creationId xmlns:p14="http://schemas.microsoft.com/office/powerpoint/2010/main" val="121169689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140</a:t>
            </a:fld>
            <a:endParaRPr lang="en-US" dirty="0"/>
          </a:p>
        </p:txBody>
      </p:sp>
    </p:spTree>
    <p:extLst>
      <p:ext uri="{BB962C8B-B14F-4D97-AF65-F5344CB8AC3E}">
        <p14:creationId xmlns:p14="http://schemas.microsoft.com/office/powerpoint/2010/main" val="3029096169"/>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141</a:t>
            </a:fld>
            <a:endParaRPr lang="en-US" dirty="0"/>
          </a:p>
        </p:txBody>
      </p:sp>
    </p:spTree>
    <p:extLst>
      <p:ext uri="{BB962C8B-B14F-4D97-AF65-F5344CB8AC3E}">
        <p14:creationId xmlns:p14="http://schemas.microsoft.com/office/powerpoint/2010/main" val="2235801752"/>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142</a:t>
            </a:fld>
            <a:endParaRPr lang="en-US" dirty="0"/>
          </a:p>
        </p:txBody>
      </p:sp>
    </p:spTree>
    <p:extLst>
      <p:ext uri="{BB962C8B-B14F-4D97-AF65-F5344CB8AC3E}">
        <p14:creationId xmlns:p14="http://schemas.microsoft.com/office/powerpoint/2010/main" val="1227746156"/>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143</a:t>
            </a:fld>
            <a:endParaRPr lang="en-US" dirty="0"/>
          </a:p>
        </p:txBody>
      </p:sp>
    </p:spTree>
    <p:extLst>
      <p:ext uri="{BB962C8B-B14F-4D97-AF65-F5344CB8AC3E}">
        <p14:creationId xmlns:p14="http://schemas.microsoft.com/office/powerpoint/2010/main" val="1963772852"/>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144</a:t>
            </a:fld>
            <a:endParaRPr lang="en-US" dirty="0"/>
          </a:p>
        </p:txBody>
      </p:sp>
    </p:spTree>
    <p:extLst>
      <p:ext uri="{BB962C8B-B14F-4D97-AF65-F5344CB8AC3E}">
        <p14:creationId xmlns:p14="http://schemas.microsoft.com/office/powerpoint/2010/main" val="4205113490"/>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145</a:t>
            </a:fld>
            <a:endParaRPr lang="en-US" dirty="0"/>
          </a:p>
        </p:txBody>
      </p:sp>
    </p:spTree>
    <p:extLst>
      <p:ext uri="{BB962C8B-B14F-4D97-AF65-F5344CB8AC3E}">
        <p14:creationId xmlns:p14="http://schemas.microsoft.com/office/powerpoint/2010/main" val="3959949405"/>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146</a:t>
            </a:fld>
            <a:endParaRPr lang="en-US" dirty="0"/>
          </a:p>
        </p:txBody>
      </p:sp>
    </p:spTree>
    <p:extLst>
      <p:ext uri="{BB962C8B-B14F-4D97-AF65-F5344CB8AC3E}">
        <p14:creationId xmlns:p14="http://schemas.microsoft.com/office/powerpoint/2010/main" val="3941726195"/>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147</a:t>
            </a:fld>
            <a:endParaRPr lang="en-US" dirty="0"/>
          </a:p>
        </p:txBody>
      </p:sp>
    </p:spTree>
    <p:extLst>
      <p:ext uri="{BB962C8B-B14F-4D97-AF65-F5344CB8AC3E}">
        <p14:creationId xmlns:p14="http://schemas.microsoft.com/office/powerpoint/2010/main" val="652014967"/>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148</a:t>
            </a:fld>
            <a:endParaRPr lang="en-US" dirty="0"/>
          </a:p>
        </p:txBody>
      </p:sp>
    </p:spTree>
    <p:extLst>
      <p:ext uri="{BB962C8B-B14F-4D97-AF65-F5344CB8AC3E}">
        <p14:creationId xmlns:p14="http://schemas.microsoft.com/office/powerpoint/2010/main" val="593481698"/>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149</a:t>
            </a:fld>
            <a:endParaRPr lang="en-US" dirty="0"/>
          </a:p>
        </p:txBody>
      </p:sp>
    </p:spTree>
    <p:extLst>
      <p:ext uri="{BB962C8B-B14F-4D97-AF65-F5344CB8AC3E}">
        <p14:creationId xmlns:p14="http://schemas.microsoft.com/office/powerpoint/2010/main" val="105359379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153</a:t>
            </a:fld>
            <a:endParaRPr lang="en-US" dirty="0"/>
          </a:p>
        </p:txBody>
      </p:sp>
    </p:spTree>
    <p:extLst>
      <p:ext uri="{BB962C8B-B14F-4D97-AF65-F5344CB8AC3E}">
        <p14:creationId xmlns:p14="http://schemas.microsoft.com/office/powerpoint/2010/main" val="3238334523"/>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157</a:t>
            </a:fld>
            <a:endParaRPr lang="en-US" dirty="0"/>
          </a:p>
        </p:txBody>
      </p:sp>
    </p:spTree>
    <p:extLst>
      <p:ext uri="{BB962C8B-B14F-4D97-AF65-F5344CB8AC3E}">
        <p14:creationId xmlns:p14="http://schemas.microsoft.com/office/powerpoint/2010/main" val="287429675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158</a:t>
            </a:fld>
            <a:endParaRPr lang="en-US" dirty="0"/>
          </a:p>
        </p:txBody>
      </p:sp>
    </p:spTree>
    <p:extLst>
      <p:ext uri="{BB962C8B-B14F-4D97-AF65-F5344CB8AC3E}">
        <p14:creationId xmlns:p14="http://schemas.microsoft.com/office/powerpoint/2010/main" val="171565652"/>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159</a:t>
            </a:fld>
            <a:endParaRPr lang="en-US" dirty="0"/>
          </a:p>
        </p:txBody>
      </p:sp>
    </p:spTree>
    <p:extLst>
      <p:ext uri="{BB962C8B-B14F-4D97-AF65-F5344CB8AC3E}">
        <p14:creationId xmlns:p14="http://schemas.microsoft.com/office/powerpoint/2010/main" val="3518030726"/>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160</a:t>
            </a:fld>
            <a:endParaRPr lang="en-US" dirty="0"/>
          </a:p>
        </p:txBody>
      </p:sp>
    </p:spTree>
    <p:extLst>
      <p:ext uri="{BB962C8B-B14F-4D97-AF65-F5344CB8AC3E}">
        <p14:creationId xmlns:p14="http://schemas.microsoft.com/office/powerpoint/2010/main" val="162170470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161</a:t>
            </a:fld>
            <a:endParaRPr lang="en-US" dirty="0"/>
          </a:p>
        </p:txBody>
      </p:sp>
    </p:spTree>
    <p:extLst>
      <p:ext uri="{BB962C8B-B14F-4D97-AF65-F5344CB8AC3E}">
        <p14:creationId xmlns:p14="http://schemas.microsoft.com/office/powerpoint/2010/main" val="3987142569"/>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162</a:t>
            </a:fld>
            <a:endParaRPr lang="en-US" dirty="0"/>
          </a:p>
        </p:txBody>
      </p:sp>
    </p:spTree>
    <p:extLst>
      <p:ext uri="{BB962C8B-B14F-4D97-AF65-F5344CB8AC3E}">
        <p14:creationId xmlns:p14="http://schemas.microsoft.com/office/powerpoint/2010/main" val="3283364913"/>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163</a:t>
            </a:fld>
            <a:endParaRPr lang="en-US" dirty="0"/>
          </a:p>
        </p:txBody>
      </p:sp>
    </p:spTree>
    <p:extLst>
      <p:ext uri="{BB962C8B-B14F-4D97-AF65-F5344CB8AC3E}">
        <p14:creationId xmlns:p14="http://schemas.microsoft.com/office/powerpoint/2010/main" val="3894037218"/>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164</a:t>
            </a:fld>
            <a:endParaRPr lang="en-US" dirty="0"/>
          </a:p>
        </p:txBody>
      </p:sp>
    </p:spTree>
    <p:extLst>
      <p:ext uri="{BB962C8B-B14F-4D97-AF65-F5344CB8AC3E}">
        <p14:creationId xmlns:p14="http://schemas.microsoft.com/office/powerpoint/2010/main" val="2187632678"/>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165</a:t>
            </a:fld>
            <a:endParaRPr lang="en-US" dirty="0"/>
          </a:p>
        </p:txBody>
      </p:sp>
    </p:spTree>
    <p:extLst>
      <p:ext uri="{BB962C8B-B14F-4D97-AF65-F5344CB8AC3E}">
        <p14:creationId xmlns:p14="http://schemas.microsoft.com/office/powerpoint/2010/main" val="3186509208"/>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166</a:t>
            </a:fld>
            <a:endParaRPr lang="en-US" dirty="0"/>
          </a:p>
        </p:txBody>
      </p:sp>
    </p:spTree>
    <p:extLst>
      <p:ext uri="{BB962C8B-B14F-4D97-AF65-F5344CB8AC3E}">
        <p14:creationId xmlns:p14="http://schemas.microsoft.com/office/powerpoint/2010/main" val="677407527"/>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167</a:t>
            </a:fld>
            <a:endParaRPr lang="en-US" dirty="0"/>
          </a:p>
        </p:txBody>
      </p:sp>
    </p:spTree>
    <p:extLst>
      <p:ext uri="{BB962C8B-B14F-4D97-AF65-F5344CB8AC3E}">
        <p14:creationId xmlns:p14="http://schemas.microsoft.com/office/powerpoint/2010/main" val="943413411"/>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168</a:t>
            </a:fld>
            <a:endParaRPr lang="en-US" dirty="0"/>
          </a:p>
        </p:txBody>
      </p:sp>
    </p:spTree>
    <p:extLst>
      <p:ext uri="{BB962C8B-B14F-4D97-AF65-F5344CB8AC3E}">
        <p14:creationId xmlns:p14="http://schemas.microsoft.com/office/powerpoint/2010/main" val="211901674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169</a:t>
            </a:fld>
            <a:endParaRPr lang="en-US" dirty="0"/>
          </a:p>
        </p:txBody>
      </p:sp>
    </p:spTree>
    <p:extLst>
      <p:ext uri="{BB962C8B-B14F-4D97-AF65-F5344CB8AC3E}">
        <p14:creationId xmlns:p14="http://schemas.microsoft.com/office/powerpoint/2010/main" val="3733746060"/>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171</a:t>
            </a:fld>
            <a:endParaRPr lang="en-US" dirty="0"/>
          </a:p>
        </p:txBody>
      </p:sp>
    </p:spTree>
    <p:extLst>
      <p:ext uri="{BB962C8B-B14F-4D97-AF65-F5344CB8AC3E}">
        <p14:creationId xmlns:p14="http://schemas.microsoft.com/office/powerpoint/2010/main" val="3690391484"/>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174</a:t>
            </a:fld>
            <a:endParaRPr lang="en-US" dirty="0"/>
          </a:p>
        </p:txBody>
      </p:sp>
    </p:spTree>
    <p:extLst>
      <p:ext uri="{BB962C8B-B14F-4D97-AF65-F5344CB8AC3E}">
        <p14:creationId xmlns:p14="http://schemas.microsoft.com/office/powerpoint/2010/main" val="4173295262"/>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175</a:t>
            </a:fld>
            <a:endParaRPr lang="en-US" dirty="0"/>
          </a:p>
        </p:txBody>
      </p:sp>
    </p:spTree>
    <p:extLst>
      <p:ext uri="{BB962C8B-B14F-4D97-AF65-F5344CB8AC3E}">
        <p14:creationId xmlns:p14="http://schemas.microsoft.com/office/powerpoint/2010/main" val="362400254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176</a:t>
            </a:fld>
            <a:endParaRPr lang="en-US" dirty="0"/>
          </a:p>
        </p:txBody>
      </p:sp>
    </p:spTree>
    <p:extLst>
      <p:ext uri="{BB962C8B-B14F-4D97-AF65-F5344CB8AC3E}">
        <p14:creationId xmlns:p14="http://schemas.microsoft.com/office/powerpoint/2010/main" val="4184923508"/>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178</a:t>
            </a:fld>
            <a:endParaRPr lang="en-US" dirty="0"/>
          </a:p>
        </p:txBody>
      </p:sp>
    </p:spTree>
    <p:extLst>
      <p:ext uri="{BB962C8B-B14F-4D97-AF65-F5344CB8AC3E}">
        <p14:creationId xmlns:p14="http://schemas.microsoft.com/office/powerpoint/2010/main" val="3911266780"/>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180</a:t>
            </a:fld>
            <a:endParaRPr lang="en-US" dirty="0"/>
          </a:p>
        </p:txBody>
      </p:sp>
    </p:spTree>
    <p:extLst>
      <p:ext uri="{BB962C8B-B14F-4D97-AF65-F5344CB8AC3E}">
        <p14:creationId xmlns:p14="http://schemas.microsoft.com/office/powerpoint/2010/main" val="4115166548"/>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181</a:t>
            </a:fld>
            <a:endParaRPr lang="en-US" dirty="0"/>
          </a:p>
        </p:txBody>
      </p:sp>
    </p:spTree>
    <p:extLst>
      <p:ext uri="{BB962C8B-B14F-4D97-AF65-F5344CB8AC3E}">
        <p14:creationId xmlns:p14="http://schemas.microsoft.com/office/powerpoint/2010/main" val="457809400"/>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182</a:t>
            </a:fld>
            <a:endParaRPr lang="en-US" dirty="0"/>
          </a:p>
        </p:txBody>
      </p:sp>
    </p:spTree>
    <p:extLst>
      <p:ext uri="{BB962C8B-B14F-4D97-AF65-F5344CB8AC3E}">
        <p14:creationId xmlns:p14="http://schemas.microsoft.com/office/powerpoint/2010/main" val="8787179"/>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183</a:t>
            </a:fld>
            <a:endParaRPr lang="en-US" dirty="0"/>
          </a:p>
        </p:txBody>
      </p:sp>
    </p:spTree>
    <p:extLst>
      <p:ext uri="{BB962C8B-B14F-4D97-AF65-F5344CB8AC3E}">
        <p14:creationId xmlns:p14="http://schemas.microsoft.com/office/powerpoint/2010/main" val="165797358"/>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184</a:t>
            </a:fld>
            <a:endParaRPr lang="en-US" dirty="0"/>
          </a:p>
        </p:txBody>
      </p:sp>
    </p:spTree>
    <p:extLst>
      <p:ext uri="{BB962C8B-B14F-4D97-AF65-F5344CB8AC3E}">
        <p14:creationId xmlns:p14="http://schemas.microsoft.com/office/powerpoint/2010/main" val="1615487522"/>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185</a:t>
            </a:fld>
            <a:endParaRPr lang="en-US" dirty="0"/>
          </a:p>
        </p:txBody>
      </p:sp>
    </p:spTree>
    <p:extLst>
      <p:ext uri="{BB962C8B-B14F-4D97-AF65-F5344CB8AC3E}">
        <p14:creationId xmlns:p14="http://schemas.microsoft.com/office/powerpoint/2010/main" val="3850732851"/>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186</a:t>
            </a:fld>
            <a:endParaRPr lang="en-US" dirty="0"/>
          </a:p>
        </p:txBody>
      </p:sp>
    </p:spTree>
    <p:extLst>
      <p:ext uri="{BB962C8B-B14F-4D97-AF65-F5344CB8AC3E}">
        <p14:creationId xmlns:p14="http://schemas.microsoft.com/office/powerpoint/2010/main" val="3207447714"/>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187</a:t>
            </a:fld>
            <a:endParaRPr lang="en-US" dirty="0"/>
          </a:p>
        </p:txBody>
      </p:sp>
    </p:spTree>
    <p:extLst>
      <p:ext uri="{BB962C8B-B14F-4D97-AF65-F5344CB8AC3E}">
        <p14:creationId xmlns:p14="http://schemas.microsoft.com/office/powerpoint/2010/main" val="2200097532"/>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188</a:t>
            </a:fld>
            <a:endParaRPr lang="en-US" dirty="0"/>
          </a:p>
        </p:txBody>
      </p:sp>
    </p:spTree>
    <p:extLst>
      <p:ext uri="{BB962C8B-B14F-4D97-AF65-F5344CB8AC3E}">
        <p14:creationId xmlns:p14="http://schemas.microsoft.com/office/powerpoint/2010/main" val="1623295504"/>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189</a:t>
            </a:fld>
            <a:endParaRPr lang="en-US" dirty="0"/>
          </a:p>
        </p:txBody>
      </p:sp>
    </p:spTree>
    <p:extLst>
      <p:ext uri="{BB962C8B-B14F-4D97-AF65-F5344CB8AC3E}">
        <p14:creationId xmlns:p14="http://schemas.microsoft.com/office/powerpoint/2010/main" val="1870950823"/>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190</a:t>
            </a:fld>
            <a:endParaRPr lang="en-US" dirty="0"/>
          </a:p>
        </p:txBody>
      </p:sp>
    </p:spTree>
    <p:extLst>
      <p:ext uri="{BB962C8B-B14F-4D97-AF65-F5344CB8AC3E}">
        <p14:creationId xmlns:p14="http://schemas.microsoft.com/office/powerpoint/2010/main" val="3601384031"/>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191</a:t>
            </a:fld>
            <a:endParaRPr lang="en-US" dirty="0"/>
          </a:p>
        </p:txBody>
      </p:sp>
    </p:spTree>
    <p:extLst>
      <p:ext uri="{BB962C8B-B14F-4D97-AF65-F5344CB8AC3E}">
        <p14:creationId xmlns:p14="http://schemas.microsoft.com/office/powerpoint/2010/main" val="502611208"/>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192</a:t>
            </a:fld>
            <a:endParaRPr lang="en-US" dirty="0"/>
          </a:p>
        </p:txBody>
      </p:sp>
    </p:spTree>
    <p:extLst>
      <p:ext uri="{BB962C8B-B14F-4D97-AF65-F5344CB8AC3E}">
        <p14:creationId xmlns:p14="http://schemas.microsoft.com/office/powerpoint/2010/main" val="1253855891"/>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D8F56F-0BFE-4BBE-BCA7-68A9FFA7A5F5}" type="slidenum">
              <a:rPr lang="en-US" smtClean="0"/>
              <a:t>193</a:t>
            </a:fld>
            <a:endParaRPr lang="en-US" dirty="0"/>
          </a:p>
        </p:txBody>
      </p:sp>
    </p:spTree>
    <p:extLst>
      <p:ext uri="{BB962C8B-B14F-4D97-AF65-F5344CB8AC3E}">
        <p14:creationId xmlns:p14="http://schemas.microsoft.com/office/powerpoint/2010/main" val="2673621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E9448B6C-D344-48AA-BF56-08A5D2B400E5}" type="datetime1">
              <a:rPr lang="en-US" smtClean="0"/>
              <a:t>11/15/2016</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985188" y="6492875"/>
            <a:ext cx="2133600" cy="365125"/>
          </a:xfrm>
        </p:spPr>
        <p:txBody>
          <a:bodyPr/>
          <a:lstStyle>
            <a:lvl1pPr>
              <a:defRPr sz="1400"/>
            </a:lvl1pPr>
          </a:lstStyle>
          <a:p>
            <a:fld id="{ADC5BE26-424E-4201-A0A6-D8E3FEBF992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C899E5-B962-464D-9247-53C073AFB9C9}" type="datetime1">
              <a:rPr lang="en-US" smtClean="0"/>
              <a:t>11/15/2016</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BAF3B93-BFAA-4E64-BC84-3890342AD252}" type="datetime1">
              <a:rPr lang="en-US" smtClean="0"/>
              <a:t>11/15/2016</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5943600" cy="609600"/>
          </a:xfrm>
        </p:spPr>
        <p:txBody>
          <a:bodyPr/>
          <a:lstStyle>
            <a:lvl1pPr>
              <a:defRPr>
                <a:solidFill>
                  <a:srgbClr val="1F4283"/>
                </a:solidFill>
              </a:defRPr>
            </a:lvl1p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F26AE69-742A-4CD2-B761-2994678A1A44}" type="datetime1">
              <a:rPr lang="en-US" smtClean="0"/>
              <a:t>11/15/2016</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lvl1pPr>
              <a:defRPr sz="1400"/>
            </a:lvl1pPr>
          </a:lstStyle>
          <a:p>
            <a:fld id="{ADC5BE26-424E-4201-A0A6-D8E3FEBF992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CD05EAE0-D405-45EF-A3AD-5AC8B22C8909}" type="datetime1">
              <a:rPr lang="en-US" smtClean="0"/>
              <a:t>11/15/2016</a:t>
            </a:fld>
            <a:endParaRPr lang="en-US" dirty="0"/>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DC5BB1F4-C881-4EA2-BFF5-11F64426CB0F}" type="datetime1">
              <a:rPr lang="en-US" smtClean="0"/>
              <a:t>11/15/2016</a:t>
            </a:fld>
            <a:endParaRPr lang="en-US" dirty="0"/>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B77EB70D-4CEE-4254-A620-E49E85B71AA9}" type="datetime1">
              <a:rPr lang="en-US" smtClean="0"/>
              <a:t>11/15/2016</a:t>
            </a:fld>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6A934C8-B3F1-4ABC-BD2F-A4B3722BC30D}" type="datetime1">
              <a:rPr lang="en-US" smtClean="0"/>
              <a:t>11/15/2016</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09E7328-291D-4859-96FF-BE0845532D0B}" type="datetime1">
              <a:rPr lang="en-US" smtClean="0"/>
              <a:t>11/15/2016</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321FFA2-E39C-45E8-B7EF-FCD6A1329ED9}" type="datetime1">
              <a:rPr lang="en-US" smtClean="0"/>
              <a:t>11/15/2016</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CF997CA-C874-4DCA-BBAD-6D8A8E615F97}" type="datetime1">
              <a:rPr lang="en-US" smtClean="0"/>
              <a:t>11/15/2016</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ADC5BE26-424E-4201-A0A6-D8E3FEBF9929}"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FED3C11-3A8A-4880-9F01-F19341A9357D}"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2564098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4DD3BC-3E70-4FFF-AEC6-2F8BBDA99BFF}"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7706741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13F12B-55BC-4B7A-9CDC-2D3E84F0B849}"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28448096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05668C-C961-49C8-B9BC-5269FEC85F93}"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3436008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43F2631-1563-4471-8817-B3BE8E1DF89A}" type="datetime1">
              <a:rPr lang="en-US" smtClean="0"/>
              <a:t>11/15/2016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630544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7551E81-86A0-471F-B8B2-DC260F138831}" type="datetime1">
              <a:rPr lang="en-US" smtClean="0"/>
              <a:t>11/15/2016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1771913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04F60-F422-4C8F-A4FF-65141A7B74F0}" type="datetime1">
              <a:rPr lang="en-US" smtClean="0"/>
              <a:t>11/15/2016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10651141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1466C3-7CD5-495C-9C49-E847E9C22FCA}"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13165092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37B5DB-4DF5-4D9B-BA72-E85D7BDF447F}"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25093046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A7DC0D-ACE3-44F8-A501-7C491734924A}"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9875108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54F666-E862-41A8-9769-F6B6754EBA12}"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EC454F6-8757-4829-8AD8-A1F852B37034}" type="slidenum">
              <a:rPr lang="en-US" smtClean="0"/>
              <a:t>‹#›</a:t>
            </a:fld>
            <a:endParaRPr lang="en-US" dirty="0"/>
          </a:p>
        </p:txBody>
      </p:sp>
    </p:spTree>
    <p:extLst>
      <p:ext uri="{BB962C8B-B14F-4D97-AF65-F5344CB8AC3E}">
        <p14:creationId xmlns:p14="http://schemas.microsoft.com/office/powerpoint/2010/main" val="23174245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45DFEE5-9E57-4C15-B2B8-C22DBB509F95}"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20459158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56CC6F3-54D6-4031-A356-24C76F2853F2}"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32209003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F0C598-6694-40F8-A88F-32926C12CC5A}"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30203134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D38D66-2003-4D24-ACAA-6EB86F07865F}"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13913033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046C05-44F6-4287-9AF1-D10AB45B3A7D}" type="datetime1">
              <a:rPr lang="en-US" smtClean="0"/>
              <a:t>11/15/2016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3748844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FE9681-85BE-43F5-81C5-567764C781EB}" type="datetime1">
              <a:rPr lang="en-US" smtClean="0"/>
              <a:t>11/15/2016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14725329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0ED03C-77EB-4A69-98D7-3D622DECF9A9}" type="datetime1">
              <a:rPr lang="en-US" smtClean="0"/>
              <a:t>11/15/2016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29272669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567399-9A8C-4B40-8CE8-538D6513D4E5}"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15587444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ED6799-8EBD-49A5-B1A1-8BEE2A1D183B}" type="datetime1">
              <a:rPr lang="en-US" smtClean="0"/>
              <a:t>11/15/2016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15727606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BD8FBB-BD08-422D-8033-7FF4A8D48A27}"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36085883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3BFE70-7B36-4313-A573-7B723ED790DD}" type="datetime1">
              <a:rPr lang="en-US" smtClean="0"/>
              <a:t>11/15/2016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9E709BE-99C8-4C1B-817F-6D37861DAF59}" type="slidenum">
              <a:rPr lang="en-US" smtClean="0"/>
              <a:t>‹#›</a:t>
            </a:fld>
            <a:endParaRPr lang="en-US" dirty="0"/>
          </a:p>
        </p:txBody>
      </p:sp>
    </p:spTree>
    <p:extLst>
      <p:ext uri="{BB962C8B-B14F-4D97-AF65-F5344CB8AC3E}">
        <p14:creationId xmlns:p14="http://schemas.microsoft.com/office/powerpoint/2010/main" val="3378045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78424" y="377982"/>
            <a:ext cx="5889812" cy="646533"/>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04800" y="68263"/>
            <a:ext cx="1828800" cy="914400"/>
          </a:xfrm>
          <a:prstGeom prst="rect">
            <a:avLst/>
          </a:prstGeom>
        </p:spPr>
      </p:pic>
      <p:sp>
        <p:nvSpPr>
          <p:cNvPr id="9" name="Rectangle 8"/>
          <p:cNvSpPr/>
          <p:nvPr userDrawn="1"/>
        </p:nvSpPr>
        <p:spPr>
          <a:xfrm>
            <a:off x="0" y="1143000"/>
            <a:ext cx="9144000" cy="14102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Rectangle 9"/>
          <p:cNvSpPr/>
          <p:nvPr userDrawn="1"/>
        </p:nvSpPr>
        <p:spPr>
          <a:xfrm>
            <a:off x="0" y="1325881"/>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12" name="Rectangle 11"/>
          <p:cNvSpPr/>
          <p:nvPr userDrawn="1"/>
        </p:nvSpPr>
        <p:spPr>
          <a:xfrm>
            <a:off x="0" y="10668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13" name="Rectangle 12"/>
          <p:cNvSpPr/>
          <p:nvPr userDrawn="1"/>
        </p:nvSpPr>
        <p:spPr>
          <a:xfrm>
            <a:off x="-3018" y="6457890"/>
            <a:ext cx="9144000" cy="40010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extBox 13"/>
          <p:cNvSpPr txBox="1"/>
          <p:nvPr userDrawn="1"/>
        </p:nvSpPr>
        <p:spPr>
          <a:xfrm>
            <a:off x="228600" y="6504801"/>
            <a:ext cx="8534400" cy="276999"/>
          </a:xfrm>
          <a:prstGeom prst="rect">
            <a:avLst/>
          </a:prstGeom>
          <a:noFill/>
          <a:ln>
            <a:noFill/>
          </a:ln>
          <a:effectLst/>
        </p:spPr>
        <p:txBody>
          <a:bodyPr wrap="square" rtlCol="0">
            <a:spAutoFit/>
          </a:bodyPr>
          <a:lstStyle/>
          <a:p>
            <a:pPr algn="ctr"/>
            <a:r>
              <a:rPr lang="en-US" sz="1200" b="1" dirty="0">
                <a:solidFill>
                  <a:schemeClr val="bg1"/>
                </a:solidFill>
              </a:rPr>
              <a:t>Florida Department of Transportation</a:t>
            </a:r>
          </a:p>
        </p:txBody>
      </p:sp>
      <p:sp>
        <p:nvSpPr>
          <p:cNvPr id="6" name="Slide Number Placeholder 5"/>
          <p:cNvSpPr>
            <a:spLocks noGrp="1"/>
          </p:cNvSpPr>
          <p:nvPr>
            <p:ph type="sldNum" sz="quarter" idx="4"/>
          </p:nvPr>
        </p:nvSpPr>
        <p:spPr>
          <a:xfrm>
            <a:off x="6985188" y="6519131"/>
            <a:ext cx="2133600" cy="365125"/>
          </a:xfrm>
          <a:prstGeom prst="rect">
            <a:avLst/>
          </a:prstGeom>
        </p:spPr>
        <p:txBody>
          <a:bodyPr vert="horz" lIns="91440" tIns="45720" rIns="91440" bIns="45720" rtlCol="0" anchor="ctr"/>
          <a:lstStyle>
            <a:lvl1pPr algn="r">
              <a:defRPr sz="1400" b="1">
                <a:solidFill>
                  <a:schemeClr val="bg1"/>
                </a:solidFill>
              </a:defRPr>
            </a:lvl1pPr>
          </a:lstStyle>
          <a:p>
            <a:fld id="{ADC5BE26-424E-4201-A0A6-D8E3FEBF992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spcBef>
          <a:spcPct val="0"/>
        </a:spcBef>
        <a:buNone/>
        <a:defRPr sz="3600" b="1" kern="1200" baseline="0">
          <a:solidFill>
            <a:srgbClr val="1F4283"/>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83A0DB-16E2-45C6-86CB-6C6FAABFD310}" type="datetime1">
              <a:rPr lang="en-US" smtClean="0"/>
              <a:t>11/15/2016</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C454F6-8757-4829-8AD8-A1F852B37034}" type="slidenum">
              <a:rPr lang="en-US" smtClean="0"/>
              <a:t>‹#›</a:t>
            </a:fld>
            <a:endParaRPr lang="en-US" dirty="0"/>
          </a:p>
        </p:txBody>
      </p:sp>
    </p:spTree>
    <p:extLst>
      <p:ext uri="{BB962C8B-B14F-4D97-AF65-F5344CB8AC3E}">
        <p14:creationId xmlns:p14="http://schemas.microsoft.com/office/powerpoint/2010/main" val="23494465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6DC74C-36C4-4EE0-84BD-D0336F4DCCCF}" type="datetime1">
              <a:rPr lang="en-US" smtClean="0"/>
              <a:t>11/15/2016</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E709BE-99C8-4C1B-817F-6D37861DAF59}" type="slidenum">
              <a:rPr lang="en-US" smtClean="0"/>
              <a:t>‹#›</a:t>
            </a:fld>
            <a:endParaRPr lang="en-US" dirty="0"/>
          </a:p>
        </p:txBody>
      </p:sp>
    </p:spTree>
    <p:extLst>
      <p:ext uri="{BB962C8B-B14F-4D97-AF65-F5344CB8AC3E}">
        <p14:creationId xmlns:p14="http://schemas.microsoft.com/office/powerpoint/2010/main" val="41016751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fdot.gov/aviation"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DOTRegulationReview@dot.state.fl.us"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DOTAirportZoning@dot.state.fl.us"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s://oeaaa.faa.gov/oeaaa/external/gisTools/gisAction.jsp?action=showNoNoticeRequiredToolForm"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hyperlink" Target="https://oeaaa.faa.gov/oeaaa/external/gisTools/gisAction.jsp"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4.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4.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4.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4.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4.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4.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4.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4.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4.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4.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4.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4.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4.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4.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4.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4.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4.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4.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4.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hyperlink" Target="mailto:DOTRegulationReview@dot.state.fl.us" TargetMode="External"/><Relationship Id="rId2" Type="http://schemas.openxmlformats.org/officeDocument/2006/relationships/notesSlide" Target="../notesSlides/notesSlide147.xml"/><Relationship Id="rId1" Type="http://schemas.openxmlformats.org/officeDocument/2006/relationships/slideLayout" Target="../slideLayouts/slideLayout4.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4.xml"/></Relationships>
</file>

<file path=ppt/slides/_rels/slide191.xml.rels><?xml version="1.0" encoding="UTF-8" standalone="yes"?>
<Relationships xmlns="http://schemas.openxmlformats.org/package/2006/relationships"><Relationship Id="rId3" Type="http://schemas.openxmlformats.org/officeDocument/2006/relationships/hyperlink" Target="mailto:DOTAirportZoning@dot.state.fl.us" TargetMode="External"/><Relationship Id="rId2" Type="http://schemas.openxmlformats.org/officeDocument/2006/relationships/notesSlide" Target="../notesSlides/notesSlide149.xml"/><Relationship Id="rId1" Type="http://schemas.openxmlformats.org/officeDocument/2006/relationships/slideLayout" Target="../slideLayouts/slideLayout4.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2550" y="3482566"/>
            <a:ext cx="6438900" cy="708434"/>
          </a:xfrm>
        </p:spPr>
        <p:txBody>
          <a:bodyPr>
            <a:normAutofit fontScale="90000"/>
          </a:bodyPr>
          <a:lstStyle/>
          <a:p>
            <a:pPr algn="ctr"/>
            <a:br>
              <a:rPr lang="en-US" b="0" dirty="0"/>
            </a:br>
            <a:r>
              <a:rPr lang="en-US" sz="4000" b="0" dirty="0"/>
              <a:t>Greg Jones</a:t>
            </a:r>
            <a:br>
              <a:rPr lang="en-US" sz="4000" b="0" dirty="0"/>
            </a:br>
            <a:r>
              <a:rPr lang="en-US" sz="3100" b="0" dirty="0"/>
              <a:t>Airspace and Land Use Manager</a:t>
            </a:r>
            <a:br>
              <a:rPr lang="en-US" sz="3100" b="0" dirty="0"/>
            </a:br>
            <a:r>
              <a:rPr lang="en-US" sz="3100" b="0" dirty="0"/>
              <a:t>(850) 414-4502</a:t>
            </a:r>
            <a:br>
              <a:rPr lang="en-US" sz="3100" b="0" dirty="0"/>
            </a:br>
            <a:br>
              <a:rPr lang="en-US" sz="3100" b="0" dirty="0"/>
            </a:br>
            <a:r>
              <a:rPr lang="en-US" sz="3100" b="0" dirty="0"/>
              <a:t>Aviation and Spaceports Office</a:t>
            </a:r>
            <a:br>
              <a:rPr lang="en-US" sz="3100" b="0" dirty="0"/>
            </a:br>
            <a:r>
              <a:rPr lang="en-US" sz="3100" b="0" dirty="0"/>
              <a:t>Florida Department of Transportation</a:t>
            </a:r>
            <a:br>
              <a:rPr lang="en-US" sz="3100" b="0" dirty="0"/>
            </a:br>
            <a:br>
              <a:rPr lang="en-US" sz="3100" b="0" dirty="0"/>
            </a:br>
            <a:r>
              <a:rPr lang="en-US" sz="3100" b="0" dirty="0"/>
              <a:t>605 Suwannee Street, MS 46</a:t>
            </a:r>
            <a:br>
              <a:rPr lang="en-US" sz="3100" b="0" dirty="0"/>
            </a:br>
            <a:r>
              <a:rPr lang="en-US" sz="3100" b="0" dirty="0"/>
              <a:t>Tallahassee, FL 32399-0450</a:t>
            </a:r>
            <a:br>
              <a:rPr lang="en-US" sz="3100" b="0" dirty="0"/>
            </a:br>
            <a:r>
              <a:rPr lang="en-US" sz="3100" b="0" dirty="0">
                <a:solidFill>
                  <a:srgbClr val="FF0000"/>
                </a:solidFill>
                <a:hlinkClick r:id="rId3"/>
              </a:rPr>
              <a:t>www.fdot.gov/aviation</a:t>
            </a:r>
            <a:r>
              <a:rPr lang="en-US" sz="3100" b="0" dirty="0">
                <a:solidFill>
                  <a:srgbClr val="FF0000"/>
                </a:solidFill>
              </a:rPr>
              <a:t> </a:t>
            </a:r>
            <a:r>
              <a:rPr lang="en-US" sz="3100" b="0" dirty="0">
                <a:solidFill>
                  <a:schemeClr val="tx1"/>
                </a:solidFill>
              </a:rPr>
              <a:t>(new)</a:t>
            </a:r>
            <a:br>
              <a:rPr lang="en-US" dirty="0"/>
            </a:br>
            <a:endParaRPr lang="en-US" sz="2800" b="1" dirty="0">
              <a:solidFill>
                <a:srgbClr val="1F4284"/>
              </a:solidFill>
              <a:latin typeface="Arial" pitchFamily="34" charset="0"/>
              <a:cs typeface="Arial" pitchFamily="34" charset="0"/>
            </a:endParaRPr>
          </a:p>
        </p:txBody>
      </p:sp>
      <p:sp>
        <p:nvSpPr>
          <p:cNvPr id="13" name="TextBox 12"/>
          <p:cNvSpPr txBox="1"/>
          <p:nvPr/>
        </p:nvSpPr>
        <p:spPr>
          <a:xfrm>
            <a:off x="2133600" y="242149"/>
            <a:ext cx="7010400" cy="646331"/>
          </a:xfrm>
          <a:prstGeom prst="rect">
            <a:avLst/>
          </a:prstGeom>
          <a:noFill/>
          <a:ln>
            <a:noFill/>
          </a:ln>
          <a:effectLst/>
        </p:spPr>
        <p:txBody>
          <a:bodyPr wrap="square" rtlCol="0">
            <a:spAutoFit/>
          </a:bodyPr>
          <a:lstStyle/>
          <a:p>
            <a:r>
              <a:rPr lang="en-US" sz="3600" b="1" dirty="0">
                <a:solidFill>
                  <a:srgbClr val="1F4283"/>
                </a:solidFill>
              </a:rPr>
              <a:t>Florida Chapter 333, Airport Zoning </a:t>
            </a:r>
          </a:p>
        </p:txBody>
      </p:sp>
      <p:sp>
        <p:nvSpPr>
          <p:cNvPr id="16" name="Rectangle 15"/>
          <p:cNvSpPr/>
          <p:nvPr/>
        </p:nvSpPr>
        <p:spPr>
          <a:xfrm>
            <a:off x="0" y="1143000"/>
            <a:ext cx="9144000" cy="14102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0" y="1325881"/>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7" name="Rectangle 6"/>
          <p:cNvSpPr/>
          <p:nvPr/>
        </p:nvSpPr>
        <p:spPr>
          <a:xfrm>
            <a:off x="0" y="10668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2"/>
          </p:nvPr>
        </p:nvSpPr>
        <p:spPr/>
        <p:txBody>
          <a:bodyPr/>
          <a:lstStyle/>
          <a:p>
            <a:fld id="{ADC5BE26-424E-4201-A0A6-D8E3FEBF9929}" type="slidenum">
              <a:rPr lang="en-US" smtClean="0"/>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8424" y="228600"/>
            <a:ext cx="6965576" cy="646533"/>
          </a:xfrm>
        </p:spPr>
        <p:txBody>
          <a:bodyPr>
            <a:noAutofit/>
          </a:bodyPr>
          <a:lstStyle/>
          <a:p>
            <a:r>
              <a:rPr lang="en-US" sz="2800" dirty="0"/>
              <a:t>Understanding the need and responsibility for Airport Zoning Regulations</a:t>
            </a:r>
          </a:p>
        </p:txBody>
      </p:sp>
      <p:sp>
        <p:nvSpPr>
          <p:cNvPr id="3" name="Content Placeholder 2"/>
          <p:cNvSpPr>
            <a:spLocks noGrp="1"/>
          </p:cNvSpPr>
          <p:nvPr>
            <p:ph idx="1"/>
          </p:nvPr>
        </p:nvSpPr>
        <p:spPr/>
        <p:txBody>
          <a:bodyPr>
            <a:normAutofit/>
          </a:bodyPr>
          <a:lstStyle/>
          <a:p>
            <a:r>
              <a:rPr lang="en-US" dirty="0"/>
              <a:t>F.S. 333.03(2016) Requirement </a:t>
            </a:r>
            <a:r>
              <a:rPr lang="en-US" dirty="0">
                <a:solidFill>
                  <a:srgbClr val="FF0000"/>
                </a:solidFill>
              </a:rPr>
              <a:t>to</a:t>
            </a:r>
            <a:r>
              <a:rPr lang="en-US" dirty="0"/>
              <a:t> adopt airport zoning regulations</a:t>
            </a:r>
          </a:p>
          <a:p>
            <a:pPr lvl="1"/>
            <a:r>
              <a:rPr lang="en-US" dirty="0"/>
              <a:t>(1)(a) Every political subdivision having an </a:t>
            </a:r>
            <a:r>
              <a:rPr lang="en-US" dirty="0">
                <a:solidFill>
                  <a:srgbClr val="FF0000"/>
                </a:solidFill>
              </a:rPr>
              <a:t>airport hazard area</a:t>
            </a:r>
            <a:r>
              <a:rPr lang="en-US" dirty="0"/>
              <a:t> within it territorial limits </a:t>
            </a:r>
            <a:r>
              <a:rPr lang="en-US" dirty="0">
                <a:solidFill>
                  <a:srgbClr val="FF0000"/>
                </a:solidFill>
              </a:rPr>
              <a:t>SHALL</a:t>
            </a:r>
            <a:r>
              <a:rPr lang="en-US" dirty="0"/>
              <a:t> adopt, administer, and enforce, under the police power and </a:t>
            </a:r>
            <a:r>
              <a:rPr lang="en-US" dirty="0">
                <a:solidFill>
                  <a:srgbClr val="FF0000"/>
                </a:solidFill>
              </a:rPr>
              <a:t>in the manner and upon the conditions </a:t>
            </a:r>
            <a:r>
              <a:rPr lang="en-US" dirty="0"/>
              <a:t>prescribed in this section airport protection zoning regulations for such airport hazard area. </a:t>
            </a:r>
          </a:p>
        </p:txBody>
      </p:sp>
      <p:sp>
        <p:nvSpPr>
          <p:cNvPr id="4" name="Slide Number Placeholder 3"/>
          <p:cNvSpPr>
            <a:spLocks noGrp="1"/>
          </p:cNvSpPr>
          <p:nvPr>
            <p:ph type="sldNum" sz="quarter" idx="12"/>
          </p:nvPr>
        </p:nvSpPr>
        <p:spPr/>
        <p:txBody>
          <a:bodyPr/>
          <a:lstStyle/>
          <a:p>
            <a:fld id="{ADC5BE26-424E-4201-A0A6-D8E3FEBF9929}" type="slidenum">
              <a:rPr lang="en-US" smtClean="0"/>
              <a:pPr/>
              <a:t>2</a:t>
            </a:fld>
            <a:endParaRPr lang="en-US" dirty="0"/>
          </a:p>
        </p:txBody>
      </p:sp>
    </p:spTree>
    <p:extLst>
      <p:ext uri="{BB962C8B-B14F-4D97-AF65-F5344CB8AC3E}">
        <p14:creationId xmlns:p14="http://schemas.microsoft.com/office/powerpoint/2010/main" val="65495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333.01(4)</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“Airport hazard area” means any area of land or water upon which an airport hazard </a:t>
            </a:r>
            <a:r>
              <a:rPr lang="en-US" b="1" u="sng" dirty="0">
                <a:latin typeface="Calibri" panose="020F0502020204030204" pitchFamily="34" charset="0"/>
                <a:ea typeface="Times New Roman" panose="02020603050405020304" pitchFamily="18" charset="0"/>
                <a:cs typeface="Times New Roman" panose="02020603050405020304" pitchFamily="18" charset="0"/>
              </a:rPr>
              <a:t>might</a:t>
            </a:r>
            <a:r>
              <a:rPr lang="en-US" dirty="0">
                <a:latin typeface="Calibri" panose="020F0502020204030204" pitchFamily="34" charset="0"/>
                <a:ea typeface="Times New Roman" panose="02020603050405020304" pitchFamily="18" charset="0"/>
                <a:cs typeface="Times New Roman" panose="02020603050405020304" pitchFamily="18" charset="0"/>
              </a:rPr>
              <a:t> be established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if not prevented as provided in this chapter</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 area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any area of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 or water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upon which an airport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hazard might be established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3</a:t>
            </a:fld>
            <a:endParaRPr lang="en-US" dirty="0"/>
          </a:p>
        </p:txBody>
      </p:sp>
    </p:spTree>
    <p:extLst>
      <p:ext uri="{BB962C8B-B14F-4D97-AF65-F5344CB8AC3E}">
        <p14:creationId xmlns:p14="http://schemas.microsoft.com/office/powerpoint/2010/main" val="2573049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333.01(3)</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“Airport hazard” means </a:t>
            </a:r>
            <a:r>
              <a:rPr lang="en-US" u="sng" dirty="0">
                <a:latin typeface="Calibri" panose="020F0502020204030204" pitchFamily="34" charset="0"/>
                <a:ea typeface="Times New Roman" panose="02020603050405020304" pitchFamily="18" charset="0"/>
                <a:cs typeface="Times New Roman" panose="02020603050405020304" pitchFamily="18" charset="0"/>
              </a:rPr>
              <a:t>an obstruction to air navigation which affects the safe and efficient use of navigable airspace or the operation of planned or existing air navigation and communication facilities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any structure or tree or use of land which would exceed the federal obstruction standards as contained in 14 C.F.R. ss. 77.21, 77.23, 77.25, 77.28, and 77.29 and which obstructs the airspace required for the flight of aircraft in taking off, maneuvering, or landing or is otherwise hazardous to such taking off, maneuvering, or landing of aircraft and for which no person has previously obtained a permit or variance pursuant to s. 333.025 or s. 333.07</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air navigation which affects the safe and efficient use of navigable airspace or the operation of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planned</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existing air </a:t>
            </a:r>
            <a:r>
              <a:rPr lang="en-US" sz="38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navigation and communication facilities.</a:t>
            </a:r>
            <a:endParaRPr lang="en-US" sz="3800" u="sng" dirty="0">
              <a:latin typeface="Calibri" panose="020F0502020204030204" pitchFamily="34" charset="0"/>
              <a:ea typeface="Calibri" panose="020F0502020204030204" pitchFamily="34" charset="0"/>
              <a:cs typeface="Times New Roman" panose="02020603050405020304" pitchFamily="18" charset="0"/>
            </a:endParaRPr>
          </a:p>
          <a:p>
            <a:endParaRPr lang="en-US" u="sng"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4</a:t>
            </a:fld>
            <a:endParaRPr lang="en-US" dirty="0"/>
          </a:p>
        </p:txBody>
      </p:sp>
    </p:spTree>
    <p:extLst>
      <p:ext uri="{BB962C8B-B14F-4D97-AF65-F5344CB8AC3E}">
        <p14:creationId xmlns:p14="http://schemas.microsoft.com/office/powerpoint/2010/main" val="2671687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0"/>
              </a:spcAft>
            </a:pPr>
            <a:r>
              <a:rPr lang="en-US" dirty="0">
                <a:latin typeface="Calibri" panose="020F0502020204030204" pitchFamily="34" charset="0"/>
                <a:ea typeface="Times New Roman" panose="02020603050405020304" pitchFamily="18" charset="0"/>
                <a:cs typeface="Times New Roman" panose="02020603050405020304" pitchFamily="18" charset="0"/>
              </a:rPr>
              <a:t>333.01</a:t>
            </a:r>
            <a:r>
              <a:rPr lang="en-US" u="sng" dirty="0">
                <a:latin typeface="Calibri" panose="020F0502020204030204" pitchFamily="34" charset="0"/>
                <a:ea typeface="Times New Roman" panose="02020603050405020304" pitchFamily="18" charset="0"/>
                <a:cs typeface="Times New Roman" panose="02020603050405020304" pitchFamily="18" charset="0"/>
              </a:rPr>
              <a:t>(12)</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(7)</a:t>
            </a:r>
            <a:endParaRPr lang="en-US" dirty="0"/>
          </a:p>
        </p:txBody>
      </p:sp>
      <p:sp>
        <p:nvSpPr>
          <p:cNvPr id="3" name="Content Placeholder 2"/>
          <p:cNvSpPr>
            <a:spLocks noGrp="1"/>
          </p:cNvSpPr>
          <p:nvPr>
            <p:ph sz="half" idx="1"/>
          </p:nvPr>
        </p:nvSpPr>
        <p:spPr/>
        <p:txBody>
          <a:bodyPr>
            <a:normAutofit fontScale="92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latin typeface="Calibri" panose="020F0502020204030204" pitchFamily="34" charset="0"/>
                <a:ea typeface="Times New Roman" panose="02020603050405020304" pitchFamily="18" charset="0"/>
                <a:cs typeface="Times New Roman" panose="02020603050405020304" pitchFamily="18" charset="0"/>
              </a:rPr>
              <a:t>" means any existing or proposed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manmade object or</a:t>
            </a:r>
            <a:r>
              <a:rPr lang="en-US" dirty="0">
                <a:latin typeface="Calibri" panose="020F0502020204030204" pitchFamily="34" charset="0"/>
                <a:ea typeface="Times New Roman" panose="02020603050405020304" pitchFamily="18" charset="0"/>
                <a:cs typeface="Times New Roman" panose="02020603050405020304" pitchFamily="18" charset="0"/>
              </a:rPr>
              <a:t> object</a:t>
            </a:r>
            <a:r>
              <a:rPr lang="en-US" u="sng" dirty="0">
                <a:latin typeface="Calibri" panose="020F0502020204030204" pitchFamily="34" charset="0"/>
                <a:ea typeface="Times New Roman" panose="02020603050405020304" pitchFamily="18" charset="0"/>
                <a:cs typeface="Times New Roman" panose="02020603050405020304" pitchFamily="18" charset="0"/>
              </a:rPr>
              <a: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natural growth or</a:t>
            </a:r>
            <a:r>
              <a:rPr lang="en-US" dirty="0">
                <a:latin typeface="Calibri" panose="020F0502020204030204" pitchFamily="34" charset="0"/>
                <a:ea typeface="Times New Roman" panose="02020603050405020304" pitchFamily="18" charset="0"/>
                <a:cs typeface="Times New Roman" panose="02020603050405020304" pitchFamily="18" charset="0"/>
              </a:rPr>
              <a:t> terrain</a:t>
            </a:r>
            <a:r>
              <a:rPr lang="en-US" u="sng" dirty="0">
                <a:latin typeface="Calibri" panose="020F0502020204030204" pitchFamily="34" charset="0"/>
                <a:ea typeface="Times New Roman" panose="02020603050405020304" pitchFamily="18" charset="0"/>
                <a:cs typeface="Times New Roman" panose="02020603050405020304" pitchFamily="18" charset="0"/>
              </a:rPr>
              <a:t>, or structure construction 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that </a:t>
            </a:r>
            <a:r>
              <a:rPr lang="en-US" u="sng" dirty="0">
                <a:latin typeface="Calibri" panose="020F0502020204030204" pitchFamily="34" charset="0"/>
                <a:ea typeface="Times New Roman" panose="02020603050405020304" pitchFamily="18" charset="0"/>
                <a:cs typeface="Times New Roman" panose="02020603050405020304" pitchFamily="18" charset="0"/>
              </a:rPr>
              <a:t>exceeds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violates</a:t>
            </a:r>
            <a:r>
              <a:rPr lang="en-US" dirty="0">
                <a:latin typeface="Calibri" panose="020F0502020204030204" pitchFamily="34" charset="0"/>
                <a:ea typeface="Times New Roman" panose="02020603050405020304" pitchFamily="18" charset="0"/>
                <a:cs typeface="Times New Roman" panose="02020603050405020304" pitchFamily="18" charset="0"/>
              </a:rPr>
              <a:t> the </a:t>
            </a:r>
            <a:r>
              <a:rPr lang="en-US" u="sng" dirty="0">
                <a:latin typeface="Calibri" panose="020F0502020204030204" pitchFamily="34" charset="0"/>
                <a:ea typeface="Times New Roman" panose="02020603050405020304" pitchFamily="18" charset="0"/>
                <a:cs typeface="Times New Roman" panose="02020603050405020304" pitchFamily="18" charset="0"/>
              </a:rPr>
              <a:t>federal obstruction</a:t>
            </a:r>
            <a:r>
              <a:rPr lang="en-US" dirty="0">
                <a:latin typeface="Calibri" panose="020F0502020204030204" pitchFamily="34" charset="0"/>
                <a:ea typeface="Times New Roman" panose="02020603050405020304" pitchFamily="18" charset="0"/>
                <a:cs typeface="Times New Roman" panose="02020603050405020304" pitchFamily="18" charset="0"/>
              </a:rPr>
              <a:t> standards contained in 14 C.F.R. </a:t>
            </a:r>
            <a:r>
              <a:rPr lang="en-US" u="sng" dirty="0">
                <a:latin typeface="Calibri" panose="020F0502020204030204" pitchFamily="34" charset="0"/>
                <a:ea typeface="Times New Roman" panose="02020603050405020304" pitchFamily="18" charset="0"/>
                <a:cs typeface="Times New Roman" panose="02020603050405020304" pitchFamily="18" charset="0"/>
              </a:rPr>
              <a:t>part 77, subpart C</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ss. 77.21, 77.23, 77.25, 77.28, and 77.29</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u="sng" dirty="0">
                <a:latin typeface="Calibri" panose="020F0502020204030204" pitchFamily="34" charset="0"/>
                <a:ea typeface="Times New Roman" panose="02020603050405020304" pitchFamily="18" charset="0"/>
                <a:cs typeface="Times New Roman" panose="02020603050405020304" pitchFamily="18" charset="0"/>
              </a:rPr>
              <a:t>The term includes:</a:t>
            </a:r>
            <a:r>
              <a:rPr lang="en-US" dirty="0">
                <a:latin typeface="Calibri" panose="020F0502020204030204" pitchFamily="34" charset="0"/>
                <a:ea typeface="Times New Roman" panose="02020603050405020304" pitchFamily="18"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9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any existing or proposed object, terrain, or structure construction or alteration that exceeds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federal obstruction standards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contained 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14 C.F.R. part 77, subpart C</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term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includes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5</a:t>
            </a:fld>
            <a:endParaRPr lang="en-US" dirty="0"/>
          </a:p>
        </p:txBody>
      </p:sp>
    </p:spTree>
    <p:extLst>
      <p:ext uri="{BB962C8B-B14F-4D97-AF65-F5344CB8AC3E}">
        <p14:creationId xmlns:p14="http://schemas.microsoft.com/office/powerpoint/2010/main" val="3668474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130425"/>
            <a:ext cx="8229600" cy="1470025"/>
          </a:xfrm>
        </p:spPr>
        <p:txBody>
          <a:bodyPr>
            <a:normAutofit fontScale="90000"/>
          </a:bodyPr>
          <a:lstStyle/>
          <a:p>
            <a:pPr algn="ctr"/>
            <a:br>
              <a:rPr lang="en-US" dirty="0"/>
            </a:br>
            <a:r>
              <a:rPr lang="en-US" dirty="0"/>
              <a:t>Introduction and Comments by Presenter </a:t>
            </a:r>
            <a:br>
              <a:rPr lang="en-US" dirty="0"/>
            </a:br>
            <a:r>
              <a:rPr lang="en-US" dirty="0"/>
              <a:t>Greg Jones</a:t>
            </a:r>
            <a:br>
              <a:rPr lang="en-US" dirty="0"/>
            </a:b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6</a:t>
            </a:fld>
            <a:endParaRPr lang="en-US" dirty="0"/>
          </a:p>
        </p:txBody>
      </p:sp>
    </p:spTree>
    <p:extLst>
      <p:ext uri="{BB962C8B-B14F-4D97-AF65-F5344CB8AC3E}">
        <p14:creationId xmlns:p14="http://schemas.microsoft.com/office/powerpoint/2010/main" val="3281611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8424" y="228600"/>
            <a:ext cx="5889812" cy="646533"/>
          </a:xfrm>
        </p:spPr>
        <p:txBody>
          <a:bodyPr>
            <a:normAutofit/>
          </a:bodyPr>
          <a:lstStyle/>
          <a:p>
            <a:r>
              <a:rPr lang="en-US" dirty="0"/>
              <a:t>Disclaimer</a:t>
            </a:r>
          </a:p>
        </p:txBody>
      </p:sp>
      <p:sp>
        <p:nvSpPr>
          <p:cNvPr id="4" name="Slide Number Placeholder 3"/>
          <p:cNvSpPr>
            <a:spLocks noGrp="1"/>
          </p:cNvSpPr>
          <p:nvPr>
            <p:ph type="sldNum" sz="quarter" idx="12"/>
          </p:nvPr>
        </p:nvSpPr>
        <p:spPr/>
        <p:txBody>
          <a:bodyPr/>
          <a:lstStyle/>
          <a:p>
            <a:fld id="{ADC5BE26-424E-4201-A0A6-D8E3FEBF9929}" type="slidenum">
              <a:rPr lang="en-US" smtClean="0"/>
              <a:pPr/>
              <a:t>7</a:t>
            </a:fld>
            <a:endParaRPr lang="en-US" dirty="0"/>
          </a:p>
        </p:txBody>
      </p:sp>
      <p:sp>
        <p:nvSpPr>
          <p:cNvPr id="5" name="Content Placeholder 2"/>
          <p:cNvSpPr txBox="1">
            <a:spLocks/>
          </p:cNvSpPr>
          <p:nvPr/>
        </p:nvSpPr>
        <p:spPr>
          <a:xfrm>
            <a:off x="533400" y="1600199"/>
            <a:ext cx="8077200" cy="4525963"/>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Presentation is not legal advice - not our function</a:t>
            </a:r>
          </a:p>
          <a:p>
            <a:r>
              <a:rPr lang="en-US" dirty="0"/>
              <a:t>DOT does not approve regulations</a:t>
            </a:r>
          </a:p>
          <a:p>
            <a:r>
              <a:rPr lang="en-US" dirty="0"/>
              <a:t>Responsibility of zoning authority to insure compliance with statutory zoning requirements </a:t>
            </a:r>
          </a:p>
          <a:p>
            <a:r>
              <a:rPr lang="en-US" dirty="0"/>
              <a:t>Determination of whether your regulations are adequate and whether you are in compliance with zoning statute is a legal issue </a:t>
            </a:r>
          </a:p>
          <a:p>
            <a:pPr lvl="1"/>
            <a:r>
              <a:rPr lang="en-US" dirty="0"/>
              <a:t>FS 333 is statutory law and therefore requires compliance/ provides penalties for failure to comply</a:t>
            </a:r>
          </a:p>
          <a:p>
            <a:r>
              <a:rPr lang="en-US" dirty="0"/>
              <a:t>Failure to comply with statute can also result in adverse impact to permitting process - appeals and legal action by opposing parties</a:t>
            </a:r>
          </a:p>
          <a:p>
            <a:r>
              <a:rPr lang="en-US" dirty="0"/>
              <a:t>DOT provides assistance with federal obstruction standards Part 77 - will assist with zoning but those are usually legal issues </a:t>
            </a:r>
          </a:p>
        </p:txBody>
      </p:sp>
    </p:spTree>
    <p:extLst>
      <p:ext uri="{BB962C8B-B14F-4D97-AF65-F5344CB8AC3E}">
        <p14:creationId xmlns:p14="http://schemas.microsoft.com/office/powerpoint/2010/main" val="3782929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8424" y="228600"/>
            <a:ext cx="5889812" cy="646533"/>
          </a:xfrm>
        </p:spPr>
        <p:txBody>
          <a:bodyPr>
            <a:normAutofit/>
          </a:bodyPr>
          <a:lstStyle/>
          <a:p>
            <a:r>
              <a:rPr lang="en-US" dirty="0"/>
              <a:t>History</a:t>
            </a:r>
          </a:p>
        </p:txBody>
      </p:sp>
      <p:sp>
        <p:nvSpPr>
          <p:cNvPr id="4" name="Slide Number Placeholder 3"/>
          <p:cNvSpPr>
            <a:spLocks noGrp="1"/>
          </p:cNvSpPr>
          <p:nvPr>
            <p:ph type="sldNum" sz="quarter" idx="12"/>
          </p:nvPr>
        </p:nvSpPr>
        <p:spPr/>
        <p:txBody>
          <a:bodyPr/>
          <a:lstStyle/>
          <a:p>
            <a:fld id="{ADC5BE26-424E-4201-A0A6-D8E3FEBF9929}" type="slidenum">
              <a:rPr lang="en-US" smtClean="0"/>
              <a:pPr/>
              <a:t>8</a:t>
            </a:fld>
            <a:endParaRPr lang="en-US" dirty="0"/>
          </a:p>
        </p:txBody>
      </p:sp>
      <p:sp>
        <p:nvSpPr>
          <p:cNvPr id="5" name="Content Placeholder 2"/>
          <p:cNvSpPr txBox="1">
            <a:spLocks/>
          </p:cNvSpPr>
          <p:nvPr/>
        </p:nvSpPr>
        <p:spPr>
          <a:xfrm>
            <a:off x="533400" y="1600199"/>
            <a:ext cx="8077200" cy="4525963"/>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The most recent amendments to Chapter 333, Florida Statutes (FS 333) occurred in the early 1990’s and 2002.</a:t>
            </a:r>
          </a:p>
          <a:p>
            <a:r>
              <a:rPr lang="en-US" dirty="0"/>
              <a:t>In mid-2014 FS 333 was being revised for submittal to the legislature in 2015.</a:t>
            </a:r>
          </a:p>
          <a:p>
            <a:r>
              <a:rPr lang="en-US" dirty="0"/>
              <a:t>Prior to that a Working  group of airports, the Aviation Office and local governments worked on the proposed revisions which were  intended to give local jurisdictions more power and reduce some of the obligations to the FDOT.</a:t>
            </a:r>
          </a:p>
          <a:p>
            <a:r>
              <a:rPr lang="en-US" dirty="0"/>
              <a:t>In late 2014 the Aviation Office and FDOT General Counsel’s Office became involved with the final drafting of the proposed revisions to FS 333.</a:t>
            </a:r>
          </a:p>
          <a:p>
            <a:r>
              <a:rPr lang="en-US" dirty="0"/>
              <a:t>The proposed revisions were submitted to the 2015 legislature but because of their early adjournment the bills were not addressed.</a:t>
            </a:r>
          </a:p>
          <a:p>
            <a:r>
              <a:rPr lang="en-US" dirty="0"/>
              <a:t>In 2016 the various bills were submitted to the legislature regarding amendment of FS 333 and HB 7061 and SB 1508 were passed.</a:t>
            </a:r>
          </a:p>
          <a:p>
            <a:r>
              <a:rPr lang="en-US" dirty="0"/>
              <a:t>SB 1508 was a stand alone bill for revision of only FS 333; HB 7061 had several FDOT related statutes that were submitted for revision including </a:t>
            </a:r>
            <a:r>
              <a:rPr lang="en-US" sz="3600" b="1" dirty="0"/>
              <a:t>FS 333</a:t>
            </a:r>
            <a:r>
              <a:rPr lang="en-US" dirty="0"/>
              <a:t>.</a:t>
            </a:r>
          </a:p>
          <a:p>
            <a:r>
              <a:rPr lang="en-US" dirty="0"/>
              <a:t>In HB 7061 the section related to FS 333 is found at Section 21, page 58/140 and continues to page 91/140.</a:t>
            </a:r>
          </a:p>
          <a:p>
            <a:r>
              <a:rPr lang="en-US" dirty="0"/>
              <a:t>Both bills were passed but I was informed that since HB 7061 was passed last it is the controlling legislation- there are some differences between 7061 and 1508. </a:t>
            </a:r>
          </a:p>
          <a:p>
            <a:r>
              <a:rPr lang="en-US" dirty="0"/>
              <a:t>A comparison between the FS 333 found in HB 7061 and the present/2016 version found on the legislative website are verbatim so we have proceeded using HB 7061 as the source of the new FS 333 in comparing text changes between the bill and the statute.</a:t>
            </a:r>
          </a:p>
        </p:txBody>
      </p:sp>
    </p:spTree>
    <p:extLst>
      <p:ext uri="{BB962C8B-B14F-4D97-AF65-F5344CB8AC3E}">
        <p14:creationId xmlns:p14="http://schemas.microsoft.com/office/powerpoint/2010/main" val="77299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Significant Changes</a:t>
            </a:r>
          </a:p>
        </p:txBody>
      </p:sp>
      <p:sp>
        <p:nvSpPr>
          <p:cNvPr id="3" name="Content Placeholder 2"/>
          <p:cNvSpPr>
            <a:spLocks noGrp="1"/>
          </p:cNvSpPr>
          <p:nvPr>
            <p:ph sz="half" idx="1"/>
          </p:nvPr>
        </p:nvSpPr>
        <p:spPr>
          <a:xfrm>
            <a:off x="457200" y="1600200"/>
            <a:ext cx="8001000" cy="4525963"/>
          </a:xfrm>
        </p:spPr>
        <p:txBody>
          <a:bodyPr>
            <a:normAutofit fontScale="85000" lnSpcReduction="20000"/>
          </a:bodyPr>
          <a:lstStyle/>
          <a:p>
            <a:r>
              <a:rPr lang="en-US" dirty="0"/>
              <a:t>Definitions</a:t>
            </a:r>
          </a:p>
          <a:p>
            <a:r>
              <a:rPr lang="en-US" dirty="0"/>
              <a:t>Shows new numbering of Part 77, subpart C </a:t>
            </a:r>
          </a:p>
          <a:p>
            <a:r>
              <a:rPr lang="en-US" dirty="0"/>
              <a:t>New criteria for FDOT evaluation of permit applications</a:t>
            </a:r>
          </a:p>
          <a:p>
            <a:r>
              <a:rPr lang="en-US" dirty="0"/>
              <a:t>New criteria and processes for political subdivision’s airport zoning regulations</a:t>
            </a:r>
          </a:p>
          <a:p>
            <a:r>
              <a:rPr lang="en-US" dirty="0"/>
              <a:t>Modifications to land use compatibility regulations</a:t>
            </a:r>
          </a:p>
          <a:p>
            <a:r>
              <a:rPr lang="en-US" dirty="0"/>
              <a:t>Requirement for political subdivisions having land underlying Part 77 surfaces to have Interlocal Agreement or Joint Zoning Board for Airport Zoning</a:t>
            </a:r>
          </a:p>
          <a:p>
            <a:r>
              <a:rPr lang="en-US" dirty="0"/>
              <a:t>Transition provisions</a:t>
            </a:r>
          </a:p>
          <a:p>
            <a:r>
              <a:rPr lang="en-US" dirty="0"/>
              <a:t>Submittal requirements to the FDOT Aviation Office</a:t>
            </a:r>
          </a:p>
          <a:p>
            <a:r>
              <a:rPr lang="en-US" dirty="0"/>
              <a:t>Repeal of certain sections</a:t>
            </a:r>
          </a:p>
        </p:txBody>
      </p:sp>
      <p:sp>
        <p:nvSpPr>
          <p:cNvPr id="4" name="Slide Number Placeholder 3"/>
          <p:cNvSpPr>
            <a:spLocks noGrp="1"/>
          </p:cNvSpPr>
          <p:nvPr>
            <p:ph type="sldNum" sz="quarter" idx="12"/>
          </p:nvPr>
        </p:nvSpPr>
        <p:spPr/>
        <p:txBody>
          <a:bodyPr/>
          <a:lstStyle/>
          <a:p>
            <a:fld id="{ADC5BE26-424E-4201-A0A6-D8E3FEBF9929}" type="slidenum">
              <a:rPr lang="en-US" smtClean="0"/>
              <a:pPr/>
              <a:t>9</a:t>
            </a:fld>
            <a:endParaRPr lang="en-US" dirty="0"/>
          </a:p>
        </p:txBody>
      </p:sp>
    </p:spTree>
    <p:extLst>
      <p:ext uri="{BB962C8B-B14F-4D97-AF65-F5344CB8AC3E}">
        <p14:creationId xmlns:p14="http://schemas.microsoft.com/office/powerpoint/2010/main" val="238021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152400"/>
            <a:ext cx="7010400" cy="1371600"/>
          </a:xfrm>
        </p:spPr>
        <p:txBody>
          <a:bodyPr>
            <a:normAutofit/>
          </a:bodyPr>
          <a:lstStyle/>
          <a:p>
            <a:r>
              <a:rPr lang="en-US" sz="2800" dirty="0"/>
              <a:t>Airport Hazards and uses of land in airport vicinities contrary to public interest</a:t>
            </a:r>
          </a:p>
        </p:txBody>
      </p:sp>
      <p:sp>
        <p:nvSpPr>
          <p:cNvPr id="3" name="Content Placeholder 2"/>
          <p:cNvSpPr>
            <a:spLocks noGrp="1"/>
          </p:cNvSpPr>
          <p:nvPr>
            <p:ph idx="1"/>
          </p:nvPr>
        </p:nvSpPr>
        <p:spPr/>
        <p:txBody>
          <a:bodyPr>
            <a:normAutofit fontScale="92500" lnSpcReduction="10000"/>
          </a:bodyPr>
          <a:lstStyle/>
          <a:p>
            <a:r>
              <a:rPr lang="en-US" dirty="0"/>
              <a:t>F.S. 333.02</a:t>
            </a:r>
          </a:p>
          <a:p>
            <a:pPr lvl="1"/>
            <a:r>
              <a:rPr lang="en-US" dirty="0"/>
              <a:t>“An airport hazard endangers the live and property of users of the airport and occupants of land in its vicinity”</a:t>
            </a:r>
          </a:p>
          <a:p>
            <a:pPr lvl="1"/>
            <a:r>
              <a:rPr lang="en-US" dirty="0"/>
              <a:t>“Certain uses of land are not compatible with normal airport operations”</a:t>
            </a:r>
          </a:p>
          <a:p>
            <a:pPr lvl="1"/>
            <a:r>
              <a:rPr lang="en-US" dirty="0"/>
              <a:t>“Airport hazard and incompatible use of land are public nuisances”</a:t>
            </a:r>
          </a:p>
          <a:p>
            <a:pPr lvl="1"/>
            <a:r>
              <a:rPr lang="en-US" dirty="0"/>
              <a:t>“In the interest of public health, public safety and general welfare to prevent airport hazards and incompatible land uses”</a:t>
            </a:r>
          </a:p>
        </p:txBody>
      </p:sp>
      <p:sp>
        <p:nvSpPr>
          <p:cNvPr id="4" name="Slide Number Placeholder 3"/>
          <p:cNvSpPr>
            <a:spLocks noGrp="1"/>
          </p:cNvSpPr>
          <p:nvPr>
            <p:ph type="sldNum" sz="quarter" idx="12"/>
          </p:nvPr>
        </p:nvSpPr>
        <p:spPr/>
        <p:txBody>
          <a:bodyPr/>
          <a:lstStyle/>
          <a:p>
            <a:fld id="{ADC5BE26-424E-4201-A0A6-D8E3FEBF9929}" type="slidenum">
              <a:rPr lang="en-US" smtClean="0"/>
              <a:pPr/>
              <a:t>10</a:t>
            </a:fld>
            <a:endParaRPr lang="en-US" dirty="0"/>
          </a:p>
        </p:txBody>
      </p:sp>
    </p:spTree>
    <p:extLst>
      <p:ext uri="{BB962C8B-B14F-4D97-AF65-F5344CB8AC3E}">
        <p14:creationId xmlns:p14="http://schemas.microsoft.com/office/powerpoint/2010/main" val="337226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8424" y="228600"/>
            <a:ext cx="5889812" cy="646533"/>
          </a:xfrm>
        </p:spPr>
        <p:txBody>
          <a:bodyPr>
            <a:normAutofit fontScale="90000"/>
          </a:bodyPr>
          <a:lstStyle/>
          <a:p>
            <a:r>
              <a:rPr lang="en-US" dirty="0"/>
              <a:t>Why the Presentation and Resource Documents</a:t>
            </a:r>
          </a:p>
        </p:txBody>
      </p:sp>
      <p:sp>
        <p:nvSpPr>
          <p:cNvPr id="4" name="Slide Number Placeholder 3"/>
          <p:cNvSpPr>
            <a:spLocks noGrp="1"/>
          </p:cNvSpPr>
          <p:nvPr>
            <p:ph type="sldNum" sz="quarter" idx="12"/>
          </p:nvPr>
        </p:nvSpPr>
        <p:spPr/>
        <p:txBody>
          <a:bodyPr/>
          <a:lstStyle/>
          <a:p>
            <a:fld id="{ADC5BE26-424E-4201-A0A6-D8E3FEBF9929}" type="slidenum">
              <a:rPr lang="en-US" smtClean="0"/>
              <a:pPr/>
              <a:t>11</a:t>
            </a:fld>
            <a:endParaRPr lang="en-US" dirty="0"/>
          </a:p>
        </p:txBody>
      </p:sp>
      <p:sp>
        <p:nvSpPr>
          <p:cNvPr id="5" name="Content Placeholder 2"/>
          <p:cNvSpPr txBox="1">
            <a:spLocks/>
          </p:cNvSpPr>
          <p:nvPr/>
        </p:nvSpPr>
        <p:spPr>
          <a:xfrm>
            <a:off x="533400" y="1600199"/>
            <a:ext cx="8077200" cy="4525963"/>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With the new statute – there was concern with identifying the changes and how they would effect modifications to existing regulations.</a:t>
            </a:r>
          </a:p>
          <a:p>
            <a:r>
              <a:rPr lang="en-US" dirty="0"/>
              <a:t>The resource documents including this presentation provide information about the changes that need to be made to your existing regulations and processes. </a:t>
            </a:r>
          </a:p>
          <a:p>
            <a:r>
              <a:rPr lang="en-US" dirty="0"/>
              <a:t>These changes are mandated by state law – NOT the FDOT. </a:t>
            </a:r>
          </a:p>
          <a:p>
            <a:r>
              <a:rPr lang="en-US" dirty="0"/>
              <a:t>As we will describe later, there are penalties and consequences for failing to comply with this statute. 		</a:t>
            </a:r>
          </a:p>
          <a:p>
            <a:r>
              <a:rPr lang="en-US" dirty="0"/>
              <a:t>We wanted to provide </a:t>
            </a:r>
            <a:r>
              <a:rPr lang="en-US" u="sng" dirty="0"/>
              <a:t>resource</a:t>
            </a:r>
            <a:r>
              <a:rPr lang="en-US" dirty="0"/>
              <a:t> documents that we can share in discussing these changes to train and inform others. </a:t>
            </a:r>
          </a:p>
        </p:txBody>
      </p:sp>
    </p:spTree>
    <p:extLst>
      <p:ext uri="{BB962C8B-B14F-4D97-AF65-F5344CB8AC3E}">
        <p14:creationId xmlns:p14="http://schemas.microsoft.com/office/powerpoint/2010/main" val="416654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Suggested Action Plan Overview</a:t>
            </a:r>
          </a:p>
        </p:txBody>
      </p:sp>
      <p:sp>
        <p:nvSpPr>
          <p:cNvPr id="3" name="Content Placeholder 2"/>
          <p:cNvSpPr>
            <a:spLocks noGrp="1"/>
          </p:cNvSpPr>
          <p:nvPr>
            <p:ph idx="1"/>
          </p:nvPr>
        </p:nvSpPr>
        <p:spPr/>
        <p:txBody>
          <a:bodyPr>
            <a:normAutofit fontScale="55000" lnSpcReduction="20000"/>
          </a:bodyPr>
          <a:lstStyle/>
          <a:p>
            <a:pPr marL="514350" lvl="0" indent="-514350">
              <a:lnSpc>
                <a:spcPct val="90000"/>
              </a:lnSpc>
              <a:spcBef>
                <a:spcPts val="1000"/>
              </a:spcBef>
              <a:buFont typeface="+mj-lt"/>
              <a:buAutoNum type="arabicPeriod"/>
            </a:pPr>
            <a:r>
              <a:rPr lang="en-US" sz="4200" dirty="0">
                <a:solidFill>
                  <a:prstClr val="black"/>
                </a:solidFill>
              </a:rPr>
              <a:t>Identify and establish the entity that will function as the administrative agency/permitting board to administer and enforce airport zoning regulations; identify your process for promulgating airport zoning regulations</a:t>
            </a:r>
          </a:p>
          <a:p>
            <a:pPr marL="514350" lvl="0" indent="-514350">
              <a:lnSpc>
                <a:spcPct val="90000"/>
              </a:lnSpc>
              <a:spcBef>
                <a:spcPts val="1000"/>
              </a:spcBef>
              <a:buFont typeface="+mj-lt"/>
              <a:buAutoNum type="arabicPeriod"/>
            </a:pPr>
            <a:r>
              <a:rPr lang="en-US" sz="4200" dirty="0">
                <a:solidFill>
                  <a:prstClr val="black"/>
                </a:solidFill>
              </a:rPr>
              <a:t>Determine if an </a:t>
            </a:r>
            <a:r>
              <a:rPr lang="en-US" sz="4200" dirty="0" err="1">
                <a:solidFill>
                  <a:prstClr val="black"/>
                </a:solidFill>
              </a:rPr>
              <a:t>Interlocal</a:t>
            </a:r>
            <a:r>
              <a:rPr lang="en-US" sz="4200" dirty="0">
                <a:solidFill>
                  <a:prstClr val="black"/>
                </a:solidFill>
              </a:rPr>
              <a:t> Agreement or Joint Zoning Board is required in accordance with F.S. 333.03(1)(b) and identify and coordinate with the political subdivisions that are affected</a:t>
            </a:r>
          </a:p>
          <a:p>
            <a:pPr marL="514350" lvl="0" indent="-514350">
              <a:lnSpc>
                <a:spcPct val="90000"/>
              </a:lnSpc>
              <a:spcBef>
                <a:spcPts val="1000"/>
              </a:spcBef>
              <a:buFont typeface="+mj-lt"/>
              <a:buAutoNum type="arabicPeriod"/>
            </a:pPr>
            <a:r>
              <a:rPr lang="en-US" sz="4200" dirty="0">
                <a:solidFill>
                  <a:prstClr val="black"/>
                </a:solidFill>
              </a:rPr>
              <a:t>Political subdivision(s) adopt airport zoning regulations by July 1, 2017</a:t>
            </a:r>
          </a:p>
          <a:p>
            <a:pPr marL="514350" indent="-514350">
              <a:lnSpc>
                <a:spcPct val="90000"/>
              </a:lnSpc>
              <a:spcBef>
                <a:spcPts val="1000"/>
              </a:spcBef>
              <a:buFont typeface="+mj-lt"/>
              <a:buAutoNum type="arabicPeriod"/>
            </a:pPr>
            <a:r>
              <a:rPr lang="en-US" sz="4200" dirty="0">
                <a:solidFill>
                  <a:prstClr val="black"/>
                </a:solidFill>
              </a:rPr>
              <a:t>Political subdivisions provide adopted airport zoning regulations and amendments to FDOT within 30 days after adoption, in accordance with F.S. 333.03(3).</a:t>
            </a:r>
          </a:p>
          <a:p>
            <a:pPr marL="514350" lvl="0" indent="-514350">
              <a:lnSpc>
                <a:spcPct val="90000"/>
              </a:lnSpc>
              <a:spcBef>
                <a:spcPts val="1000"/>
              </a:spcBef>
              <a:buFont typeface="+mj-lt"/>
              <a:buAutoNum type="arabicPeriod"/>
            </a:pPr>
            <a:r>
              <a:rPr lang="en-US" sz="4200" dirty="0">
                <a:solidFill>
                  <a:prstClr val="black"/>
                </a:solidFill>
              </a:rPr>
              <a:t>Upon receipt of a complete permit application, the local government  shall provide a copy of the application to the Aviation and Spaceports Office for a 15 day review period, in accordance with F.S. 333.025(4). </a:t>
            </a:r>
          </a:p>
          <a:p>
            <a:pPr marL="0" lvl="0" indent="0">
              <a:lnSpc>
                <a:spcPct val="90000"/>
              </a:lnSpc>
              <a:spcBef>
                <a:spcPts val="1000"/>
              </a:spcBef>
              <a:buNone/>
            </a:pPr>
            <a:endParaRPr lang="en-US" sz="3300" dirty="0">
              <a:solidFill>
                <a:prstClr val="black"/>
              </a:solidFill>
            </a:endParaRPr>
          </a:p>
          <a:p>
            <a:pPr lvl="1"/>
            <a:endParaRPr lang="en-US" dirty="0"/>
          </a:p>
          <a:p>
            <a:pPr marL="457200" lvl="1" indent="0">
              <a:buNone/>
            </a:pP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12</a:t>
            </a:fld>
            <a:endParaRPr lang="en-US" dirty="0"/>
          </a:p>
        </p:txBody>
      </p:sp>
    </p:spTree>
    <p:extLst>
      <p:ext uri="{BB962C8B-B14F-4D97-AF65-F5344CB8AC3E}">
        <p14:creationId xmlns:p14="http://schemas.microsoft.com/office/powerpoint/2010/main" val="406588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0"/>
            <a:ext cx="8077200" cy="3581400"/>
          </a:xfrm>
        </p:spPr>
        <p:txBody>
          <a:bodyPr>
            <a:normAutofit/>
          </a:bodyPr>
          <a:lstStyle/>
          <a:p>
            <a:pPr algn="ctr"/>
            <a:r>
              <a:rPr lang="en-US" b="0" dirty="0"/>
              <a:t>Zoning Authorities' Submittal Responsibilities to </a:t>
            </a:r>
            <a:br>
              <a:rPr lang="en-US" b="0" dirty="0"/>
            </a:br>
            <a:r>
              <a:rPr lang="en-US" b="0" dirty="0"/>
              <a:t>FDOT Aviation and Spaceports Office (Aviation Office)       </a:t>
            </a:r>
            <a:br>
              <a:rPr lang="en-US" b="0" dirty="0"/>
            </a:br>
            <a:r>
              <a:rPr lang="en-US" b="0" dirty="0"/>
              <a:t>in accordance with F.S. 333(2016)</a:t>
            </a:r>
            <a:br>
              <a:rPr lang="en-US" b="0" dirty="0"/>
            </a:br>
            <a:endParaRPr lang="en-US" b="0"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13</a:t>
            </a:fld>
            <a:endParaRPr lang="en-US" dirty="0"/>
          </a:p>
        </p:txBody>
      </p:sp>
    </p:spTree>
    <p:extLst>
      <p:ext uri="{BB962C8B-B14F-4D97-AF65-F5344CB8AC3E}">
        <p14:creationId xmlns:p14="http://schemas.microsoft.com/office/powerpoint/2010/main" val="890121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Submittal to FDOT Aviation Office</a:t>
            </a:r>
          </a:p>
        </p:txBody>
      </p:sp>
      <p:sp>
        <p:nvSpPr>
          <p:cNvPr id="3" name="Content Placeholder 2"/>
          <p:cNvSpPr>
            <a:spLocks noGrp="1"/>
          </p:cNvSpPr>
          <p:nvPr>
            <p:ph sz="half" idx="1"/>
          </p:nvPr>
        </p:nvSpPr>
        <p:spPr>
          <a:xfrm>
            <a:off x="457200" y="1600200"/>
            <a:ext cx="8382000" cy="4525963"/>
          </a:xfrm>
        </p:spPr>
        <p:txBody>
          <a:bodyPr>
            <a:normAutofit lnSpcReduction="10000"/>
          </a:bodyPr>
          <a:lstStyle/>
          <a:p>
            <a:pPr marL="0" indent="0">
              <a:buNone/>
            </a:pPr>
            <a:r>
              <a:rPr lang="en-US" dirty="0"/>
              <a:t>Submittal to Aviation Office of adopted Airport Zoning </a:t>
            </a:r>
            <a:r>
              <a:rPr lang="en-US" u="sng" dirty="0"/>
              <a:t>Regulations</a:t>
            </a:r>
            <a:r>
              <a:rPr lang="en-US" dirty="0"/>
              <a:t> and </a:t>
            </a:r>
            <a:r>
              <a:rPr lang="en-US" dirty="0">
                <a:solidFill>
                  <a:srgbClr val="FF0000"/>
                </a:solidFill>
              </a:rPr>
              <a:t>amendments</a:t>
            </a:r>
            <a:r>
              <a:rPr lang="en-US" dirty="0"/>
              <a:t> in accordance with 	       F.S. 333.03(3)(2016) “… provide a copy … to department’s aviation office …. .”within 30 days after </a:t>
            </a:r>
            <a:r>
              <a:rPr lang="en-US" dirty="0">
                <a:solidFill>
                  <a:srgbClr val="FF0000"/>
                </a:solidFill>
              </a:rPr>
              <a:t>adoption</a:t>
            </a:r>
            <a:r>
              <a:rPr lang="en-US" dirty="0"/>
              <a:t>.” This would also comply with the requirement to “place on file” zoning regulation with FDOT                (FS 333.025(4))   </a:t>
            </a:r>
          </a:p>
          <a:p>
            <a:pPr marL="0" indent="0">
              <a:buNone/>
            </a:pPr>
            <a:r>
              <a:rPr lang="en-US" dirty="0"/>
              <a:t>Adopted/amended regulations and related questions should be emailed to:</a:t>
            </a:r>
          </a:p>
          <a:p>
            <a:pPr marL="0" indent="0">
              <a:buNone/>
            </a:pPr>
            <a:r>
              <a:rPr lang="en-US" u="sng" dirty="0">
                <a:hlinkClick r:id="rId3"/>
              </a:rPr>
              <a:t>DOTRegulationReview@dot.state.fl.us</a:t>
            </a:r>
            <a:endParaRPr lang="en-US" dirty="0"/>
          </a:p>
          <a:p>
            <a:pPr marL="0" indent="0">
              <a:buNone/>
            </a:pPr>
            <a:endParaRPr lang="en-US" dirty="0"/>
          </a:p>
        </p:txBody>
      </p:sp>
      <p:sp>
        <p:nvSpPr>
          <p:cNvPr id="5" name="Slide Number Placeholder 4"/>
          <p:cNvSpPr>
            <a:spLocks noGrp="1"/>
          </p:cNvSpPr>
          <p:nvPr>
            <p:ph type="sldNum" sz="quarter" idx="12"/>
          </p:nvPr>
        </p:nvSpPr>
        <p:spPr>
          <a:xfrm>
            <a:off x="6858000" y="5761038"/>
            <a:ext cx="2133600" cy="365125"/>
          </a:xfrm>
        </p:spPr>
        <p:txBody>
          <a:bodyPr/>
          <a:lstStyle/>
          <a:p>
            <a:fld id="{ADC5BE26-424E-4201-A0A6-D8E3FEBF9929}" type="slidenum">
              <a:rPr lang="en-US" smtClean="0"/>
              <a:pPr/>
              <a:t>14</a:t>
            </a:fld>
            <a:endParaRPr lang="en-US" dirty="0"/>
          </a:p>
        </p:txBody>
      </p:sp>
    </p:spTree>
    <p:extLst>
      <p:ext uri="{BB962C8B-B14F-4D97-AF65-F5344CB8AC3E}">
        <p14:creationId xmlns:p14="http://schemas.microsoft.com/office/powerpoint/2010/main" val="2047510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 333.03(3), F.S.</a:t>
            </a:r>
          </a:p>
        </p:txBody>
      </p:sp>
      <p:sp>
        <p:nvSpPr>
          <p:cNvPr id="3" name="Content Placeholder 2"/>
          <p:cNvSpPr>
            <a:spLocks noGrp="1"/>
          </p:cNvSpPr>
          <p:nvPr>
            <p:ph idx="1"/>
          </p:nvPr>
        </p:nvSpPr>
        <p:spPr/>
        <p:txBody>
          <a:bodyPr/>
          <a:lstStyle/>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subdivisions shall provide a copy of all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airport</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land use compatibility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zoning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and any related amendments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the department's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aviation office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30 days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after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15</a:t>
            </a:fld>
            <a:endParaRPr lang="en-US" dirty="0"/>
          </a:p>
        </p:txBody>
      </p:sp>
    </p:spTree>
    <p:extLst>
      <p:ext uri="{BB962C8B-B14F-4D97-AF65-F5344CB8AC3E}">
        <p14:creationId xmlns:p14="http://schemas.microsoft.com/office/powerpoint/2010/main" val="3057596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Submittal to FDOT Aviation Office</a:t>
            </a:r>
          </a:p>
        </p:txBody>
      </p:sp>
      <p:sp>
        <p:nvSpPr>
          <p:cNvPr id="3" name="Content Placeholder 2"/>
          <p:cNvSpPr>
            <a:spLocks noGrp="1"/>
          </p:cNvSpPr>
          <p:nvPr>
            <p:ph sz="half" idx="1"/>
          </p:nvPr>
        </p:nvSpPr>
        <p:spPr>
          <a:xfrm>
            <a:off x="457200" y="1600200"/>
            <a:ext cx="8382000" cy="4525963"/>
          </a:xfrm>
        </p:spPr>
        <p:txBody>
          <a:bodyPr/>
          <a:lstStyle/>
          <a:p>
            <a:pPr marL="0" indent="0">
              <a:buNone/>
            </a:pPr>
            <a:r>
              <a:rPr lang="en-US" dirty="0"/>
              <a:t>Submittal to Aviation Office of Airport Zoning of </a:t>
            </a:r>
            <a:r>
              <a:rPr lang="en-US" u="sng" dirty="0"/>
              <a:t>airport zoning permit applications</a:t>
            </a:r>
            <a:r>
              <a:rPr lang="en-US" dirty="0"/>
              <a:t> upon receipt by political subdivisions  in accordance with F.S. 333.025(4)(2016)[“upon receipt of </a:t>
            </a:r>
            <a:r>
              <a:rPr lang="en-US" u="sng" dirty="0">
                <a:solidFill>
                  <a:srgbClr val="FF0000"/>
                </a:solidFill>
              </a:rPr>
              <a:t>complete</a:t>
            </a:r>
            <a:r>
              <a:rPr lang="en-US" dirty="0"/>
              <a:t> application local government shall provide copy to aviation office by delivery receipt”]</a:t>
            </a:r>
          </a:p>
          <a:p>
            <a:pPr marL="0" indent="0">
              <a:buNone/>
            </a:pPr>
            <a:r>
              <a:rPr lang="en-US" dirty="0"/>
              <a:t>Zoning  permit applications from political subdivisions and related questions should be submitted to:</a:t>
            </a:r>
          </a:p>
          <a:p>
            <a:pPr marL="0" indent="0">
              <a:buNone/>
            </a:pPr>
            <a:r>
              <a:rPr lang="en-US" u="sng" dirty="0">
                <a:hlinkClick r:id="rId3"/>
              </a:rPr>
              <a:t>DOTAirportZoning@dot.state.fl.us</a:t>
            </a:r>
            <a:endParaRPr lang="en-US" dirty="0"/>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a:t>
            </a:fld>
            <a:endParaRPr lang="en-US" dirty="0"/>
          </a:p>
        </p:txBody>
      </p:sp>
    </p:spTree>
    <p:extLst>
      <p:ext uri="{BB962C8B-B14F-4D97-AF65-F5344CB8AC3E}">
        <p14:creationId xmlns:p14="http://schemas.microsoft.com/office/powerpoint/2010/main" val="2868844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 333.025(4) (extract)</a:t>
            </a:r>
          </a:p>
        </p:txBody>
      </p:sp>
      <p:sp>
        <p:nvSpPr>
          <p:cNvPr id="3" name="Content Placeholder 2"/>
          <p:cNvSpPr>
            <a:spLocks noGrp="1"/>
          </p:cNvSpPr>
          <p:nvPr>
            <p:ph idx="1"/>
          </p:nvPr>
        </p:nvSpPr>
        <p:spPr/>
        <p:txBody>
          <a:bodyPr>
            <a:normAutofit/>
          </a:bodyPr>
          <a:lstStyle/>
          <a:p>
            <a:pPr marL="0" indent="0">
              <a:buNone/>
            </a:pP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If</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political subdivisions </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have, in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compliance</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this chapter,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adopted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adequate</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airport  protection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zoning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placed such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on file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with the department's aviation office</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established a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permitting process</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permit</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the construction or alteration of an obstruction is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required</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from the department. </a:t>
            </a:r>
          </a:p>
          <a:p>
            <a:pPr marL="0" indent="0">
              <a:buNone/>
            </a:pPr>
            <a:r>
              <a:rPr lang="en-US" sz="2000" dirty="0">
                <a:latin typeface="Calibri" panose="020F0502020204030204" pitchFamily="34" charset="0"/>
                <a:ea typeface="Times New Roman" panose="02020603050405020304" pitchFamily="18" charset="0"/>
                <a:cs typeface="Times New Roman" panose="02020603050405020304" pitchFamily="18" charset="0"/>
              </a:rPr>
              <a:t>Upon</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receipt </a:t>
            </a:r>
            <a:r>
              <a:rPr lang="en-US" sz="2000" dirty="0">
                <a:latin typeface="Calibri" panose="020F0502020204030204" pitchFamily="34" charset="0"/>
                <a:ea typeface="Times New Roman" panose="02020603050405020304" pitchFamily="18" charset="0"/>
                <a:cs typeface="Times New Roman" panose="02020603050405020304" pitchFamily="18" charset="0"/>
              </a:rPr>
              <a:t>of a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complete</a:t>
            </a:r>
            <a:r>
              <a:rPr lang="en-US" sz="2000" dirty="0">
                <a:latin typeface="Calibri" panose="020F0502020204030204" pitchFamily="34" charset="0"/>
                <a:ea typeface="Times New Roman" panose="02020603050405020304" pitchFamily="18" charset="0"/>
                <a:cs typeface="Times New Roman" panose="02020603050405020304" pitchFamily="18" charset="0"/>
              </a:rPr>
              <a:t> permit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application</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local government </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provide a copy of the application to the department's aviation office by </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certified mail, return receipt requested, or by a delivery service that provides a receipt evidencing delivery. </a:t>
            </a:r>
          </a:p>
          <a:p>
            <a:pPr marL="0" indent="0">
              <a:buNone/>
            </a:pP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evaluate technical consistency</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this subsection, the </a:t>
            </a:r>
            <a:r>
              <a:rPr lang="en-US" sz="20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shall have a </a:t>
            </a:r>
            <a:r>
              <a:rPr lang="en-US" sz="20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15-day review period</a:t>
            </a:r>
            <a:r>
              <a:rPr lang="en-US" sz="20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following receipt of the application, which must run concurrently with the local government permitting process.</a:t>
            </a:r>
            <a:endParaRPr lang="en-US" sz="2000"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17</a:t>
            </a:fld>
            <a:endParaRPr lang="en-US" dirty="0"/>
          </a:p>
        </p:txBody>
      </p:sp>
    </p:spTree>
    <p:extLst>
      <p:ext uri="{BB962C8B-B14F-4D97-AF65-F5344CB8AC3E}">
        <p14:creationId xmlns:p14="http://schemas.microsoft.com/office/powerpoint/2010/main" val="1373947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(a)2. Local Gov. process </a:t>
            </a:r>
          </a:p>
        </p:txBody>
      </p:sp>
      <p:sp>
        <p:nvSpPr>
          <p:cNvPr id="3" name="Content Placeholder 2"/>
          <p:cNvSpPr>
            <a:spLocks noGrp="1"/>
          </p:cNvSpPr>
          <p:nvPr>
            <p:ph sz="half" idx="1"/>
          </p:nvPr>
        </p:nvSpPr>
        <p:spPr/>
        <p:txBody>
          <a:bodyPr/>
          <a:lstStyle/>
          <a:p>
            <a:pPr marL="0" indent="0">
              <a:buNone/>
            </a:pPr>
            <a:r>
              <a:rPr lang="en-US" u="sng" dirty="0"/>
              <a:t>Provide the department with a copy of a complete application consistent with s. 333.025(4).</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 the 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a copy of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complete application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consistent with s. 333.025(4).</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a:t>
            </a:fld>
            <a:endParaRPr lang="en-US" dirty="0"/>
          </a:p>
        </p:txBody>
      </p:sp>
    </p:spTree>
    <p:extLst>
      <p:ext uri="{BB962C8B-B14F-4D97-AF65-F5344CB8AC3E}">
        <p14:creationId xmlns:p14="http://schemas.microsoft.com/office/powerpoint/2010/main" val="1582349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0"/>
            <a:ext cx="8077200" cy="3581400"/>
          </a:xfrm>
        </p:spPr>
        <p:txBody>
          <a:bodyPr>
            <a:normAutofit/>
          </a:bodyPr>
          <a:lstStyle/>
          <a:p>
            <a:pPr algn="ctr"/>
            <a:r>
              <a:rPr lang="en-US" b="0" dirty="0"/>
              <a:t>FDOT Aviation and Spaceports Office Resource Documents</a:t>
            </a:r>
            <a:br>
              <a:rPr lang="en-US" b="0" dirty="0"/>
            </a:br>
            <a:br>
              <a:rPr lang="en-US" b="0" dirty="0"/>
            </a:br>
            <a:endParaRPr lang="en-US" b="0"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19</a:t>
            </a:fld>
            <a:endParaRPr lang="en-US" dirty="0"/>
          </a:p>
        </p:txBody>
      </p:sp>
    </p:spTree>
    <p:extLst>
      <p:ext uri="{BB962C8B-B14F-4D97-AF65-F5344CB8AC3E}">
        <p14:creationId xmlns:p14="http://schemas.microsoft.com/office/powerpoint/2010/main" val="2465397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488281" y="1676400"/>
            <a:ext cx="6186488" cy="47648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1488281" y="2438400"/>
            <a:ext cx="1493044" cy="18097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Rectangle 5"/>
          <p:cNvSpPr/>
          <p:nvPr/>
        </p:nvSpPr>
        <p:spPr>
          <a:xfrm>
            <a:off x="1497807" y="1804392"/>
            <a:ext cx="1493044" cy="18097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Rectangle 6"/>
          <p:cNvSpPr/>
          <p:nvPr/>
        </p:nvSpPr>
        <p:spPr>
          <a:xfrm>
            <a:off x="3071813" y="5324475"/>
            <a:ext cx="1576387" cy="16192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9" name="Straight Arrow Connector 8"/>
          <p:cNvCxnSpPr/>
          <p:nvPr/>
        </p:nvCxnSpPr>
        <p:spPr>
          <a:xfrm flipH="1" flipV="1">
            <a:off x="3071813" y="1889522"/>
            <a:ext cx="866775" cy="535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3007861" y="2523529"/>
            <a:ext cx="866776" cy="535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234803" y="5410200"/>
            <a:ext cx="623888" cy="535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029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87664" y="1447800"/>
            <a:ext cx="5457825" cy="4783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angle 2"/>
          <p:cNvSpPr/>
          <p:nvPr/>
        </p:nvSpPr>
        <p:spPr>
          <a:xfrm>
            <a:off x="2021683" y="2458497"/>
            <a:ext cx="3140869" cy="138648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38796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Sample of HB 7061 &amp; FS 333 Comparison Matrix</a:t>
            </a:r>
            <a:br>
              <a:rPr lang="en-US" sz="2800" dirty="0"/>
            </a:br>
            <a:endParaRPr lang="en-US" sz="2800"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22</a:t>
            </a:fld>
            <a:endParaRPr lang="en-US" dirty="0"/>
          </a:p>
        </p:txBody>
      </p:sp>
      <p:pic>
        <p:nvPicPr>
          <p:cNvPr id="6" name="Picture 5"/>
          <p:cNvPicPr>
            <a:picLocks noChangeAspect="1"/>
          </p:cNvPicPr>
          <p:nvPr/>
        </p:nvPicPr>
        <p:blipFill>
          <a:blip r:embed="rId3"/>
          <a:stretch>
            <a:fillRect/>
          </a:stretch>
        </p:blipFill>
        <p:spPr>
          <a:xfrm>
            <a:off x="179789" y="2125057"/>
            <a:ext cx="8784421" cy="3476247"/>
          </a:xfrm>
          <a:prstGeom prst="rect">
            <a:avLst/>
          </a:prstGeom>
        </p:spPr>
      </p:pic>
    </p:spTree>
    <p:extLst>
      <p:ext uri="{BB962C8B-B14F-4D97-AF65-F5344CB8AC3E}">
        <p14:creationId xmlns:p14="http://schemas.microsoft.com/office/powerpoint/2010/main" val="2313801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F.S. 333.135(1) &amp; (2)</a:t>
            </a:r>
          </a:p>
        </p:txBody>
      </p:sp>
      <p:sp>
        <p:nvSpPr>
          <p:cNvPr id="3" name="Content Placeholder 2"/>
          <p:cNvSpPr>
            <a:spLocks noGrp="1"/>
          </p:cNvSpPr>
          <p:nvPr>
            <p:ph sz="half" idx="1"/>
          </p:nvPr>
        </p:nvSpPr>
        <p:spPr/>
        <p:txBody>
          <a:bodyPr>
            <a:normAutofit/>
          </a:bodyPr>
          <a:lstStyle/>
          <a:p>
            <a:pPr marL="0" indent="0">
              <a:buNone/>
            </a:pPr>
            <a:r>
              <a:rPr lang="en-US" dirty="0"/>
              <a:t>FS 333.135(1)</a:t>
            </a:r>
          </a:p>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airport zoning regulation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 effect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 July 1, 2016, which includes provisions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 conflict</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this chapter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be amended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conform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the requirements of this chapter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by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July 1, 2017.</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a:bodyPr>
          <a:lstStyle/>
          <a:p>
            <a:pPr marL="0" indent="0">
              <a:buNone/>
            </a:pPr>
            <a:r>
              <a:rPr lang="en-US" dirty="0"/>
              <a:t>FS 333.135(2)</a:t>
            </a:r>
          </a:p>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political subdivision having an airport within its territorial limits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which has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adopted airport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July 1, 2017,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regulations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consistent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this chapter.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23</a:t>
            </a:fld>
            <a:endParaRPr lang="en-US" dirty="0"/>
          </a:p>
        </p:txBody>
      </p:sp>
    </p:spTree>
    <p:extLst>
      <p:ext uri="{BB962C8B-B14F-4D97-AF65-F5344CB8AC3E}">
        <p14:creationId xmlns:p14="http://schemas.microsoft.com/office/powerpoint/2010/main" val="826648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19400"/>
            <a:ext cx="6438900" cy="708434"/>
          </a:xfrm>
        </p:spPr>
        <p:txBody>
          <a:bodyPr>
            <a:normAutofit fontScale="90000"/>
          </a:bodyPr>
          <a:lstStyle/>
          <a:p>
            <a:pPr algn="ctr"/>
            <a:r>
              <a:rPr lang="en-US" sz="2800" dirty="0">
                <a:solidFill>
                  <a:srgbClr val="1F4284"/>
                </a:solidFill>
                <a:latin typeface="Arial" pitchFamily="34" charset="0"/>
                <a:cs typeface="Arial" pitchFamily="34" charset="0"/>
              </a:rPr>
              <a:t>COMPLIANCE WITH FEDERAL REQUIREMENTS FOR LOCAL ZONING	</a:t>
            </a:r>
          </a:p>
        </p:txBody>
      </p:sp>
      <p:sp>
        <p:nvSpPr>
          <p:cNvPr id="6" name="TextBox 5"/>
          <p:cNvSpPr txBox="1"/>
          <p:nvPr/>
        </p:nvSpPr>
        <p:spPr>
          <a:xfrm>
            <a:off x="2209800" y="228600"/>
            <a:ext cx="5791200" cy="400110"/>
          </a:xfrm>
          <a:prstGeom prst="rect">
            <a:avLst/>
          </a:prstGeom>
          <a:noFill/>
          <a:effectLst/>
        </p:spPr>
        <p:txBody>
          <a:bodyPr wrap="square" rtlCol="0">
            <a:spAutoFit/>
          </a:bodyPr>
          <a:lstStyle/>
          <a:p>
            <a:r>
              <a:rPr lang="en-US" sz="2000" b="1" dirty="0">
                <a:solidFill>
                  <a:srgbClr val="1F4283"/>
                </a:solidFill>
              </a:rPr>
              <a:t>Florida Department of</a:t>
            </a:r>
          </a:p>
        </p:txBody>
      </p:sp>
      <p:sp>
        <p:nvSpPr>
          <p:cNvPr id="11" name="Rectangle 10"/>
          <p:cNvSpPr/>
          <p:nvPr/>
        </p:nvSpPr>
        <p:spPr>
          <a:xfrm>
            <a:off x="0" y="6598919"/>
            <a:ext cx="9144000" cy="259081"/>
          </a:xfrm>
          <a:prstGeom prst="rect">
            <a:avLst/>
          </a:prstGeom>
          <a:solidFill>
            <a:srgbClr val="1F4283"/>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p:cNvSpPr txBox="1"/>
          <p:nvPr/>
        </p:nvSpPr>
        <p:spPr>
          <a:xfrm>
            <a:off x="2209800" y="476310"/>
            <a:ext cx="5791200" cy="523220"/>
          </a:xfrm>
          <a:prstGeom prst="rect">
            <a:avLst/>
          </a:prstGeom>
          <a:noFill/>
          <a:ln>
            <a:noFill/>
          </a:ln>
          <a:effectLst/>
        </p:spPr>
        <p:txBody>
          <a:bodyPr wrap="square" rtlCol="0">
            <a:spAutoFit/>
          </a:bodyPr>
          <a:lstStyle/>
          <a:p>
            <a:r>
              <a:rPr lang="en-US" sz="2800" b="1" dirty="0">
                <a:solidFill>
                  <a:srgbClr val="1F4283"/>
                </a:solidFill>
              </a:rPr>
              <a:t>TRANSPORTATION</a:t>
            </a:r>
          </a:p>
        </p:txBody>
      </p:sp>
      <p:sp>
        <p:nvSpPr>
          <p:cNvPr id="16" name="Rectangle 15"/>
          <p:cNvSpPr/>
          <p:nvPr/>
        </p:nvSpPr>
        <p:spPr>
          <a:xfrm>
            <a:off x="0" y="1143000"/>
            <a:ext cx="9144000" cy="14102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0" y="1325881"/>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18" name="Rectangle 17"/>
          <p:cNvSpPr/>
          <p:nvPr/>
        </p:nvSpPr>
        <p:spPr>
          <a:xfrm>
            <a:off x="0" y="65532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7" name="Rectangle 6"/>
          <p:cNvSpPr/>
          <p:nvPr/>
        </p:nvSpPr>
        <p:spPr>
          <a:xfrm>
            <a:off x="0" y="10668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2"/>
          </p:nvPr>
        </p:nvSpPr>
        <p:spPr/>
        <p:txBody>
          <a:bodyPr/>
          <a:lstStyle/>
          <a:p>
            <a:fld id="{ADC5BE26-424E-4201-A0A6-D8E3FEBF9929}" type="slidenum">
              <a:rPr lang="en-US" smtClean="0"/>
              <a:pPr/>
              <a:t>24</a:t>
            </a:fld>
            <a:endParaRPr lang="en-US" dirty="0"/>
          </a:p>
        </p:txBody>
      </p:sp>
    </p:spTree>
    <p:extLst>
      <p:ext uri="{BB962C8B-B14F-4D97-AF65-F5344CB8AC3E}">
        <p14:creationId xmlns:p14="http://schemas.microsoft.com/office/powerpoint/2010/main" val="13141874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Federal Standards for Airport Zoning</a:t>
            </a:r>
          </a:p>
        </p:txBody>
      </p:sp>
      <p:sp>
        <p:nvSpPr>
          <p:cNvPr id="4" name="Content Placeholder 3"/>
          <p:cNvSpPr>
            <a:spLocks noGrp="1"/>
          </p:cNvSpPr>
          <p:nvPr>
            <p:ph sz="half" idx="2"/>
          </p:nvPr>
        </p:nvSpPr>
        <p:spPr>
          <a:xfrm>
            <a:off x="152400" y="1600200"/>
            <a:ext cx="8534400" cy="4525963"/>
          </a:xfrm>
        </p:spPr>
        <p:txBody>
          <a:bodyPr anchor="ctr"/>
          <a:lstStyle/>
          <a:p>
            <a:pPr marL="0" indent="0" algn="ctr">
              <a:buNone/>
            </a:pPr>
            <a:r>
              <a:rPr lang="en-US" dirty="0"/>
              <a:t> Title 14 Code of Federal Regulations Part 77</a:t>
            </a:r>
          </a:p>
          <a:p>
            <a:pPr marL="0" indent="0" algn="ctr">
              <a:buNone/>
            </a:pPr>
            <a:r>
              <a:rPr lang="en-US" dirty="0"/>
              <a:t>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25</a:t>
            </a:fld>
            <a:endParaRPr lang="en-US" dirty="0"/>
          </a:p>
        </p:txBody>
      </p:sp>
    </p:spTree>
    <p:extLst>
      <p:ext uri="{BB962C8B-B14F-4D97-AF65-F5344CB8AC3E}">
        <p14:creationId xmlns:p14="http://schemas.microsoft.com/office/powerpoint/2010/main" val="40501449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dirty="0"/>
          </a:p>
        </p:txBody>
      </p:sp>
      <p:sp>
        <p:nvSpPr>
          <p:cNvPr id="3" name="Content Placeholder 2"/>
          <p:cNvSpPr>
            <a:spLocks noGrp="1"/>
          </p:cNvSpPr>
          <p:nvPr>
            <p:ph sz="half" idx="1"/>
          </p:nvPr>
        </p:nvSpPr>
        <p:spPr/>
        <p:txBody>
          <a:bodyPr anchor="ctr">
            <a:normAutofit fontScale="77500" lnSpcReduction="20000"/>
          </a:bodyPr>
          <a:lstStyle/>
          <a:p>
            <a:pPr marL="0" indent="0" algn="ctr">
              <a:buNone/>
            </a:pPr>
            <a:r>
              <a:rPr lang="en-US" dirty="0"/>
              <a:t>14 C.F.R. Part 77 </a:t>
            </a:r>
          </a:p>
        </p:txBody>
      </p:sp>
      <p:sp>
        <p:nvSpPr>
          <p:cNvPr id="4" name="Content Placeholder 3"/>
          <p:cNvSpPr>
            <a:spLocks noGrp="1"/>
          </p:cNvSpPr>
          <p:nvPr>
            <p:ph sz="half" idx="2"/>
          </p:nvPr>
        </p:nvSpPr>
        <p:spPr/>
        <p:txBody>
          <a:bodyPr anchor="ctr">
            <a:normAutofit fontScale="77500" lnSpcReduction="20000"/>
          </a:bodyPr>
          <a:lstStyle/>
          <a:p>
            <a:pPr marL="0" indent="0">
              <a:buNone/>
            </a:pPr>
            <a:r>
              <a:rPr lang="en-US" b="1" dirty="0"/>
              <a:t>Title 14: Aeronautics and Space              Part 77-Safe, Efficient Use, Preservation of the Navigable Airspace Contents                                                                                                </a:t>
            </a:r>
          </a:p>
          <a:p>
            <a:r>
              <a:rPr lang="en-US" dirty="0"/>
              <a:t>Subpart A – General</a:t>
            </a:r>
          </a:p>
          <a:p>
            <a:r>
              <a:rPr lang="en-US" dirty="0">
                <a:solidFill>
                  <a:srgbClr val="FF0000"/>
                </a:solidFill>
              </a:rPr>
              <a:t>Subpart B - Notice Requirements </a:t>
            </a:r>
          </a:p>
          <a:p>
            <a:r>
              <a:rPr lang="en-US" dirty="0">
                <a:solidFill>
                  <a:srgbClr val="FF0000"/>
                </a:solidFill>
              </a:rPr>
              <a:t>Subpart C</a:t>
            </a:r>
            <a:r>
              <a:rPr lang="en-US" dirty="0"/>
              <a:t> - Standards for Determining Obstructions to Air Navigation or Navigation Aids or Facilities  </a:t>
            </a:r>
          </a:p>
          <a:p>
            <a:r>
              <a:rPr lang="en-US" dirty="0"/>
              <a:t>Subpart D - Aeronautical Studies and Determinations   </a:t>
            </a:r>
          </a:p>
          <a:p>
            <a:r>
              <a:rPr lang="en-US" dirty="0"/>
              <a:t>Subpart E - Petitions for Discretionary Review </a:t>
            </a:r>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26</a:t>
            </a:fld>
            <a:endParaRPr lang="en-US" dirty="0"/>
          </a:p>
        </p:txBody>
      </p:sp>
    </p:spTree>
    <p:extLst>
      <p:ext uri="{BB962C8B-B14F-4D97-AF65-F5344CB8AC3E}">
        <p14:creationId xmlns:p14="http://schemas.microsoft.com/office/powerpoint/2010/main" val="3937750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FAA Notice Requirements</a:t>
            </a:r>
          </a:p>
        </p:txBody>
      </p:sp>
      <p:sp>
        <p:nvSpPr>
          <p:cNvPr id="3" name="Content Placeholder 2"/>
          <p:cNvSpPr>
            <a:spLocks noGrp="1"/>
          </p:cNvSpPr>
          <p:nvPr>
            <p:ph sz="half" idx="1"/>
          </p:nvPr>
        </p:nvSpPr>
        <p:spPr/>
        <p:txBody>
          <a:bodyPr anchor="ctr">
            <a:normAutofit fontScale="62500" lnSpcReduction="20000"/>
          </a:bodyPr>
          <a:lstStyle/>
          <a:p>
            <a:pPr marL="0" indent="0" algn="ctr">
              <a:buNone/>
            </a:pPr>
            <a:r>
              <a:rPr lang="en-US" sz="3500" dirty="0"/>
              <a:t>14 C.F.R. Part 77 </a:t>
            </a:r>
            <a:r>
              <a:rPr lang="en-US" sz="3500" dirty="0">
                <a:solidFill>
                  <a:srgbClr val="FF0000"/>
                </a:solidFill>
              </a:rPr>
              <a:t>subpart B </a:t>
            </a:r>
            <a:r>
              <a:rPr lang="en-US" sz="3500" dirty="0"/>
              <a:t>- Notice Requirements     </a:t>
            </a:r>
          </a:p>
          <a:p>
            <a:pPr marL="0" indent="0" algn="ctr">
              <a:buNone/>
            </a:pPr>
            <a:r>
              <a:rPr lang="en-US" sz="3500" dirty="0"/>
              <a:t>Section 77.5</a:t>
            </a:r>
          </a:p>
          <a:p>
            <a:endParaRPr lang="en-US" dirty="0"/>
          </a:p>
        </p:txBody>
      </p:sp>
      <p:sp>
        <p:nvSpPr>
          <p:cNvPr id="4" name="Content Placeholder 3"/>
          <p:cNvSpPr>
            <a:spLocks noGrp="1"/>
          </p:cNvSpPr>
          <p:nvPr>
            <p:ph sz="half" idx="2"/>
          </p:nvPr>
        </p:nvSpPr>
        <p:spPr/>
        <p:txBody>
          <a:bodyPr>
            <a:normAutofit fontScale="62500" lnSpcReduction="20000"/>
          </a:bodyPr>
          <a:lstStyle/>
          <a:p>
            <a:pPr marL="0" indent="0">
              <a:buNone/>
            </a:pPr>
            <a:r>
              <a:rPr lang="en-US" dirty="0"/>
              <a:t>(a) If you propose any construction or alteration described in Section 77.9, you </a:t>
            </a:r>
            <a:r>
              <a:rPr lang="en-US" dirty="0">
                <a:solidFill>
                  <a:srgbClr val="FF0000"/>
                </a:solidFill>
              </a:rPr>
              <a:t>must</a:t>
            </a:r>
            <a:r>
              <a:rPr lang="en-US" dirty="0"/>
              <a:t> provide </a:t>
            </a:r>
            <a:r>
              <a:rPr lang="en-US" dirty="0">
                <a:solidFill>
                  <a:srgbClr val="FF0000"/>
                </a:solidFill>
              </a:rPr>
              <a:t>adequate notice </a:t>
            </a:r>
            <a:r>
              <a:rPr lang="en-US" dirty="0"/>
              <a:t>to the FAA of that construction or alteration.</a:t>
            </a:r>
          </a:p>
          <a:p>
            <a:pPr marL="0" indent="0">
              <a:buNone/>
            </a:pPr>
            <a:endParaRPr lang="en-US" dirty="0"/>
          </a:p>
          <a:p>
            <a:pPr marL="0" indent="0">
              <a:buNone/>
            </a:pPr>
            <a:r>
              <a:rPr lang="en-US" dirty="0"/>
              <a:t>(c) Notice received by the FAA under this subpart is used to:                                                                                                                             </a:t>
            </a:r>
          </a:p>
          <a:p>
            <a:pPr marL="0" indent="0">
              <a:buNone/>
            </a:pPr>
            <a:endParaRPr lang="en-US" dirty="0"/>
          </a:p>
          <a:p>
            <a:pPr marL="514350" indent="-514350">
              <a:buAutoNum type="arabicParenBoth"/>
            </a:pPr>
            <a:r>
              <a:rPr lang="en-US" dirty="0">
                <a:solidFill>
                  <a:srgbClr val="FF0000"/>
                </a:solidFill>
              </a:rPr>
              <a:t>evaluate</a:t>
            </a:r>
            <a:r>
              <a:rPr lang="en-US" dirty="0"/>
              <a:t> the effect of the proposed construction or alteration on safety in air commerce and the efficient </a:t>
            </a:r>
            <a:r>
              <a:rPr lang="en-US" dirty="0">
                <a:solidFill>
                  <a:srgbClr val="FF0000"/>
                </a:solidFill>
              </a:rPr>
              <a:t>use and preservation of the navigable airspace </a:t>
            </a:r>
            <a:r>
              <a:rPr lang="en-US" dirty="0"/>
              <a:t>and airport traffic capacity at public use airports;                                    </a:t>
            </a:r>
          </a:p>
          <a:p>
            <a:pPr marL="514350" indent="-514350">
              <a:buAutoNum type="arabicParenBoth"/>
            </a:pPr>
            <a:r>
              <a:rPr lang="en-US" dirty="0"/>
              <a:t>Determine whether the </a:t>
            </a:r>
            <a:r>
              <a:rPr lang="en-US" dirty="0">
                <a:solidFill>
                  <a:srgbClr val="FF0000"/>
                </a:solidFill>
              </a:rPr>
              <a:t>effect</a:t>
            </a:r>
            <a:r>
              <a:rPr lang="en-US" dirty="0"/>
              <a:t> of proposed construction or alteration is a </a:t>
            </a:r>
            <a:r>
              <a:rPr lang="en-US" dirty="0">
                <a:solidFill>
                  <a:srgbClr val="FF0000"/>
                </a:solidFill>
              </a:rPr>
              <a:t>hazard to air navigation</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27</a:t>
            </a:fld>
            <a:endParaRPr lang="en-US" dirty="0"/>
          </a:p>
        </p:txBody>
      </p:sp>
    </p:spTree>
    <p:extLst>
      <p:ext uri="{BB962C8B-B14F-4D97-AF65-F5344CB8AC3E}">
        <p14:creationId xmlns:p14="http://schemas.microsoft.com/office/powerpoint/2010/main" val="3918709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FAA Notice Requirements</a:t>
            </a:r>
          </a:p>
        </p:txBody>
      </p:sp>
      <p:sp>
        <p:nvSpPr>
          <p:cNvPr id="3" name="Content Placeholder 2"/>
          <p:cNvSpPr>
            <a:spLocks noGrp="1"/>
          </p:cNvSpPr>
          <p:nvPr>
            <p:ph sz="half" idx="1"/>
          </p:nvPr>
        </p:nvSpPr>
        <p:spPr/>
        <p:txBody>
          <a:bodyPr anchor="ctr">
            <a:normAutofit fontScale="77500" lnSpcReduction="20000"/>
          </a:bodyPr>
          <a:lstStyle/>
          <a:p>
            <a:pPr marL="0" indent="0" algn="ctr">
              <a:buNone/>
            </a:pPr>
            <a:r>
              <a:rPr lang="en-US" dirty="0"/>
              <a:t>14 C.F.R. Part 77 </a:t>
            </a:r>
            <a:r>
              <a:rPr lang="en-US" dirty="0">
                <a:solidFill>
                  <a:srgbClr val="FF0000"/>
                </a:solidFill>
              </a:rPr>
              <a:t>subpart B</a:t>
            </a:r>
            <a:r>
              <a:rPr lang="en-US" dirty="0"/>
              <a:t> - Notice Requirements     </a:t>
            </a:r>
          </a:p>
          <a:p>
            <a:pPr marL="0" indent="0" algn="ctr">
              <a:buNone/>
            </a:pPr>
            <a:r>
              <a:rPr lang="en-US" dirty="0"/>
              <a:t>Section 77.7</a:t>
            </a:r>
          </a:p>
          <a:p>
            <a:endParaRPr lang="en-US" dirty="0"/>
          </a:p>
        </p:txBody>
      </p:sp>
      <p:sp>
        <p:nvSpPr>
          <p:cNvPr id="4" name="Content Placeholder 3"/>
          <p:cNvSpPr>
            <a:spLocks noGrp="1"/>
          </p:cNvSpPr>
          <p:nvPr>
            <p:ph sz="half" idx="2"/>
          </p:nvPr>
        </p:nvSpPr>
        <p:spPr/>
        <p:txBody>
          <a:bodyPr>
            <a:normAutofit fontScale="77500" lnSpcReduction="20000"/>
          </a:bodyPr>
          <a:lstStyle/>
          <a:p>
            <a:pPr marL="514350" indent="-514350">
              <a:buAutoNum type="alphaLcParenBoth"/>
            </a:pPr>
            <a:r>
              <a:rPr lang="en-US" dirty="0"/>
              <a:t>If you are </a:t>
            </a:r>
            <a:r>
              <a:rPr lang="en-US" dirty="0">
                <a:solidFill>
                  <a:srgbClr val="FF0000"/>
                </a:solidFill>
              </a:rPr>
              <a:t>required to file </a:t>
            </a:r>
            <a:r>
              <a:rPr lang="en-US" dirty="0"/>
              <a:t>notice under 77.9, you must submit to the FAA a complete FAA Form 7460-1,Notice of Proposed Construction or Alteration.    </a:t>
            </a:r>
          </a:p>
          <a:p>
            <a:pPr marL="514350" indent="-514350">
              <a:buAutoNum type="alphaLcParenBoth"/>
            </a:pPr>
            <a:endParaRPr lang="en-US" dirty="0"/>
          </a:p>
          <a:p>
            <a:pPr marL="514350" indent="-514350">
              <a:buAutoNum type="alphaLcParenBoth"/>
            </a:pPr>
            <a:r>
              <a:rPr lang="en-US" dirty="0"/>
              <a:t>You must submit this form at </a:t>
            </a:r>
            <a:r>
              <a:rPr lang="en-US" dirty="0">
                <a:solidFill>
                  <a:srgbClr val="FF0000"/>
                </a:solidFill>
              </a:rPr>
              <a:t>least 45 days </a:t>
            </a:r>
            <a:r>
              <a:rPr lang="en-US" dirty="0"/>
              <a:t>before the </a:t>
            </a:r>
            <a:r>
              <a:rPr lang="en-US" dirty="0">
                <a:solidFill>
                  <a:srgbClr val="FF0000"/>
                </a:solidFill>
              </a:rPr>
              <a:t>start date</a:t>
            </a:r>
            <a:r>
              <a:rPr lang="en-US" dirty="0"/>
              <a:t> of the proposed </a:t>
            </a:r>
            <a:r>
              <a:rPr lang="en-US" dirty="0">
                <a:solidFill>
                  <a:srgbClr val="FF0000"/>
                </a:solidFill>
              </a:rPr>
              <a:t>construction</a:t>
            </a:r>
            <a:r>
              <a:rPr lang="en-US" dirty="0"/>
              <a:t> or alteration </a:t>
            </a:r>
            <a:r>
              <a:rPr lang="en-US" dirty="0">
                <a:solidFill>
                  <a:srgbClr val="FF0000"/>
                </a:solidFill>
              </a:rPr>
              <a:t>or </a:t>
            </a:r>
            <a:r>
              <a:rPr lang="en-US" dirty="0"/>
              <a:t>the </a:t>
            </a:r>
            <a:r>
              <a:rPr lang="en-US" dirty="0">
                <a:solidFill>
                  <a:srgbClr val="FF0000"/>
                </a:solidFill>
              </a:rPr>
              <a:t>date</a:t>
            </a:r>
            <a:r>
              <a:rPr lang="en-US" dirty="0"/>
              <a:t> an </a:t>
            </a:r>
            <a:r>
              <a:rPr lang="en-US" dirty="0">
                <a:solidFill>
                  <a:srgbClr val="FF0000"/>
                </a:solidFill>
              </a:rPr>
              <a:t>application</a:t>
            </a:r>
            <a:r>
              <a:rPr lang="en-US" dirty="0"/>
              <a:t> for a construction permit is </a:t>
            </a:r>
            <a:r>
              <a:rPr lang="en-US" dirty="0">
                <a:solidFill>
                  <a:srgbClr val="FF0000"/>
                </a:solidFill>
              </a:rPr>
              <a:t>filed, </a:t>
            </a:r>
            <a:r>
              <a:rPr lang="en-US" dirty="0"/>
              <a:t>whichever is </a:t>
            </a:r>
            <a:r>
              <a:rPr lang="en-US" dirty="0">
                <a:solidFill>
                  <a:srgbClr val="FF0000"/>
                </a:solidFill>
              </a:rPr>
              <a:t>earliest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28</a:t>
            </a:fld>
            <a:endParaRPr lang="en-US" dirty="0"/>
          </a:p>
        </p:txBody>
      </p:sp>
    </p:spTree>
    <p:extLst>
      <p:ext uri="{BB962C8B-B14F-4D97-AF65-F5344CB8AC3E}">
        <p14:creationId xmlns:p14="http://schemas.microsoft.com/office/powerpoint/2010/main" val="13247399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FAA Notice Requirements</a:t>
            </a:r>
          </a:p>
        </p:txBody>
      </p:sp>
      <p:sp>
        <p:nvSpPr>
          <p:cNvPr id="3" name="Content Placeholder 2"/>
          <p:cNvSpPr>
            <a:spLocks noGrp="1"/>
          </p:cNvSpPr>
          <p:nvPr>
            <p:ph sz="half" idx="1"/>
          </p:nvPr>
        </p:nvSpPr>
        <p:spPr/>
        <p:txBody>
          <a:bodyPr anchor="ctr">
            <a:normAutofit/>
          </a:bodyPr>
          <a:lstStyle/>
          <a:p>
            <a:pPr marL="0" indent="0" algn="ctr">
              <a:buNone/>
            </a:pPr>
            <a:r>
              <a:rPr lang="en-US" dirty="0"/>
              <a:t>14 C.F.R. Part 77 </a:t>
            </a:r>
            <a:r>
              <a:rPr lang="en-US" dirty="0">
                <a:solidFill>
                  <a:srgbClr val="FF0000"/>
                </a:solidFill>
              </a:rPr>
              <a:t>subpart B</a:t>
            </a:r>
            <a:r>
              <a:rPr lang="en-US" dirty="0"/>
              <a:t> - Notice Requirements     </a:t>
            </a:r>
          </a:p>
          <a:p>
            <a:pPr marL="0" indent="0" algn="ctr">
              <a:buNone/>
            </a:pPr>
            <a:r>
              <a:rPr lang="en-US" dirty="0"/>
              <a:t>Section 77.9</a:t>
            </a:r>
          </a:p>
          <a:p>
            <a:pPr marL="0" indent="0">
              <a:buNone/>
            </a:pPr>
            <a:endParaRPr lang="en-US" dirty="0"/>
          </a:p>
        </p:txBody>
      </p:sp>
      <p:sp>
        <p:nvSpPr>
          <p:cNvPr id="4" name="Content Placeholder 3"/>
          <p:cNvSpPr>
            <a:spLocks noGrp="1"/>
          </p:cNvSpPr>
          <p:nvPr>
            <p:ph sz="half" idx="2"/>
          </p:nvPr>
        </p:nvSpPr>
        <p:spPr/>
        <p:txBody>
          <a:bodyPr>
            <a:normAutofit/>
          </a:bodyPr>
          <a:lstStyle/>
          <a:p>
            <a:pPr marL="0" indent="0">
              <a:buNone/>
            </a:pPr>
            <a:r>
              <a:rPr lang="en-US" u="sng" dirty="0">
                <a:solidFill>
                  <a:srgbClr val="FF0000"/>
                </a:solidFill>
              </a:rPr>
              <a:t>If requested by the FAA</a:t>
            </a:r>
            <a:r>
              <a:rPr lang="en-US" dirty="0"/>
              <a:t>, </a:t>
            </a:r>
            <a:r>
              <a:rPr lang="en-US" u="sng" dirty="0">
                <a:solidFill>
                  <a:srgbClr val="FF0000"/>
                </a:solidFill>
              </a:rPr>
              <a:t>or</a:t>
            </a:r>
            <a:r>
              <a:rPr lang="en-US" dirty="0"/>
              <a:t> if you propose any of the following types of construction or alteration, you </a:t>
            </a:r>
            <a:r>
              <a:rPr lang="en-US" dirty="0">
                <a:solidFill>
                  <a:srgbClr val="FF0000"/>
                </a:solidFill>
              </a:rPr>
              <a:t>must file notice </a:t>
            </a:r>
            <a:r>
              <a:rPr lang="en-US" dirty="0"/>
              <a:t>with the FAA of: ……….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29</a:t>
            </a:fld>
            <a:endParaRPr lang="en-US" dirty="0"/>
          </a:p>
        </p:txBody>
      </p:sp>
    </p:spTree>
    <p:extLst>
      <p:ext uri="{BB962C8B-B14F-4D97-AF65-F5344CB8AC3E}">
        <p14:creationId xmlns:p14="http://schemas.microsoft.com/office/powerpoint/2010/main" val="3687317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Helpful FAA Websites</a:t>
            </a:r>
          </a:p>
        </p:txBody>
      </p:sp>
      <p:sp>
        <p:nvSpPr>
          <p:cNvPr id="3" name="Content Placeholder 2"/>
          <p:cNvSpPr>
            <a:spLocks noGrp="1"/>
          </p:cNvSpPr>
          <p:nvPr>
            <p:ph sz="half" idx="1"/>
          </p:nvPr>
        </p:nvSpPr>
        <p:spPr>
          <a:xfrm>
            <a:off x="457200" y="1600200"/>
            <a:ext cx="8458200" cy="4525963"/>
          </a:xfrm>
        </p:spPr>
        <p:txBody>
          <a:bodyPr>
            <a:normAutofit/>
          </a:bodyPr>
          <a:lstStyle/>
          <a:p>
            <a:r>
              <a:rPr lang="en-US" dirty="0"/>
              <a:t>FAA Notice Criteria Tool </a:t>
            </a:r>
          </a:p>
          <a:p>
            <a:pPr lvl="1"/>
            <a:r>
              <a:rPr lang="en-US" u="sng" dirty="0">
                <a:hlinkClick r:id="rId3"/>
              </a:rPr>
              <a:t>https://oeaaa.faa.gov/oeaaa/external/gisTools/gisAction.jsp?action=showNoNoticeRequiredToolForm</a:t>
            </a:r>
            <a:r>
              <a:rPr lang="en-US" dirty="0"/>
              <a:t> </a:t>
            </a:r>
          </a:p>
          <a:p>
            <a:pPr marL="457200" lvl="1" indent="0">
              <a:buNone/>
            </a:pPr>
            <a:endParaRPr lang="en-US" dirty="0"/>
          </a:p>
          <a:p>
            <a:r>
              <a:rPr lang="en-US" dirty="0"/>
              <a:t>Obstruction Evaluation/Airport Airspace Analysis </a:t>
            </a:r>
          </a:p>
          <a:p>
            <a:pPr lvl="1"/>
            <a:r>
              <a:rPr lang="en-US" u="sng" dirty="0">
                <a:hlinkClick r:id="rId4"/>
              </a:rPr>
              <a:t>https://oeaaa.faa.gov/oeaaa/external/gisTools/gisAction.jsp</a:t>
            </a:r>
            <a:br>
              <a:rPr lang="en-US" u="sng" dirty="0">
                <a:hlinkClick r:id="rId4"/>
              </a:rPr>
            </a:b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30</a:t>
            </a:fld>
            <a:endParaRPr lang="en-US" dirty="0"/>
          </a:p>
        </p:txBody>
      </p:sp>
    </p:spTree>
    <p:extLst>
      <p:ext uri="{BB962C8B-B14F-4D97-AF65-F5344CB8AC3E}">
        <p14:creationId xmlns:p14="http://schemas.microsoft.com/office/powerpoint/2010/main" val="3780468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6781800" cy="609600"/>
          </a:xfrm>
        </p:spPr>
        <p:txBody>
          <a:bodyPr>
            <a:noAutofit/>
          </a:bodyPr>
          <a:lstStyle/>
          <a:p>
            <a:r>
              <a:rPr lang="en-US" sz="3200" dirty="0"/>
              <a:t>FAA Obstruction Standards</a:t>
            </a:r>
          </a:p>
        </p:txBody>
      </p:sp>
      <p:sp>
        <p:nvSpPr>
          <p:cNvPr id="3" name="Content Placeholder 2"/>
          <p:cNvSpPr>
            <a:spLocks noGrp="1"/>
          </p:cNvSpPr>
          <p:nvPr>
            <p:ph sz="half" idx="1"/>
          </p:nvPr>
        </p:nvSpPr>
        <p:spPr>
          <a:xfrm>
            <a:off x="457200" y="1447800"/>
            <a:ext cx="8991600" cy="4953000"/>
          </a:xfrm>
        </p:spPr>
        <p:txBody>
          <a:bodyPr anchor="t">
            <a:normAutofit fontScale="92500" lnSpcReduction="10000"/>
          </a:bodyPr>
          <a:lstStyle/>
          <a:p>
            <a:pPr marL="0" indent="0">
              <a:lnSpc>
                <a:spcPct val="110000"/>
              </a:lnSpc>
              <a:buNone/>
            </a:pPr>
            <a:r>
              <a:rPr lang="en-US" b="1" dirty="0"/>
              <a:t>Title 14: Aeronautics and Space</a:t>
            </a:r>
            <a:endParaRPr lang="en-US" sz="2200" b="1" dirty="0"/>
          </a:p>
          <a:p>
            <a:pPr marL="0" indent="0">
              <a:lnSpc>
                <a:spcPct val="110000"/>
              </a:lnSpc>
              <a:buNone/>
            </a:pPr>
            <a:r>
              <a:rPr lang="en-US" dirty="0"/>
              <a:t>Part 77 - Safe, Efficient Use, Preservation of the Navigable Airspace</a:t>
            </a:r>
          </a:p>
          <a:p>
            <a:pPr marL="0" indent="0">
              <a:lnSpc>
                <a:spcPct val="110000"/>
              </a:lnSpc>
              <a:buNone/>
            </a:pPr>
            <a:r>
              <a:rPr lang="en-US" sz="2600" dirty="0">
                <a:solidFill>
                  <a:srgbClr val="FF0000"/>
                </a:solidFill>
              </a:rPr>
              <a:t>Subpart C </a:t>
            </a:r>
            <a:r>
              <a:rPr lang="en-US" sz="2600" dirty="0"/>
              <a:t>- </a:t>
            </a:r>
            <a:r>
              <a:rPr lang="en-US" sz="2600" dirty="0">
                <a:solidFill>
                  <a:srgbClr val="FF0000"/>
                </a:solidFill>
              </a:rPr>
              <a:t>Standards</a:t>
            </a:r>
            <a:r>
              <a:rPr lang="en-US" sz="2600" dirty="0"/>
              <a:t> for Determining Obstructions to Air Navigation or Navigational Aids or Facilities</a:t>
            </a:r>
          </a:p>
          <a:p>
            <a:pPr marL="400050" lvl="1" indent="0">
              <a:lnSpc>
                <a:spcPct val="110000"/>
              </a:lnSpc>
              <a:buNone/>
            </a:pPr>
            <a:r>
              <a:rPr lang="en-US" dirty="0"/>
              <a:t>Section 77.13  Applicability</a:t>
            </a:r>
          </a:p>
          <a:p>
            <a:pPr marL="400050" lvl="1" indent="0">
              <a:lnSpc>
                <a:spcPct val="110000"/>
              </a:lnSpc>
              <a:buNone/>
            </a:pPr>
            <a:r>
              <a:rPr lang="en-US" dirty="0"/>
              <a:t>Section 77.15  Scope</a:t>
            </a:r>
          </a:p>
          <a:p>
            <a:pPr marL="400050" lvl="1" indent="0">
              <a:lnSpc>
                <a:spcPct val="110000"/>
              </a:lnSpc>
              <a:buNone/>
            </a:pPr>
            <a:r>
              <a:rPr lang="en-US" dirty="0"/>
              <a:t>Section 77.17 </a:t>
            </a:r>
            <a:r>
              <a:rPr lang="en-US" dirty="0">
                <a:solidFill>
                  <a:srgbClr val="FF0000"/>
                </a:solidFill>
              </a:rPr>
              <a:t>Obstruction Standards</a:t>
            </a:r>
          </a:p>
          <a:p>
            <a:pPr marL="400050" lvl="1" indent="0">
              <a:lnSpc>
                <a:spcPct val="110000"/>
              </a:lnSpc>
              <a:buNone/>
            </a:pPr>
            <a:r>
              <a:rPr lang="en-US" dirty="0"/>
              <a:t>Section 77.19 </a:t>
            </a:r>
            <a:r>
              <a:rPr lang="en-US" dirty="0">
                <a:solidFill>
                  <a:srgbClr val="FF0000"/>
                </a:solidFill>
              </a:rPr>
              <a:t>Civil airport imaginary surfaces</a:t>
            </a:r>
          </a:p>
          <a:p>
            <a:pPr marL="400050" lvl="1" indent="0">
              <a:lnSpc>
                <a:spcPct val="110000"/>
              </a:lnSpc>
              <a:buNone/>
            </a:pPr>
            <a:r>
              <a:rPr lang="en-US" dirty="0"/>
              <a:t>Section 77.21  Department of Defense (DOD) airport imaginary surfaces</a:t>
            </a:r>
          </a:p>
          <a:p>
            <a:pPr marL="400050" lvl="1" indent="0">
              <a:lnSpc>
                <a:spcPct val="110000"/>
              </a:lnSpc>
              <a:buNone/>
            </a:pPr>
            <a:r>
              <a:rPr lang="en-US" dirty="0"/>
              <a:t>Section 77.23   Heliport Imaginary surfaces </a:t>
            </a:r>
          </a:p>
        </p:txBody>
      </p:sp>
      <p:sp>
        <p:nvSpPr>
          <p:cNvPr id="4" name="Slide Number Placeholder 3"/>
          <p:cNvSpPr>
            <a:spLocks noGrp="1"/>
          </p:cNvSpPr>
          <p:nvPr>
            <p:ph type="sldNum" sz="quarter" idx="12"/>
          </p:nvPr>
        </p:nvSpPr>
        <p:spPr/>
        <p:txBody>
          <a:bodyPr/>
          <a:lstStyle/>
          <a:p>
            <a:fld id="{ADC5BE26-424E-4201-A0A6-D8E3FEBF9929}" type="slidenum">
              <a:rPr lang="en-US" smtClean="0"/>
              <a:pPr/>
              <a:t>31</a:t>
            </a:fld>
            <a:endParaRPr lang="en-US" dirty="0"/>
          </a:p>
        </p:txBody>
      </p:sp>
    </p:spTree>
    <p:extLst>
      <p:ext uri="{BB962C8B-B14F-4D97-AF65-F5344CB8AC3E}">
        <p14:creationId xmlns:p14="http://schemas.microsoft.com/office/powerpoint/2010/main" val="3301320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6781800" cy="609600"/>
          </a:xfrm>
        </p:spPr>
        <p:txBody>
          <a:bodyPr>
            <a:noAutofit/>
          </a:bodyPr>
          <a:lstStyle/>
          <a:p>
            <a:r>
              <a:rPr lang="en-US" sz="2400" dirty="0"/>
              <a:t>14 C.F.R. Part 77</a:t>
            </a:r>
            <a:br>
              <a:rPr lang="en-US" sz="2400" dirty="0"/>
            </a:br>
            <a:r>
              <a:rPr lang="en-US" sz="2400" dirty="0">
                <a:solidFill>
                  <a:srgbClr val="FF0000"/>
                </a:solidFill>
              </a:rPr>
              <a:t>Subpart C – Section 77.17, Obstruction Standards</a:t>
            </a:r>
          </a:p>
        </p:txBody>
      </p:sp>
      <p:sp>
        <p:nvSpPr>
          <p:cNvPr id="4" name="Content Placeholder 3"/>
          <p:cNvSpPr>
            <a:spLocks noGrp="1"/>
          </p:cNvSpPr>
          <p:nvPr>
            <p:ph sz="half" idx="1"/>
          </p:nvPr>
        </p:nvSpPr>
        <p:spPr>
          <a:xfrm>
            <a:off x="457200" y="1600200"/>
            <a:ext cx="7924800" cy="4525963"/>
          </a:xfrm>
        </p:spPr>
        <p:txBody>
          <a:bodyPr>
            <a:normAutofit/>
          </a:bodyPr>
          <a:lstStyle/>
          <a:p>
            <a:pPr marL="0" indent="0">
              <a:buNone/>
            </a:pPr>
            <a:r>
              <a:rPr lang="en-US" dirty="0">
                <a:solidFill>
                  <a:srgbClr val="FF0000"/>
                </a:solidFill>
              </a:rPr>
              <a:t>(a)</a:t>
            </a:r>
            <a:r>
              <a:rPr lang="en-US" dirty="0"/>
              <a:t> An </a:t>
            </a:r>
            <a:r>
              <a:rPr lang="en-US" dirty="0">
                <a:solidFill>
                  <a:srgbClr val="FF0000"/>
                </a:solidFill>
              </a:rPr>
              <a:t>existing</a:t>
            </a:r>
            <a:r>
              <a:rPr lang="en-US" dirty="0"/>
              <a:t> object, including a mobile object, is, and a </a:t>
            </a:r>
            <a:r>
              <a:rPr lang="en-US" dirty="0">
                <a:solidFill>
                  <a:srgbClr val="FF0000"/>
                </a:solidFill>
              </a:rPr>
              <a:t>future </a:t>
            </a:r>
            <a:r>
              <a:rPr lang="en-US" dirty="0"/>
              <a:t>object </a:t>
            </a:r>
            <a:r>
              <a:rPr lang="en-US" dirty="0">
                <a:solidFill>
                  <a:srgbClr val="FF0000"/>
                </a:solidFill>
              </a:rPr>
              <a:t>would</a:t>
            </a:r>
            <a:r>
              <a:rPr lang="en-US" dirty="0"/>
              <a:t> be an </a:t>
            </a:r>
            <a:r>
              <a:rPr lang="en-US" dirty="0">
                <a:solidFill>
                  <a:srgbClr val="FF0000"/>
                </a:solidFill>
              </a:rPr>
              <a:t>obstruction</a:t>
            </a:r>
            <a:r>
              <a:rPr lang="en-US" dirty="0"/>
              <a:t> to air navigation if it is of greater height than any of the following heights or surfaces: </a:t>
            </a:r>
          </a:p>
          <a:p>
            <a:pPr marL="0" indent="0">
              <a:buNone/>
            </a:pPr>
            <a:r>
              <a:rPr lang="en-US" dirty="0">
                <a:solidFill>
                  <a:srgbClr val="FF0000"/>
                </a:solidFill>
              </a:rPr>
              <a:t>	(5)</a:t>
            </a:r>
            <a:r>
              <a:rPr lang="en-US" dirty="0"/>
              <a:t> The surface of a takeoff and landing area of an airport or </a:t>
            </a:r>
            <a:r>
              <a:rPr lang="en-US" dirty="0">
                <a:solidFill>
                  <a:srgbClr val="FF0000"/>
                </a:solidFill>
              </a:rPr>
              <a:t>any imaginary surface established under §77.19, 77.21, or 77.23.</a:t>
            </a:r>
            <a:r>
              <a:rPr lang="en-US" dirty="0"/>
              <a:t> However, no part of the takeoff or landing area itself will be considered an obstruction.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32</a:t>
            </a:fld>
            <a:endParaRPr lang="en-US" dirty="0"/>
          </a:p>
        </p:txBody>
      </p:sp>
    </p:spTree>
    <p:extLst>
      <p:ext uri="{BB962C8B-B14F-4D97-AF65-F5344CB8AC3E}">
        <p14:creationId xmlns:p14="http://schemas.microsoft.com/office/powerpoint/2010/main" val="32058893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6934200" cy="609600"/>
          </a:xfrm>
        </p:spPr>
        <p:txBody>
          <a:bodyPr>
            <a:noAutofit/>
          </a:bodyPr>
          <a:lstStyle/>
          <a:p>
            <a:r>
              <a:rPr lang="en-US" sz="2400" dirty="0"/>
              <a:t>14 C.F.R. Part 77</a:t>
            </a:r>
            <a:br>
              <a:rPr lang="en-US" sz="2400" dirty="0"/>
            </a:br>
            <a:r>
              <a:rPr lang="en-US" sz="2400" dirty="0"/>
              <a:t>Subpart C – Section 77.19, Civil Airport Imaginary Surfaces</a:t>
            </a:r>
          </a:p>
        </p:txBody>
      </p:sp>
      <p:sp>
        <p:nvSpPr>
          <p:cNvPr id="4" name="Content Placeholder 3"/>
          <p:cNvSpPr>
            <a:spLocks noGrp="1"/>
          </p:cNvSpPr>
          <p:nvPr>
            <p:ph sz="half" idx="1"/>
          </p:nvPr>
        </p:nvSpPr>
        <p:spPr>
          <a:xfrm>
            <a:off x="457200" y="1600200"/>
            <a:ext cx="7924800" cy="4525963"/>
          </a:xfrm>
        </p:spPr>
        <p:txBody>
          <a:bodyPr>
            <a:normAutofit fontScale="77500" lnSpcReduction="20000"/>
          </a:bodyPr>
          <a:lstStyle/>
          <a:p>
            <a:pPr marL="0" indent="0">
              <a:buNone/>
            </a:pPr>
            <a:r>
              <a:rPr lang="en-US" dirty="0"/>
              <a:t>The following </a:t>
            </a:r>
            <a:r>
              <a:rPr lang="en-US" dirty="0">
                <a:solidFill>
                  <a:srgbClr val="FF0000"/>
                </a:solidFill>
              </a:rPr>
              <a:t>civil airport imaginary surfaces </a:t>
            </a:r>
            <a:r>
              <a:rPr lang="en-US" dirty="0"/>
              <a:t>are </a:t>
            </a:r>
            <a:r>
              <a:rPr lang="en-US" dirty="0">
                <a:solidFill>
                  <a:srgbClr val="FF0000"/>
                </a:solidFill>
              </a:rPr>
              <a:t>established</a:t>
            </a:r>
            <a:r>
              <a:rPr lang="en-US" dirty="0"/>
              <a:t> with relation to the airport and to </a:t>
            </a:r>
            <a:r>
              <a:rPr lang="en-US" dirty="0">
                <a:solidFill>
                  <a:srgbClr val="FF0000"/>
                </a:solidFill>
              </a:rPr>
              <a:t>each runway</a:t>
            </a:r>
            <a:r>
              <a:rPr lang="en-US" dirty="0"/>
              <a:t>. The </a:t>
            </a:r>
            <a:r>
              <a:rPr lang="en-US" dirty="0">
                <a:solidFill>
                  <a:srgbClr val="FF0000"/>
                </a:solidFill>
              </a:rPr>
              <a:t>size</a:t>
            </a:r>
            <a:r>
              <a:rPr lang="en-US" dirty="0"/>
              <a:t> of each such </a:t>
            </a:r>
            <a:r>
              <a:rPr lang="en-US" u="sng" dirty="0">
                <a:solidFill>
                  <a:srgbClr val="FF0000"/>
                </a:solidFill>
              </a:rPr>
              <a:t>imaginary surface is based on the category of each runway according to the type of approach available or planned for that runway.</a:t>
            </a:r>
            <a:r>
              <a:rPr lang="en-US" dirty="0"/>
              <a:t> The slope and dimensions of the approach surface applied to each end of a runway are determined by the </a:t>
            </a:r>
            <a:r>
              <a:rPr lang="en-US" dirty="0">
                <a:solidFill>
                  <a:srgbClr val="FF0000"/>
                </a:solidFill>
              </a:rPr>
              <a:t>most precise approach</a:t>
            </a:r>
            <a:r>
              <a:rPr lang="en-US" dirty="0"/>
              <a:t> procedure </a:t>
            </a:r>
            <a:r>
              <a:rPr lang="en-US" u="sng" dirty="0">
                <a:solidFill>
                  <a:srgbClr val="FF0000"/>
                </a:solidFill>
              </a:rPr>
              <a:t>existing or planned </a:t>
            </a:r>
            <a:r>
              <a:rPr lang="en-US" dirty="0"/>
              <a:t>for that runway end.</a:t>
            </a:r>
          </a:p>
          <a:p>
            <a:pPr marL="0" indent="0">
              <a:buNone/>
            </a:pPr>
            <a:endParaRPr lang="en-US" dirty="0"/>
          </a:p>
          <a:p>
            <a:pPr marL="514350" indent="-514350">
              <a:buAutoNum type="alphaLcParenBoth"/>
            </a:pPr>
            <a:r>
              <a:rPr lang="en-US" dirty="0"/>
              <a:t>Horizontal surface ….</a:t>
            </a:r>
          </a:p>
          <a:p>
            <a:pPr marL="514350" indent="-514350">
              <a:buAutoNum type="alphaLcParenBoth"/>
            </a:pPr>
            <a:r>
              <a:rPr lang="en-US" dirty="0"/>
              <a:t>Conical surface ……</a:t>
            </a:r>
          </a:p>
          <a:p>
            <a:pPr marL="514350" indent="-514350">
              <a:buAutoNum type="alphaLcParenBoth"/>
            </a:pPr>
            <a:r>
              <a:rPr lang="en-US" dirty="0"/>
              <a:t>Primary surface …… </a:t>
            </a:r>
          </a:p>
          <a:p>
            <a:pPr marL="514350" indent="-514350">
              <a:buAutoNum type="alphaLcParenBoth"/>
            </a:pPr>
            <a:r>
              <a:rPr lang="en-US" dirty="0"/>
              <a:t>Approach surface ……</a:t>
            </a:r>
          </a:p>
          <a:p>
            <a:pPr marL="514350" indent="-514350">
              <a:buAutoNum type="alphaLcParenBoth"/>
            </a:pPr>
            <a:r>
              <a:rPr lang="en-US" dirty="0"/>
              <a:t>Transitional surface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33</a:t>
            </a:fld>
            <a:endParaRPr lang="en-US" dirty="0"/>
          </a:p>
        </p:txBody>
      </p:sp>
    </p:spTree>
    <p:extLst>
      <p:ext uri="{BB962C8B-B14F-4D97-AF65-F5344CB8AC3E}">
        <p14:creationId xmlns:p14="http://schemas.microsoft.com/office/powerpoint/2010/main" val="3291716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sp>
        <p:nvSpPr>
          <p:cNvPr id="4" name="Slide Number Placeholder 3"/>
          <p:cNvSpPr>
            <a:spLocks noGrp="1"/>
          </p:cNvSpPr>
          <p:nvPr>
            <p:ph type="sldNum" sz="quarter" idx="12"/>
          </p:nvPr>
        </p:nvSpPr>
        <p:spPr/>
        <p:txBody>
          <a:bodyPr/>
          <a:lstStyle/>
          <a:p>
            <a:fld id="{EEC454F6-8757-4829-8AD8-A1F852B37034}" type="slidenum">
              <a:rPr lang="en-US" smtClean="0"/>
              <a:t>34</a:t>
            </a:fld>
            <a:endParaRPr lang="en-US"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tle 1"/>
          <p:cNvSpPr txBox="1">
            <a:spLocks/>
          </p:cNvSpPr>
          <p:nvPr/>
        </p:nvSpPr>
        <p:spPr>
          <a:xfrm>
            <a:off x="0" y="140269"/>
            <a:ext cx="3276600" cy="60960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chemeClr val="bg1"/>
                </a:solidFill>
              </a:rPr>
              <a:t>Part 77 Surfaces</a:t>
            </a:r>
          </a:p>
        </p:txBody>
      </p:sp>
    </p:spTree>
    <p:extLst>
      <p:ext uri="{BB962C8B-B14F-4D97-AF65-F5344CB8AC3E}">
        <p14:creationId xmlns:p14="http://schemas.microsoft.com/office/powerpoint/2010/main" val="2132979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Federal compliance required by </a:t>
            </a:r>
            <a:br>
              <a:rPr lang="en-US" dirty="0"/>
            </a:br>
            <a:r>
              <a:rPr lang="en-US" dirty="0"/>
              <a:t>F.S. 333.03(1)(c )3.(below)</a:t>
            </a:r>
          </a:p>
        </p:txBody>
      </p:sp>
      <p:sp>
        <p:nvSpPr>
          <p:cNvPr id="3" name="Content Placeholder 2"/>
          <p:cNvSpPr>
            <a:spLocks noGrp="1"/>
          </p:cNvSpPr>
          <p:nvPr>
            <p:ph sz="half" idx="1"/>
          </p:nvPr>
        </p:nvSpPr>
        <p:spPr/>
        <p:txBody>
          <a:bodyPr>
            <a:normAutofit/>
          </a:bodyPr>
          <a:lstStyle/>
          <a:p>
            <a:pPr marL="0" indent="0">
              <a:buNone/>
            </a:pPr>
            <a:r>
              <a:rPr lang="en-US" dirty="0"/>
              <a:t>Documentation showing compliance with the federal requirement for notification of proposed construction </a:t>
            </a:r>
            <a:r>
              <a:rPr lang="en-US" u="sng" dirty="0"/>
              <a:t>or alteration of structures</a:t>
            </a:r>
            <a:r>
              <a:rPr lang="en-US" dirty="0"/>
              <a:t> and a valid aeronautical </a:t>
            </a:r>
            <a:r>
              <a:rPr lang="en-US" u="sng" dirty="0"/>
              <a:t>study</a:t>
            </a:r>
            <a:r>
              <a:rPr lang="en-US" dirty="0"/>
              <a:t> </a:t>
            </a:r>
            <a:r>
              <a:rPr lang="en-US" strike="sngStrike" dirty="0"/>
              <a:t>evaluation</a:t>
            </a:r>
            <a:r>
              <a:rPr lang="en-US" dirty="0"/>
              <a:t> submitted by each person applying for a </a:t>
            </a:r>
            <a:r>
              <a:rPr lang="en-US" u="sng" dirty="0"/>
              <a:t>permit</a:t>
            </a:r>
            <a:r>
              <a:rPr lang="en-US" dirty="0"/>
              <a:t> </a:t>
            </a:r>
            <a:r>
              <a:rPr lang="en-US" strike="sngStrike" dirty="0"/>
              <a:t>variance</a:t>
            </a:r>
            <a:r>
              <a:rPr lang="en-US" dirty="0"/>
              <a:t>; </a:t>
            </a:r>
          </a:p>
        </p:txBody>
      </p:sp>
      <p:sp>
        <p:nvSpPr>
          <p:cNvPr id="4" name="Content Placeholder 3"/>
          <p:cNvSpPr>
            <a:spLocks noGrp="1"/>
          </p:cNvSpPr>
          <p:nvPr>
            <p:ph sz="half" idx="2"/>
          </p:nvPr>
        </p:nvSpPr>
        <p:spPr/>
        <p:txBody>
          <a:bodyPr>
            <a:normAutofit/>
          </a:bodyPr>
          <a:lstStyle/>
          <a:p>
            <a:pPr marL="0" indent="0">
              <a:buNone/>
            </a:pPr>
            <a:r>
              <a:rPr lang="en-US" dirty="0">
                <a:solidFill>
                  <a:srgbClr val="FF0000"/>
                </a:solidFill>
                <a:latin typeface="Calibri" panose="020F0502020204030204" pitchFamily="34" charset="0"/>
              </a:rPr>
              <a:t>Documentation</a:t>
            </a:r>
            <a:r>
              <a:rPr lang="en-US" dirty="0">
                <a:solidFill>
                  <a:srgbClr val="000000"/>
                </a:solidFill>
                <a:latin typeface="Calibri" panose="020F0502020204030204" pitchFamily="34" charset="0"/>
              </a:rPr>
              <a:t> showing </a:t>
            </a:r>
            <a:r>
              <a:rPr lang="en-US" u="sng" dirty="0">
                <a:solidFill>
                  <a:srgbClr val="FF0000"/>
                </a:solidFill>
                <a:latin typeface="Calibri" panose="020F0502020204030204" pitchFamily="34" charset="0"/>
              </a:rPr>
              <a:t>compliance</a:t>
            </a:r>
            <a:r>
              <a:rPr lang="en-US" dirty="0">
                <a:solidFill>
                  <a:srgbClr val="000000"/>
                </a:solidFill>
                <a:latin typeface="Calibri" panose="020F0502020204030204" pitchFamily="34" charset="0"/>
              </a:rPr>
              <a:t> with the </a:t>
            </a:r>
            <a:r>
              <a:rPr lang="en-US" dirty="0">
                <a:solidFill>
                  <a:srgbClr val="FF0000"/>
                </a:solidFill>
                <a:latin typeface="Calibri" panose="020F0502020204030204" pitchFamily="34" charset="0"/>
              </a:rPr>
              <a:t>federal</a:t>
            </a:r>
            <a:r>
              <a:rPr lang="en-US" dirty="0">
                <a:solidFill>
                  <a:srgbClr val="000000"/>
                </a:solidFill>
                <a:latin typeface="Calibri" panose="020F0502020204030204" pitchFamily="34" charset="0"/>
              </a:rPr>
              <a:t> requirement for </a:t>
            </a:r>
            <a:r>
              <a:rPr lang="en-US" dirty="0">
                <a:solidFill>
                  <a:srgbClr val="FF0000"/>
                </a:solidFill>
                <a:latin typeface="Calibri" panose="020F0502020204030204" pitchFamily="34" charset="0"/>
              </a:rPr>
              <a:t>notification</a:t>
            </a:r>
            <a:r>
              <a:rPr lang="en-US" dirty="0">
                <a:solidFill>
                  <a:srgbClr val="000000"/>
                </a:solidFill>
                <a:latin typeface="Calibri" panose="020F0502020204030204" pitchFamily="34" charset="0"/>
              </a:rPr>
              <a:t> of proposed construction or alteration of structures and a valid </a:t>
            </a:r>
            <a:r>
              <a:rPr lang="en-US" dirty="0">
                <a:solidFill>
                  <a:srgbClr val="FF0000"/>
                </a:solidFill>
                <a:latin typeface="Calibri" panose="020F0502020204030204" pitchFamily="34" charset="0"/>
              </a:rPr>
              <a:t>aeronautical study </a:t>
            </a:r>
            <a:r>
              <a:rPr lang="en-US" dirty="0">
                <a:solidFill>
                  <a:srgbClr val="000000"/>
                </a:solidFill>
                <a:latin typeface="Calibri" panose="020F0502020204030204" pitchFamily="34" charset="0"/>
              </a:rPr>
              <a:t>submitted by each person </a:t>
            </a:r>
            <a:r>
              <a:rPr lang="en-US" dirty="0">
                <a:solidFill>
                  <a:srgbClr val="FF0000"/>
                </a:solidFill>
                <a:latin typeface="Calibri" panose="020F0502020204030204" pitchFamily="34" charset="0"/>
              </a:rPr>
              <a:t>applying for a permit</a:t>
            </a:r>
            <a:r>
              <a:rPr lang="en-US" dirty="0">
                <a:solidFill>
                  <a:srgbClr val="000000"/>
                </a:solidFill>
                <a:latin typeface="Calibri" panose="020F0502020204030204" pitchFamily="34" charset="0"/>
              </a:rPr>
              <a: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35</a:t>
            </a:fld>
            <a:endParaRPr lang="en-US" dirty="0"/>
          </a:p>
        </p:txBody>
      </p:sp>
    </p:spTree>
    <p:extLst>
      <p:ext uri="{BB962C8B-B14F-4D97-AF65-F5344CB8AC3E}">
        <p14:creationId xmlns:p14="http://schemas.microsoft.com/office/powerpoint/2010/main" val="13791319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28600"/>
            <a:ext cx="6019800" cy="762000"/>
          </a:xfrm>
        </p:spPr>
        <p:txBody>
          <a:bodyPr>
            <a:normAutofit fontScale="90000"/>
          </a:bodyPr>
          <a:lstStyle/>
          <a:p>
            <a:r>
              <a:rPr lang="en-US" dirty="0"/>
              <a:t>Comparison Matrix of HB 7061 and F.S. 333 (2016)</a:t>
            </a:r>
          </a:p>
        </p:txBody>
      </p:sp>
      <p:sp>
        <p:nvSpPr>
          <p:cNvPr id="3" name="Content Placeholder 2"/>
          <p:cNvSpPr>
            <a:spLocks noGrp="1"/>
          </p:cNvSpPr>
          <p:nvPr>
            <p:ph sz="half" idx="1"/>
          </p:nvPr>
        </p:nvSpPr>
        <p:spPr/>
        <p:txBody>
          <a:bodyPr anchor="ctr"/>
          <a:lstStyle/>
          <a:p>
            <a:pPr marL="0" indent="0" algn="ctr">
              <a:buNone/>
            </a:pPr>
            <a:r>
              <a:rPr lang="en-US" dirty="0"/>
              <a:t>HB 7061 </a:t>
            </a:r>
          </a:p>
        </p:txBody>
      </p:sp>
      <p:sp>
        <p:nvSpPr>
          <p:cNvPr id="4" name="Content Placeholder 3"/>
          <p:cNvSpPr>
            <a:spLocks noGrp="1"/>
          </p:cNvSpPr>
          <p:nvPr>
            <p:ph sz="half" idx="2"/>
          </p:nvPr>
        </p:nvSpPr>
        <p:spPr/>
        <p:txBody>
          <a:bodyPr anchor="ctr"/>
          <a:lstStyle/>
          <a:p>
            <a:pPr marL="0" indent="0" algn="ctr">
              <a:buNone/>
            </a:pPr>
            <a:r>
              <a:rPr lang="en-US" dirty="0"/>
              <a:t>FS 333 (revised)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36</a:t>
            </a:fld>
            <a:endParaRPr lang="en-US" dirty="0"/>
          </a:p>
        </p:txBody>
      </p:sp>
    </p:spTree>
    <p:extLst>
      <p:ext uri="{BB962C8B-B14F-4D97-AF65-F5344CB8AC3E}">
        <p14:creationId xmlns:p14="http://schemas.microsoft.com/office/powerpoint/2010/main" val="827914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76200"/>
            <a:ext cx="5943600" cy="1066800"/>
          </a:xfrm>
        </p:spPr>
        <p:txBody>
          <a:bodyPr>
            <a:noAutofit/>
          </a:bodyPr>
          <a:lstStyle/>
          <a:p>
            <a:pPr algn="l"/>
            <a:r>
              <a:rPr lang="en-US" sz="3600" b="1" dirty="0">
                <a:solidFill>
                  <a:srgbClr val="1F4283"/>
                </a:solidFill>
              </a:rPr>
              <a:t>Chapter 333, F.S. </a:t>
            </a:r>
            <a:br>
              <a:rPr lang="en-US" sz="3600" b="1" dirty="0">
                <a:solidFill>
                  <a:srgbClr val="1F4283"/>
                </a:solidFill>
              </a:rPr>
            </a:br>
            <a:r>
              <a:rPr lang="en-US" sz="3600" b="1" dirty="0">
                <a:solidFill>
                  <a:srgbClr val="1F4283"/>
                </a:solidFill>
              </a:rPr>
              <a:t>Table of Contents</a:t>
            </a:r>
            <a:endParaRPr lang="en-US" sz="3600" b="1" strike="sngStrike" dirty="0">
              <a:solidFill>
                <a:srgbClr val="1F4283"/>
              </a:solidFill>
            </a:endParaRPr>
          </a:p>
        </p:txBody>
      </p:sp>
      <p:sp>
        <p:nvSpPr>
          <p:cNvPr id="6" name="Content Placeholder 5"/>
          <p:cNvSpPr>
            <a:spLocks noGrp="1"/>
          </p:cNvSpPr>
          <p:nvPr>
            <p:ph sz="half" idx="1"/>
          </p:nvPr>
        </p:nvSpPr>
        <p:spPr>
          <a:xfrm>
            <a:off x="76200" y="1600200"/>
            <a:ext cx="9067800" cy="4724400"/>
          </a:xfrm>
        </p:spPr>
        <p:txBody>
          <a:bodyPr>
            <a:normAutofit/>
          </a:bodyPr>
          <a:lstStyle/>
          <a:p>
            <a:r>
              <a:rPr lang="en-US" sz="1800" dirty="0"/>
              <a:t>333.01 - Definitions.</a:t>
            </a:r>
          </a:p>
          <a:p>
            <a:r>
              <a:rPr lang="en-US" sz="1800" dirty="0"/>
              <a:t>333.02 - Airport hazards and uses of land in airport vicinities contrary to public interest.</a:t>
            </a:r>
          </a:p>
          <a:p>
            <a:r>
              <a:rPr lang="en-US" sz="1800" dirty="0"/>
              <a:t>333.025 - Permit required for obstructions.</a:t>
            </a:r>
          </a:p>
          <a:p>
            <a:r>
              <a:rPr lang="en-US" sz="1800" dirty="0"/>
              <a:t>333.03 - Requirement to adopt airport zoning regulations.</a:t>
            </a:r>
          </a:p>
          <a:p>
            <a:r>
              <a:rPr lang="en-US" sz="1800" dirty="0"/>
              <a:t>333.04 - Comprehensive zoning regulations; most stringent to prevail where conflicts occur.</a:t>
            </a:r>
          </a:p>
          <a:p>
            <a:r>
              <a:rPr lang="en-US" sz="1800" dirty="0"/>
              <a:t>333.05 - Procedure for adoption of airport zoning regulations.</a:t>
            </a:r>
          </a:p>
          <a:p>
            <a:r>
              <a:rPr lang="en-US" sz="1800" dirty="0"/>
              <a:t>333.06 - Airport zoning regulation requirements.</a:t>
            </a:r>
          </a:p>
          <a:p>
            <a:r>
              <a:rPr lang="en-US" sz="1800" dirty="0"/>
              <a:t>333.07 - Local government permitting of airspace obstructions.</a:t>
            </a:r>
          </a:p>
          <a:p>
            <a:r>
              <a:rPr lang="en-US" sz="1800" dirty="0"/>
              <a:t>333.09 - Administration of airport protection zoning regulations.</a:t>
            </a:r>
          </a:p>
          <a:p>
            <a:r>
              <a:rPr lang="en-US" sz="1800" dirty="0"/>
              <a:t>333.11 - Judicial review.</a:t>
            </a:r>
          </a:p>
          <a:p>
            <a:r>
              <a:rPr lang="en-US" sz="1800" dirty="0"/>
              <a:t>333.12 - Acquisition of air rights.</a:t>
            </a:r>
          </a:p>
          <a:p>
            <a:r>
              <a:rPr lang="en-US" sz="1800" dirty="0"/>
              <a:t>333.13 - Enforcement and remedies.</a:t>
            </a:r>
          </a:p>
          <a:p>
            <a:r>
              <a:rPr lang="en-US" sz="1800" dirty="0"/>
              <a:t>333.135 - Transition provisions.</a:t>
            </a:r>
          </a:p>
          <a:p>
            <a:endParaRPr lang="en-US" dirty="0"/>
          </a:p>
        </p:txBody>
      </p:sp>
    </p:spTree>
    <p:extLst>
      <p:ext uri="{BB962C8B-B14F-4D97-AF65-F5344CB8AC3E}">
        <p14:creationId xmlns:p14="http://schemas.microsoft.com/office/powerpoint/2010/main" val="40347996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19400"/>
            <a:ext cx="6438900" cy="708434"/>
          </a:xfrm>
        </p:spPr>
        <p:txBody>
          <a:bodyPr>
            <a:normAutofit/>
          </a:bodyPr>
          <a:lstStyle/>
          <a:p>
            <a:pPr algn="ctr"/>
            <a:r>
              <a:rPr lang="en-US" sz="2800" dirty="0">
                <a:solidFill>
                  <a:srgbClr val="1F4284"/>
                </a:solidFill>
                <a:latin typeface="Arial" pitchFamily="34" charset="0"/>
                <a:cs typeface="Arial" pitchFamily="34" charset="0"/>
              </a:rPr>
              <a:t>F.S. 333.01 Definitions</a:t>
            </a:r>
          </a:p>
        </p:txBody>
      </p:sp>
      <p:sp>
        <p:nvSpPr>
          <p:cNvPr id="6" name="TextBox 5"/>
          <p:cNvSpPr txBox="1"/>
          <p:nvPr/>
        </p:nvSpPr>
        <p:spPr>
          <a:xfrm>
            <a:off x="2209800" y="228600"/>
            <a:ext cx="5791200" cy="400110"/>
          </a:xfrm>
          <a:prstGeom prst="rect">
            <a:avLst/>
          </a:prstGeom>
          <a:noFill/>
          <a:effectLst/>
        </p:spPr>
        <p:txBody>
          <a:bodyPr wrap="square" rtlCol="0">
            <a:spAutoFit/>
          </a:bodyPr>
          <a:lstStyle/>
          <a:p>
            <a:r>
              <a:rPr lang="en-US" sz="2000" b="1" dirty="0">
                <a:solidFill>
                  <a:srgbClr val="1F4283"/>
                </a:solidFill>
              </a:rPr>
              <a:t>Florida Department of</a:t>
            </a:r>
          </a:p>
        </p:txBody>
      </p:sp>
      <p:sp>
        <p:nvSpPr>
          <p:cNvPr id="13" name="TextBox 12"/>
          <p:cNvSpPr txBox="1"/>
          <p:nvPr/>
        </p:nvSpPr>
        <p:spPr>
          <a:xfrm>
            <a:off x="2209800" y="476310"/>
            <a:ext cx="5791200" cy="523220"/>
          </a:xfrm>
          <a:prstGeom prst="rect">
            <a:avLst/>
          </a:prstGeom>
          <a:noFill/>
          <a:ln>
            <a:noFill/>
          </a:ln>
          <a:effectLst/>
        </p:spPr>
        <p:txBody>
          <a:bodyPr wrap="square" rtlCol="0">
            <a:spAutoFit/>
          </a:bodyPr>
          <a:lstStyle/>
          <a:p>
            <a:r>
              <a:rPr lang="en-US" sz="2800" b="1" dirty="0">
                <a:solidFill>
                  <a:srgbClr val="1F4283"/>
                </a:solidFill>
              </a:rPr>
              <a:t>TRANSPORTATION</a:t>
            </a:r>
          </a:p>
        </p:txBody>
      </p:sp>
      <p:sp>
        <p:nvSpPr>
          <p:cNvPr id="16" name="Rectangle 15"/>
          <p:cNvSpPr/>
          <p:nvPr/>
        </p:nvSpPr>
        <p:spPr>
          <a:xfrm>
            <a:off x="0" y="1143000"/>
            <a:ext cx="9144000" cy="14102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0" y="1325881"/>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7" name="Rectangle 6"/>
          <p:cNvSpPr/>
          <p:nvPr/>
        </p:nvSpPr>
        <p:spPr>
          <a:xfrm>
            <a:off x="0" y="10668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2"/>
          </p:nvPr>
        </p:nvSpPr>
        <p:spPr/>
        <p:txBody>
          <a:bodyPr/>
          <a:lstStyle/>
          <a:p>
            <a:fld id="{ADC5BE26-424E-4201-A0A6-D8E3FEBF9929}" type="slidenum">
              <a:rPr lang="en-US" smtClean="0"/>
              <a:pPr/>
              <a:t>38</a:t>
            </a:fld>
            <a:endParaRPr lang="en-US" dirty="0"/>
          </a:p>
        </p:txBody>
      </p:sp>
    </p:spTree>
    <p:extLst>
      <p:ext uri="{BB962C8B-B14F-4D97-AF65-F5344CB8AC3E}">
        <p14:creationId xmlns:p14="http://schemas.microsoft.com/office/powerpoint/2010/main" val="4081162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p>
        </p:txBody>
      </p:sp>
      <p:sp>
        <p:nvSpPr>
          <p:cNvPr id="4" name="Content Placeholder 3"/>
          <p:cNvSpPr>
            <a:spLocks noGrp="1"/>
          </p:cNvSpPr>
          <p:nvPr>
            <p:ph sz="half" idx="2"/>
          </p:nvPr>
        </p:nvSpPr>
        <p:spPr/>
        <p:txBody>
          <a:bodyPr>
            <a:normAutofit/>
          </a:bodyPr>
          <a:lstStyle/>
          <a:p>
            <a:pPr marL="0" indent="0">
              <a:buNone/>
            </a:pPr>
            <a:r>
              <a:rPr lang="en-US" dirty="0">
                <a:solidFill>
                  <a:srgbClr val="FF0000"/>
                </a:solidFill>
                <a:latin typeface="Calibri" panose="020F0502020204030204" pitchFamily="34" charset="0"/>
              </a:rPr>
              <a:t>Definitions.—As used in this chapter, the term:</a:t>
            </a:r>
            <a:r>
              <a:rPr lang="en-US" dirty="0"/>
              <a:t> </a:t>
            </a:r>
          </a:p>
        </p:txBody>
      </p:sp>
      <p:sp>
        <p:nvSpPr>
          <p:cNvPr id="7" name="Content Placeholder 6"/>
          <p:cNvSpPr>
            <a:spLocks noGrp="1"/>
          </p:cNvSpPr>
          <p:nvPr>
            <p:ph sz="half" idx="1"/>
          </p:nvPr>
        </p:nvSpPr>
        <p:spPr/>
        <p:txBody>
          <a:bodyPr>
            <a:normAutofit/>
          </a:bodyPr>
          <a:lstStyle/>
          <a:p>
            <a:pPr marL="0" marR="0" indent="0">
              <a:lnSpc>
                <a:spcPct val="107000"/>
              </a:lnSpc>
              <a:spcBef>
                <a:spcPts val="0"/>
              </a:spcBef>
              <a:spcAft>
                <a:spcPts val="0"/>
              </a:spcAft>
              <a:buNone/>
            </a:pPr>
            <a:r>
              <a:rPr lang="en-US" sz="2600" dirty="0">
                <a:latin typeface="Calibri" panose="020F0502020204030204" pitchFamily="34" charset="0"/>
                <a:ea typeface="Times New Roman" panose="02020603050405020304" pitchFamily="18" charset="0"/>
                <a:cs typeface="Times New Roman" panose="02020603050405020304" pitchFamily="18" charset="0"/>
              </a:rPr>
              <a:t>Definitions.—</a:t>
            </a:r>
            <a:r>
              <a:rPr lang="en-US" sz="2600" u="sng" dirty="0">
                <a:latin typeface="Calibri" panose="020F0502020204030204" pitchFamily="34" charset="0"/>
                <a:ea typeface="Times New Roman" panose="02020603050405020304" pitchFamily="18" charset="0"/>
                <a:cs typeface="Times New Roman" panose="02020603050405020304" pitchFamily="18" charset="0"/>
              </a:rPr>
              <a:t>As used in</a:t>
            </a:r>
            <a:r>
              <a:rPr lang="en-US" sz="2600" dirty="0">
                <a:latin typeface="Calibri" panose="020F0502020204030204" pitchFamily="34" charset="0"/>
                <a:ea typeface="Times New Roman" panose="02020603050405020304" pitchFamily="18" charset="0"/>
                <a:cs typeface="Times New Roman" panose="02020603050405020304" pitchFamily="18" charset="0"/>
              </a:rPr>
              <a:t> </a:t>
            </a:r>
            <a:r>
              <a:rPr lang="en-US" sz="2600" strike="sngStrike" dirty="0">
                <a:latin typeface="Calibri" panose="020F0502020204030204" pitchFamily="34" charset="0"/>
                <a:ea typeface="Times New Roman" panose="02020603050405020304" pitchFamily="18" charset="0"/>
                <a:cs typeface="Times New Roman" panose="02020603050405020304" pitchFamily="18" charset="0"/>
              </a:rPr>
              <a:t>For the purpose of</a:t>
            </a:r>
            <a:r>
              <a:rPr lang="en-US" sz="2600" dirty="0">
                <a:latin typeface="Calibri" panose="020F0502020204030204" pitchFamily="34" charset="0"/>
                <a:ea typeface="Times New Roman" panose="02020603050405020304" pitchFamily="18" charset="0"/>
                <a:cs typeface="Times New Roman" panose="02020603050405020304" pitchFamily="18" charset="0"/>
              </a:rPr>
              <a:t> this chapter, the </a:t>
            </a:r>
            <a:r>
              <a:rPr lang="en-US" sz="2600" u="sng" dirty="0">
                <a:latin typeface="Calibri" panose="020F0502020204030204" pitchFamily="34" charset="0"/>
                <a:ea typeface="Times New Roman" panose="02020603050405020304" pitchFamily="18" charset="0"/>
                <a:cs typeface="Times New Roman" panose="02020603050405020304" pitchFamily="18" charset="0"/>
              </a:rPr>
              <a:t>term</a:t>
            </a:r>
            <a:r>
              <a:rPr lang="en-US" sz="2600" dirty="0">
                <a:latin typeface="Calibri" panose="020F0502020204030204" pitchFamily="34" charset="0"/>
                <a:ea typeface="Times New Roman" panose="02020603050405020304" pitchFamily="18" charset="0"/>
                <a:cs typeface="Times New Roman" panose="02020603050405020304" pitchFamily="18" charset="0"/>
              </a:rPr>
              <a:t> </a:t>
            </a:r>
            <a:r>
              <a:rPr lang="en-US" sz="2600" strike="sngStrike" dirty="0">
                <a:latin typeface="Calibri" panose="020F0502020204030204" pitchFamily="34" charset="0"/>
                <a:ea typeface="Times New Roman" panose="02020603050405020304" pitchFamily="18" charset="0"/>
                <a:cs typeface="Times New Roman" panose="02020603050405020304" pitchFamily="18" charset="0"/>
              </a:rPr>
              <a:t>following words, terms, and phrases shall have the meanings herein given, unless otherwise specifically defined, or unless another intention clearly appears, or the context otherwise requires</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3" name="Slide Number Placeholder 2"/>
          <p:cNvSpPr>
            <a:spLocks noGrp="1"/>
          </p:cNvSpPr>
          <p:nvPr>
            <p:ph type="sldNum" sz="quarter" idx="12"/>
          </p:nvPr>
        </p:nvSpPr>
        <p:spPr/>
        <p:txBody>
          <a:bodyPr/>
          <a:lstStyle/>
          <a:p>
            <a:fld id="{ADC5BE26-424E-4201-A0A6-D8E3FEBF9929}" type="slidenum">
              <a:rPr lang="en-US" b="1" smtClean="0">
                <a:solidFill>
                  <a:schemeClr val="bg1"/>
                </a:solidFill>
              </a:rPr>
              <a:pPr/>
              <a:t>39</a:t>
            </a:fld>
            <a:endParaRPr lang="en-US" b="1" dirty="0">
              <a:solidFill>
                <a:schemeClr val="bg1"/>
              </a:solidFill>
            </a:endParaRPr>
          </a:p>
        </p:txBody>
      </p:sp>
    </p:spTree>
    <p:extLst>
      <p:ext uri="{BB962C8B-B14F-4D97-AF65-F5344CB8AC3E}">
        <p14:creationId xmlns:p14="http://schemas.microsoft.com/office/powerpoint/2010/main" val="3755562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0"/>
              </a:spcAft>
            </a:pPr>
            <a:r>
              <a:rPr lang="en-US" dirty="0">
                <a:latin typeface="Calibri" panose="020F0502020204030204" pitchFamily="34" charset="0"/>
                <a:ea typeface="Times New Roman" panose="02020603050405020304" pitchFamily="18" charset="0"/>
                <a:cs typeface="Times New Roman" panose="02020603050405020304" pitchFamily="18" charset="0"/>
              </a:rPr>
              <a:t>333.01</a:t>
            </a:r>
            <a:r>
              <a:rPr lang="en-US" u="sng" dirty="0">
                <a:latin typeface="Calibri" panose="020F0502020204030204" pitchFamily="34" charset="0"/>
                <a:ea typeface="Times New Roman" panose="02020603050405020304" pitchFamily="18" charset="0"/>
                <a:cs typeface="Times New Roman" panose="02020603050405020304" pitchFamily="18" charset="0"/>
              </a:rPr>
              <a:t>(12)</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(7)</a:t>
            </a:r>
            <a:endParaRPr lang="en-US" dirty="0"/>
          </a:p>
        </p:txBody>
      </p:sp>
      <p:sp>
        <p:nvSpPr>
          <p:cNvPr id="3" name="Content Placeholder 2"/>
          <p:cNvSpPr>
            <a:spLocks noGrp="1"/>
          </p:cNvSpPr>
          <p:nvPr>
            <p:ph sz="half" idx="1"/>
          </p:nvPr>
        </p:nvSpPr>
        <p:spPr/>
        <p:txBody>
          <a:bodyPr>
            <a:normAutofit fontScale="92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latin typeface="Calibri" panose="020F0502020204030204" pitchFamily="34" charset="0"/>
                <a:ea typeface="Times New Roman" panose="02020603050405020304" pitchFamily="18" charset="0"/>
                <a:cs typeface="Times New Roman" panose="02020603050405020304" pitchFamily="18" charset="0"/>
              </a:rPr>
              <a:t>" means any existing or proposed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manmade object or</a:t>
            </a:r>
            <a:r>
              <a:rPr lang="en-US" dirty="0">
                <a:latin typeface="Calibri" panose="020F0502020204030204" pitchFamily="34" charset="0"/>
                <a:ea typeface="Times New Roman" panose="02020603050405020304" pitchFamily="18" charset="0"/>
                <a:cs typeface="Times New Roman" panose="02020603050405020304" pitchFamily="18" charset="0"/>
              </a:rPr>
              <a:t> object</a:t>
            </a:r>
            <a:r>
              <a:rPr lang="en-US" u="sng" dirty="0">
                <a:latin typeface="Calibri" panose="020F0502020204030204" pitchFamily="34" charset="0"/>
                <a:ea typeface="Times New Roman" panose="02020603050405020304" pitchFamily="18" charset="0"/>
                <a:cs typeface="Times New Roman" panose="02020603050405020304" pitchFamily="18" charset="0"/>
              </a:rPr>
              <a: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natural growth or</a:t>
            </a:r>
            <a:r>
              <a:rPr lang="en-US" dirty="0">
                <a:latin typeface="Calibri" panose="020F0502020204030204" pitchFamily="34" charset="0"/>
                <a:ea typeface="Times New Roman" panose="02020603050405020304" pitchFamily="18" charset="0"/>
                <a:cs typeface="Times New Roman" panose="02020603050405020304" pitchFamily="18" charset="0"/>
              </a:rPr>
              <a:t> terrain</a:t>
            </a:r>
            <a:r>
              <a:rPr lang="en-US" u="sng" dirty="0">
                <a:latin typeface="Calibri" panose="020F0502020204030204" pitchFamily="34" charset="0"/>
                <a:ea typeface="Times New Roman" panose="02020603050405020304" pitchFamily="18" charset="0"/>
                <a:cs typeface="Times New Roman" panose="02020603050405020304" pitchFamily="18" charset="0"/>
              </a:rPr>
              <a:t>, or structure construction 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that </a:t>
            </a:r>
            <a:r>
              <a:rPr lang="en-US" u="sng" dirty="0">
                <a:latin typeface="Calibri" panose="020F0502020204030204" pitchFamily="34" charset="0"/>
                <a:ea typeface="Times New Roman" panose="02020603050405020304" pitchFamily="18" charset="0"/>
                <a:cs typeface="Times New Roman" panose="02020603050405020304" pitchFamily="18" charset="0"/>
              </a:rPr>
              <a:t>exceeds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violates</a:t>
            </a:r>
            <a:r>
              <a:rPr lang="en-US" dirty="0">
                <a:latin typeface="Calibri" panose="020F0502020204030204" pitchFamily="34" charset="0"/>
                <a:ea typeface="Times New Roman" panose="02020603050405020304" pitchFamily="18" charset="0"/>
                <a:cs typeface="Times New Roman" panose="02020603050405020304" pitchFamily="18" charset="0"/>
              </a:rPr>
              <a:t> the </a:t>
            </a:r>
            <a:r>
              <a:rPr lang="en-US" u="sng" dirty="0">
                <a:latin typeface="Calibri" panose="020F0502020204030204" pitchFamily="34" charset="0"/>
                <a:ea typeface="Times New Roman" panose="02020603050405020304" pitchFamily="18" charset="0"/>
                <a:cs typeface="Times New Roman" panose="02020603050405020304" pitchFamily="18" charset="0"/>
              </a:rPr>
              <a:t>federal obstruction</a:t>
            </a:r>
            <a:r>
              <a:rPr lang="en-US" dirty="0">
                <a:latin typeface="Calibri" panose="020F0502020204030204" pitchFamily="34" charset="0"/>
                <a:ea typeface="Times New Roman" panose="02020603050405020304" pitchFamily="18" charset="0"/>
                <a:cs typeface="Times New Roman" panose="02020603050405020304" pitchFamily="18" charset="0"/>
              </a:rPr>
              <a:t> standards contained in 14 C.F.R. </a:t>
            </a:r>
            <a:r>
              <a:rPr lang="en-US" u="sng" dirty="0">
                <a:latin typeface="Calibri" panose="020F0502020204030204" pitchFamily="34" charset="0"/>
                <a:ea typeface="Times New Roman" panose="02020603050405020304" pitchFamily="18" charset="0"/>
                <a:cs typeface="Times New Roman" panose="02020603050405020304" pitchFamily="18" charset="0"/>
              </a:rPr>
              <a:t>part 77, subpart C</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ss. 77.21, 77.23, 77.25, 77.28, and 77.29</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u="sng" dirty="0">
                <a:latin typeface="Calibri" panose="020F0502020204030204" pitchFamily="34" charset="0"/>
                <a:ea typeface="Times New Roman" panose="02020603050405020304" pitchFamily="18" charset="0"/>
                <a:cs typeface="Times New Roman" panose="02020603050405020304" pitchFamily="18" charset="0"/>
              </a:rPr>
              <a:t>The term includes:</a:t>
            </a:r>
            <a:r>
              <a:rPr lang="en-US" dirty="0">
                <a:latin typeface="Calibri" panose="020F0502020204030204" pitchFamily="34" charset="0"/>
                <a:ea typeface="Times New Roman" panose="02020603050405020304" pitchFamily="18"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9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any existing or proposed object, terrain, or structure construction or alteration that exceeds the federal obstruction standards contained 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14 C.F.R. part 77, subpart C</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term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includes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40</a:t>
            </a:fld>
            <a:endParaRPr lang="en-US" dirty="0"/>
          </a:p>
        </p:txBody>
      </p:sp>
    </p:spTree>
    <p:extLst>
      <p:ext uri="{BB962C8B-B14F-4D97-AF65-F5344CB8AC3E}">
        <p14:creationId xmlns:p14="http://schemas.microsoft.com/office/powerpoint/2010/main" val="19377207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0"/>
              </a:spcAft>
            </a:pPr>
            <a:r>
              <a:rPr lang="en-US" dirty="0">
                <a:latin typeface="Calibri" panose="020F0502020204030204" pitchFamily="34" charset="0"/>
                <a:ea typeface="Times New Roman" panose="02020603050405020304" pitchFamily="18" charset="0"/>
                <a:cs typeface="Times New Roman" panose="02020603050405020304" pitchFamily="18" charset="0"/>
              </a:rPr>
              <a:t>333.01</a:t>
            </a:r>
            <a:r>
              <a:rPr lang="en-US" u="sng" dirty="0">
                <a:latin typeface="Calibri" panose="020F0502020204030204" pitchFamily="34" charset="0"/>
                <a:ea typeface="Times New Roman" panose="02020603050405020304" pitchFamily="18" charset="0"/>
                <a:cs typeface="Times New Roman" panose="02020603050405020304" pitchFamily="18" charset="0"/>
              </a:rPr>
              <a:t>(12)</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a:t>
            </a:r>
            <a:endParaRPr lang="en-US" dirty="0"/>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Any object of natural growth or terrain;</a:t>
            </a:r>
            <a:r>
              <a:rPr lang="en-US" dirty="0"/>
              <a:t> </a:t>
            </a:r>
          </a:p>
        </p:txBody>
      </p:sp>
      <p:sp>
        <p:nvSpPr>
          <p:cNvPr id="4" name="Content Placeholder 3"/>
          <p:cNvSpPr>
            <a:spLocks noGrp="1"/>
          </p:cNvSpPr>
          <p:nvPr>
            <p:ph sz="half" idx="2"/>
          </p:nvPr>
        </p:nvSpPr>
        <p:spPr/>
        <p:txBody>
          <a:bodyPr/>
          <a:lstStyle/>
          <a:p>
            <a:pPr marL="0" indent="0">
              <a:buNone/>
            </a:pPr>
            <a:r>
              <a:rPr lang="en-US" dirty="0"/>
              <a:t>Any object of natural growth or terrain;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41</a:t>
            </a:fld>
            <a:endParaRPr lang="en-US" dirty="0"/>
          </a:p>
        </p:txBody>
      </p:sp>
    </p:spTree>
    <p:extLst>
      <p:ext uri="{BB962C8B-B14F-4D97-AF65-F5344CB8AC3E}">
        <p14:creationId xmlns:p14="http://schemas.microsoft.com/office/powerpoint/2010/main" val="20771058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0"/>
              </a:spcAft>
            </a:pPr>
            <a:r>
              <a:rPr lang="en-US" dirty="0">
                <a:latin typeface="Calibri" panose="020F0502020204030204" pitchFamily="34" charset="0"/>
                <a:ea typeface="Times New Roman" panose="02020603050405020304" pitchFamily="18" charset="0"/>
                <a:cs typeface="Times New Roman" panose="02020603050405020304" pitchFamily="18" charset="0"/>
              </a:rPr>
              <a:t>333.01</a:t>
            </a:r>
            <a:r>
              <a:rPr lang="en-US" u="sng" dirty="0">
                <a:latin typeface="Calibri" panose="020F0502020204030204" pitchFamily="34" charset="0"/>
                <a:ea typeface="Times New Roman" panose="02020603050405020304" pitchFamily="18" charset="0"/>
                <a:cs typeface="Times New Roman" panose="02020603050405020304" pitchFamily="18" charset="0"/>
              </a:rPr>
              <a:t>(12)</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(b)</a:t>
            </a:r>
            <a:endParaRPr lang="en-US" dirty="0"/>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Permanent or temporary construction or alteration, including equipment or materials used and any permanent or temporary apparatus; or</a:t>
            </a:r>
            <a:r>
              <a:rPr lang="en-US" dirty="0"/>
              <a:t> </a:t>
            </a:r>
          </a:p>
        </p:txBody>
      </p:sp>
      <p:sp>
        <p:nvSpPr>
          <p:cNvPr id="4" name="Content Placeholder 3"/>
          <p:cNvSpPr>
            <a:spLocks noGrp="1"/>
          </p:cNvSpPr>
          <p:nvPr>
            <p:ph sz="half" idx="2"/>
          </p:nvPr>
        </p:nvSpPr>
        <p:spPr/>
        <p:txBody>
          <a:bodyPr/>
          <a:lstStyle/>
          <a:p>
            <a:pPr marL="0" indent="0">
              <a:buNone/>
            </a:pPr>
            <a:r>
              <a:rPr lang="en-US" dirty="0"/>
              <a:t>Permanent or temporary construction or alteration, including equipment or materials used and any permanent or temporary apparatus; or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42</a:t>
            </a:fld>
            <a:endParaRPr lang="en-US" dirty="0"/>
          </a:p>
        </p:txBody>
      </p:sp>
    </p:spTree>
    <p:extLst>
      <p:ext uri="{BB962C8B-B14F-4D97-AF65-F5344CB8AC3E}">
        <p14:creationId xmlns:p14="http://schemas.microsoft.com/office/powerpoint/2010/main" val="34770786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nSpc>
                <a:spcPct val="107000"/>
              </a:lnSpc>
              <a:spcBef>
                <a:spcPts val="0"/>
              </a:spcBef>
              <a:spcAft>
                <a:spcPts val="0"/>
              </a:spcAft>
            </a:pPr>
            <a:r>
              <a:rPr lang="en-US" dirty="0">
                <a:latin typeface="Calibri" panose="020F0502020204030204" pitchFamily="34" charset="0"/>
                <a:ea typeface="Times New Roman" panose="02020603050405020304" pitchFamily="18" charset="0"/>
                <a:cs typeface="Times New Roman" panose="02020603050405020304" pitchFamily="18" charset="0"/>
              </a:rPr>
              <a:t>333.01</a:t>
            </a:r>
            <a:r>
              <a:rPr lang="en-US" u="sng" dirty="0">
                <a:latin typeface="Calibri" panose="020F0502020204030204" pitchFamily="34" charset="0"/>
                <a:ea typeface="Times New Roman" panose="02020603050405020304" pitchFamily="18" charset="0"/>
                <a:cs typeface="Times New Roman" panose="02020603050405020304" pitchFamily="18" charset="0"/>
              </a:rPr>
              <a:t>(12)</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a:t>
            </a:r>
            <a:endParaRPr lang="en-US" dirty="0"/>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Alteration of any permanent or temporary existing structure by a change in the structure's height, including appurtenances, lateral dimensions, and equipment or materials used in the structure.</a:t>
            </a:r>
            <a:r>
              <a:rPr lang="en-US" dirty="0"/>
              <a:t> </a:t>
            </a:r>
          </a:p>
        </p:txBody>
      </p:sp>
      <p:sp>
        <p:nvSpPr>
          <p:cNvPr id="4" name="Content Placeholder 3"/>
          <p:cNvSpPr>
            <a:spLocks noGrp="1"/>
          </p:cNvSpPr>
          <p:nvPr>
            <p:ph sz="half" idx="2"/>
          </p:nvPr>
        </p:nvSpPr>
        <p:spPr/>
        <p:txBody>
          <a:bodyPr/>
          <a:lstStyle/>
          <a:p>
            <a:pPr marL="0" indent="0">
              <a:buNone/>
            </a:pPr>
            <a:r>
              <a:rPr lang="en-US" dirty="0">
                <a:solidFill>
                  <a:srgbClr val="000000"/>
                </a:solidFill>
                <a:latin typeface="Calibri" panose="020F0502020204030204" pitchFamily="34" charset="0"/>
              </a:rPr>
              <a:t>Alteration of any permanent or temporary existing structure by a </a:t>
            </a:r>
            <a:r>
              <a:rPr lang="en-US" u="sng" dirty="0">
                <a:solidFill>
                  <a:srgbClr val="000000"/>
                </a:solidFill>
                <a:latin typeface="Calibri" panose="020F0502020204030204" pitchFamily="34" charset="0"/>
              </a:rPr>
              <a:t>change </a:t>
            </a:r>
            <a:r>
              <a:rPr lang="en-US" dirty="0">
                <a:solidFill>
                  <a:srgbClr val="000000"/>
                </a:solidFill>
                <a:latin typeface="Calibri" panose="020F0502020204030204" pitchFamily="34" charset="0"/>
              </a:rPr>
              <a:t>in the structure's height, including appurtenances, lateral dimensions, and equipment or materials used in the structure.</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43</a:t>
            </a:fld>
            <a:endParaRPr lang="en-US" dirty="0"/>
          </a:p>
        </p:txBody>
      </p:sp>
    </p:spTree>
    <p:extLst>
      <p:ext uri="{BB962C8B-B14F-4D97-AF65-F5344CB8AC3E}">
        <p14:creationId xmlns:p14="http://schemas.microsoft.com/office/powerpoint/2010/main" val="13196633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333.01(2)</a:t>
            </a:r>
          </a:p>
        </p:txBody>
      </p:sp>
      <p:sp>
        <p:nvSpPr>
          <p:cNvPr id="3" name="Content Placeholder 2"/>
          <p:cNvSpPr>
            <a:spLocks noGrp="1"/>
          </p:cNvSpPr>
          <p:nvPr>
            <p:ph sz="half" idx="1"/>
          </p:nvPr>
        </p:nvSpPr>
        <p:spPr/>
        <p:txBody>
          <a:bodyPr/>
          <a:lstStyle/>
          <a:p>
            <a:pPr marL="0" indent="0">
              <a:buNone/>
            </a:pPr>
            <a:r>
              <a:rPr lang="en-US" dirty="0">
                <a:solidFill>
                  <a:srgbClr val="000000"/>
                </a:solidFill>
                <a:latin typeface="Calibri" panose="020F0502020204030204" pitchFamily="34" charset="0"/>
              </a:rPr>
              <a:t>"Airport" means any area of land or water designed and set aside for the landing and taking off of aircraft and </a:t>
            </a:r>
            <a:r>
              <a:rPr lang="en-US" u="sng" dirty="0">
                <a:solidFill>
                  <a:srgbClr val="000000"/>
                </a:solidFill>
                <a:latin typeface="Calibri" panose="020F0502020204030204" pitchFamily="34" charset="0"/>
              </a:rPr>
              <a:t>used</a:t>
            </a:r>
            <a:r>
              <a:rPr lang="en-US" dirty="0">
                <a:solidFill>
                  <a:srgbClr val="000000"/>
                </a:solidFill>
                <a:latin typeface="Calibri" panose="020F0502020204030204" pitchFamily="34" charset="0"/>
              </a:rPr>
              <a:t> </a:t>
            </a:r>
            <a:r>
              <a:rPr lang="en-US" strike="sngStrike" dirty="0">
                <a:solidFill>
                  <a:srgbClr val="000000"/>
                </a:solidFill>
                <a:latin typeface="Calibri" panose="020F0502020204030204" pitchFamily="34" charset="0"/>
              </a:rPr>
              <a:t>utilized</a:t>
            </a:r>
            <a:r>
              <a:rPr lang="en-US" dirty="0">
                <a:solidFill>
                  <a:srgbClr val="000000"/>
                </a:solidFill>
                <a:latin typeface="Calibri" panose="020F0502020204030204" pitchFamily="34" charset="0"/>
              </a:rPr>
              <a:t> or to be </a:t>
            </a:r>
            <a:r>
              <a:rPr lang="en-US" u="sng" dirty="0">
                <a:solidFill>
                  <a:srgbClr val="000000"/>
                </a:solidFill>
                <a:latin typeface="Calibri" panose="020F0502020204030204" pitchFamily="34" charset="0"/>
              </a:rPr>
              <a:t>used</a:t>
            </a:r>
            <a:r>
              <a:rPr lang="en-US" dirty="0">
                <a:solidFill>
                  <a:srgbClr val="000000"/>
                </a:solidFill>
                <a:latin typeface="Calibri" panose="020F0502020204030204" pitchFamily="34" charset="0"/>
              </a:rPr>
              <a:t> </a:t>
            </a:r>
            <a:r>
              <a:rPr lang="en-US" strike="sngStrike" dirty="0">
                <a:solidFill>
                  <a:srgbClr val="000000"/>
                </a:solidFill>
                <a:latin typeface="Calibri" panose="020F0502020204030204" pitchFamily="34" charset="0"/>
              </a:rPr>
              <a:t>utilized</a:t>
            </a:r>
            <a:r>
              <a:rPr lang="en-US" dirty="0">
                <a:solidFill>
                  <a:srgbClr val="000000"/>
                </a:solidFill>
                <a:latin typeface="Calibri" panose="020F0502020204030204" pitchFamily="34" charset="0"/>
              </a:rPr>
              <a:t> in the interest of the public for such purpose.</a:t>
            </a:r>
            <a:r>
              <a:rPr lang="en-US" dirty="0"/>
              <a:t> </a:t>
            </a:r>
          </a:p>
        </p:txBody>
      </p:sp>
      <p:sp>
        <p:nvSpPr>
          <p:cNvPr id="4" name="Content Placeholder 3"/>
          <p:cNvSpPr>
            <a:spLocks noGrp="1"/>
          </p:cNvSpPr>
          <p:nvPr>
            <p:ph sz="half" idx="2"/>
          </p:nvPr>
        </p:nvSpPr>
        <p:spPr/>
        <p:txBody>
          <a:bodyPr/>
          <a:lstStyle/>
          <a:p>
            <a:pPr marL="0" indent="0">
              <a:buNone/>
            </a:pPr>
            <a:r>
              <a:rPr lang="en-US" dirty="0"/>
              <a:t>"</a:t>
            </a:r>
            <a:r>
              <a:rPr lang="en-US" dirty="0">
                <a:solidFill>
                  <a:srgbClr val="FF0000"/>
                </a:solidFill>
              </a:rPr>
              <a:t>Airport</a:t>
            </a:r>
            <a:r>
              <a:rPr lang="en-US" dirty="0"/>
              <a:t>" means any area of land or water designed and set aside for the landing and taking off of aircraft and used or to be used in the interest of the public for such purpose.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44</a:t>
            </a:fld>
            <a:endParaRPr lang="en-US" dirty="0"/>
          </a:p>
        </p:txBody>
      </p:sp>
    </p:spTree>
    <p:extLst>
      <p:ext uri="{BB962C8B-B14F-4D97-AF65-F5344CB8AC3E}">
        <p14:creationId xmlns:p14="http://schemas.microsoft.com/office/powerpoint/2010/main" val="13223070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333.01(3)</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“Airport hazard” means </a:t>
            </a:r>
            <a:r>
              <a:rPr lang="en-US" u="sng" dirty="0">
                <a:latin typeface="Calibri" panose="020F0502020204030204" pitchFamily="34" charset="0"/>
                <a:ea typeface="Times New Roman" panose="02020603050405020304" pitchFamily="18" charset="0"/>
                <a:cs typeface="Times New Roman" panose="02020603050405020304" pitchFamily="18" charset="0"/>
              </a:rPr>
              <a:t>an obstruction to air navigation which affects the safe and efficient use of navigable airspace or the operation of planned or existing air navigation and communication facilities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any structure or tree or use of land which would exceed the federal obstruction standards as contained in 14 C.F.R. ss. 77.21, 77.23, 77.25, 77.28, and 77.29 and which obstructs the airspace required for the flight of aircraft in taking off, maneuvering, or landing or is otherwise hazardous to such taking off, maneuvering, or landing of aircraft and for which no person has previously obtained a permit or variance pursuant to s. 333.025 or s. 333.07</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air navigation which affects the safe and efficient use of navigable airspace or the operation of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planned</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existing air </a:t>
            </a:r>
            <a:r>
              <a:rPr lang="en-US" sz="38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navigation and communication facilities.</a:t>
            </a:r>
            <a:endParaRPr lang="en-US" sz="3800" u="sng" dirty="0">
              <a:latin typeface="Calibri" panose="020F0502020204030204" pitchFamily="34" charset="0"/>
              <a:ea typeface="Calibri" panose="020F0502020204030204" pitchFamily="34" charset="0"/>
              <a:cs typeface="Times New Roman" panose="02020603050405020304" pitchFamily="18" charset="0"/>
            </a:endParaRPr>
          </a:p>
          <a:p>
            <a:endParaRPr lang="en-US" u="sng"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45</a:t>
            </a:fld>
            <a:endParaRPr lang="en-US" dirty="0"/>
          </a:p>
        </p:txBody>
      </p:sp>
    </p:spTree>
    <p:extLst>
      <p:ext uri="{BB962C8B-B14F-4D97-AF65-F5344CB8AC3E}">
        <p14:creationId xmlns:p14="http://schemas.microsoft.com/office/powerpoint/2010/main" val="14505765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333.01(4)</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“Airport hazard area” means any area of land or water upon which an airport hazard </a:t>
            </a:r>
            <a:r>
              <a:rPr lang="en-US" b="1" u="sng" dirty="0">
                <a:latin typeface="Calibri" panose="020F0502020204030204" pitchFamily="34" charset="0"/>
                <a:ea typeface="Times New Roman" panose="02020603050405020304" pitchFamily="18" charset="0"/>
                <a:cs typeface="Times New Roman" panose="02020603050405020304" pitchFamily="18" charset="0"/>
              </a:rPr>
              <a:t>might</a:t>
            </a:r>
            <a:r>
              <a:rPr lang="en-US" dirty="0">
                <a:latin typeface="Calibri" panose="020F0502020204030204" pitchFamily="34" charset="0"/>
                <a:ea typeface="Times New Roman" panose="02020603050405020304" pitchFamily="18" charset="0"/>
                <a:cs typeface="Times New Roman" panose="02020603050405020304" pitchFamily="18" charset="0"/>
              </a:rPr>
              <a:t> be established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if not prevented as provided in this chapter</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 area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any area of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 or water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upon which an airport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hazard might be established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46</a:t>
            </a:fld>
            <a:endParaRPr lang="en-US" dirty="0"/>
          </a:p>
        </p:txBody>
      </p:sp>
    </p:spTree>
    <p:extLst>
      <p:ext uri="{BB962C8B-B14F-4D97-AF65-F5344CB8AC3E}">
        <p14:creationId xmlns:p14="http://schemas.microsoft.com/office/powerpoint/2010/main" val="1082223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34546" t="16666" b="3334"/>
          <a:stretch/>
        </p:blipFill>
        <p:spPr>
          <a:xfrm>
            <a:off x="990600" y="21609"/>
            <a:ext cx="7239000" cy="6836834"/>
          </a:xfrm>
          <a:prstGeom prst="rect">
            <a:avLst/>
          </a:prstGeom>
        </p:spPr>
      </p:pic>
      <p:sp>
        <p:nvSpPr>
          <p:cNvPr id="5" name="Slide Number Placeholder 4"/>
          <p:cNvSpPr>
            <a:spLocks noGrp="1"/>
          </p:cNvSpPr>
          <p:nvPr>
            <p:ph type="sldNum" sz="quarter" idx="12"/>
          </p:nvPr>
        </p:nvSpPr>
        <p:spPr/>
        <p:txBody>
          <a:bodyPr/>
          <a:lstStyle/>
          <a:p>
            <a:fld id="{EEC454F6-8757-4829-8AD8-A1F852B37034}" type="slidenum">
              <a:rPr lang="en-US" smtClean="0"/>
              <a:t>47</a:t>
            </a:fld>
            <a:endParaRPr lang="en-US" dirty="0"/>
          </a:p>
        </p:txBody>
      </p:sp>
    </p:spTree>
    <p:extLst>
      <p:ext uri="{BB962C8B-B14F-4D97-AF65-F5344CB8AC3E}">
        <p14:creationId xmlns:p14="http://schemas.microsoft.com/office/powerpoint/2010/main" val="9406917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333.01(1)</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u="sng" dirty="0">
                <a:latin typeface="Calibri" panose="020F0502020204030204" pitchFamily="34" charset="0"/>
                <a:ea typeface="Times New Roman" panose="02020603050405020304" pitchFamily="18" charset="0"/>
                <a:cs typeface="Times New Roman" panose="02020603050405020304" pitchFamily="18" charset="0"/>
              </a:rPr>
              <a:t>“Aeronautical study” means a Federal Aviation Administration study, conducted in accordance with the standards of 14 C.F.R. part 77, subpart C, and Federal Aviation Administration policy and guidance, on the effect of proposed construction or alteration upon the operation of air navigation facilities and the safe and efficient use of navigable airspace.</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“Aeronautics” means transportation by aircraft; the operation, construction, repair, or maintenance of aircraft, aircraft power plants and accessories, including the repair, packing, and maintenance of parachutes; the design, establishment, construction, extension, operation, improvement, repair, or maintenance of airports, restricted landing areas, or other air navigation facilities, and air instruction.</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Aeronautical study</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 Federal Aviation Administration study, conducted in accordance with the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standards of 14 C.F.R. part 77, subpart C, and Federal Aviation Administration </a:t>
            </a:r>
            <a:r>
              <a:rPr lang="en-US" sz="36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policy and guidance</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on the effect of proposed construction or alteration upon the operation of air navigation facilities and the safe and efficient use of navigable airspace.</a:t>
            </a:r>
            <a:endParaRPr lang="en-US" sz="3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48</a:t>
            </a:fld>
            <a:endParaRPr lang="en-US" dirty="0"/>
          </a:p>
        </p:txBody>
      </p:sp>
    </p:spTree>
    <p:extLst>
      <p:ext uri="{BB962C8B-B14F-4D97-AF65-F5344CB8AC3E}">
        <p14:creationId xmlns:p14="http://schemas.microsoft.com/office/powerpoint/2010/main" val="28178769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333.01(8)</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“Airport protection zoning regulations” means airport zoning regulations governing airport hazards.</a:t>
            </a:r>
            <a:r>
              <a:rPr lang="en-US" dirty="0"/>
              <a:t> </a:t>
            </a:r>
          </a:p>
        </p:txBody>
      </p:sp>
      <p:sp>
        <p:nvSpPr>
          <p:cNvPr id="4" name="Content Placeholder 3"/>
          <p:cNvSpPr>
            <a:spLocks noGrp="1"/>
          </p:cNvSpPr>
          <p:nvPr>
            <p:ph sz="half" idx="2"/>
          </p:nvPr>
        </p:nvSpPr>
        <p:spPr/>
        <p:txBody>
          <a:bodyPr/>
          <a:lstStyle/>
          <a:p>
            <a:pPr marL="0" indent="0">
              <a:buNone/>
            </a:pPr>
            <a:r>
              <a:rPr lang="en-US" dirty="0">
                <a:solidFill>
                  <a:srgbClr val="000000"/>
                </a:solidFill>
                <a:latin typeface="Calibri" panose="020F0502020204030204" pitchFamily="34" charset="0"/>
              </a:rPr>
              <a:t>“</a:t>
            </a:r>
            <a:r>
              <a:rPr lang="en-US" dirty="0">
                <a:solidFill>
                  <a:srgbClr val="FF0000"/>
                </a:solidFill>
                <a:latin typeface="Calibri" panose="020F0502020204030204" pitchFamily="34" charset="0"/>
              </a:rPr>
              <a:t>Airport protection zoning regulations</a:t>
            </a:r>
            <a:r>
              <a:rPr lang="en-US" dirty="0">
                <a:solidFill>
                  <a:srgbClr val="000000"/>
                </a:solidFill>
                <a:latin typeface="Calibri" panose="020F0502020204030204" pitchFamily="34" charset="0"/>
              </a:rPr>
              <a:t>” means airport zoning regulations governing airport </a:t>
            </a:r>
            <a:r>
              <a:rPr lang="en-US" dirty="0">
                <a:solidFill>
                  <a:srgbClr val="FF0000"/>
                </a:solidFill>
                <a:latin typeface="Calibri" panose="020F0502020204030204" pitchFamily="34" charset="0"/>
              </a:rPr>
              <a:t>hazards</a:t>
            </a:r>
            <a:r>
              <a:rPr lang="en-US" dirty="0">
                <a:solidFill>
                  <a:srgbClr val="000000"/>
                </a:solidFill>
                <a:latin typeface="Calibri" panose="020F0502020204030204" pitchFamily="34" charset="0"/>
              </a:rPr>
              <a: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49</a:t>
            </a:fld>
            <a:endParaRPr lang="en-US" dirty="0"/>
          </a:p>
        </p:txBody>
      </p:sp>
    </p:spTree>
    <p:extLst>
      <p:ext uri="{BB962C8B-B14F-4D97-AF65-F5344CB8AC3E}">
        <p14:creationId xmlns:p14="http://schemas.microsoft.com/office/powerpoint/2010/main" val="14199709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333.01(5)</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“Airport land use compatibility zoning” means airport zoning regulations </a:t>
            </a:r>
            <a:r>
              <a:rPr lang="en-US" u="sng" dirty="0">
                <a:latin typeface="Calibri" panose="020F0502020204030204" pitchFamily="34" charset="0"/>
                <a:ea typeface="Times New Roman" panose="02020603050405020304" pitchFamily="18" charset="0"/>
                <a:cs typeface="Times New Roman" panose="02020603050405020304" pitchFamily="18" charset="0"/>
              </a:rPr>
              <a:t>governing</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restricting</a:t>
            </a:r>
            <a:r>
              <a:rPr lang="en-US" dirty="0">
                <a:latin typeface="Calibri" panose="020F0502020204030204" pitchFamily="34" charset="0"/>
                <a:ea typeface="Times New Roman" panose="02020603050405020304" pitchFamily="18" charset="0"/>
                <a:cs typeface="Times New Roman" panose="02020603050405020304" pitchFamily="18" charset="0"/>
              </a:rPr>
              <a:t> the use of land </a:t>
            </a:r>
            <a:r>
              <a:rPr lang="en-US" u="sng" dirty="0">
                <a:latin typeface="Calibri" panose="020F0502020204030204" pitchFamily="34" charset="0"/>
                <a:ea typeface="Times New Roman" panose="02020603050405020304" pitchFamily="18" charset="0"/>
                <a:cs typeface="Times New Roman" panose="02020603050405020304" pitchFamily="18" charset="0"/>
              </a:rPr>
              <a:t>on,</a:t>
            </a:r>
            <a:r>
              <a:rPr lang="en-US" dirty="0">
                <a:latin typeface="Calibri" panose="020F0502020204030204" pitchFamily="34" charset="0"/>
                <a:ea typeface="Times New Roman" panose="02020603050405020304" pitchFamily="18" charset="0"/>
                <a:cs typeface="Times New Roman" panose="02020603050405020304" pitchFamily="18" charset="0"/>
              </a:rPr>
              <a:t> adjacent to</a:t>
            </a:r>
            <a:r>
              <a:rPr lang="en-US" u="sng" dirty="0">
                <a:latin typeface="Calibri" panose="020F0502020204030204" pitchFamily="34" charset="0"/>
                <a:ea typeface="Times New Roman" panose="02020603050405020304" pitchFamily="18" charset="0"/>
                <a:cs typeface="Times New Roman" panose="02020603050405020304" pitchFamily="18" charset="0"/>
              </a:rPr>
              <a:t>,</a:t>
            </a:r>
            <a:r>
              <a:rPr lang="en-US" dirty="0">
                <a:latin typeface="Calibri" panose="020F0502020204030204" pitchFamily="34" charset="0"/>
                <a:ea typeface="Times New Roman" panose="02020603050405020304" pitchFamily="18" charset="0"/>
                <a:cs typeface="Times New Roman" panose="02020603050405020304" pitchFamily="18" charset="0"/>
              </a:rPr>
              <a:t> or in the immediate vicinity of airports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in the manner enumerated in s. 333.03(2) to activities and purposes compatible with the continuation of normal airport operations including landing and takeoff of aircraft in order to promote public health, safety, and general welfare</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indent="0">
              <a:buNone/>
            </a:pPr>
            <a:r>
              <a:rPr lang="en-US" sz="3200" dirty="0">
                <a:solidFill>
                  <a:srgbClr val="000000"/>
                </a:solidFill>
                <a:latin typeface="Calibri" panose="020F0502020204030204" pitchFamily="34" charset="0"/>
              </a:rPr>
              <a:t>“</a:t>
            </a:r>
            <a:r>
              <a:rPr lang="en-US" sz="3200" dirty="0">
                <a:solidFill>
                  <a:srgbClr val="FF0000"/>
                </a:solidFill>
                <a:latin typeface="Calibri" panose="020F0502020204030204" pitchFamily="34" charset="0"/>
              </a:rPr>
              <a:t>Airport land use compatibility zoning</a:t>
            </a:r>
            <a:r>
              <a:rPr lang="en-US" sz="3200" dirty="0">
                <a:solidFill>
                  <a:srgbClr val="000000"/>
                </a:solidFill>
                <a:latin typeface="Calibri" panose="020F0502020204030204" pitchFamily="34" charset="0"/>
              </a:rPr>
              <a:t>” means airport zoning regulations governing the </a:t>
            </a:r>
            <a:r>
              <a:rPr lang="en-US" sz="3200" dirty="0">
                <a:solidFill>
                  <a:srgbClr val="FF0000"/>
                </a:solidFill>
                <a:latin typeface="Calibri" panose="020F0502020204030204" pitchFamily="34" charset="0"/>
              </a:rPr>
              <a:t>use</a:t>
            </a:r>
            <a:r>
              <a:rPr lang="en-US" sz="3200" dirty="0">
                <a:solidFill>
                  <a:srgbClr val="000000"/>
                </a:solidFill>
                <a:latin typeface="Calibri" panose="020F0502020204030204" pitchFamily="34" charset="0"/>
              </a:rPr>
              <a:t> of land on, adjacent to, or in the immediate vicinity of airports.</a:t>
            </a:r>
            <a:r>
              <a:rPr lang="en-US" sz="3200"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50</a:t>
            </a:fld>
            <a:endParaRPr lang="en-US" dirty="0"/>
          </a:p>
        </p:txBody>
      </p:sp>
    </p:spTree>
    <p:extLst>
      <p:ext uri="{BB962C8B-B14F-4D97-AF65-F5344CB8AC3E}">
        <p14:creationId xmlns:p14="http://schemas.microsoft.com/office/powerpoint/2010/main" val="27670913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333.01(6)</a:t>
            </a:r>
          </a:p>
        </p:txBody>
      </p:sp>
      <p:sp>
        <p:nvSpPr>
          <p:cNvPr id="3" name="Content Placeholder 2"/>
          <p:cNvSpPr>
            <a:spLocks noGrp="1"/>
          </p:cNvSpPr>
          <p:nvPr>
            <p:ph sz="half" idx="1"/>
          </p:nvPr>
        </p:nvSpPr>
        <p:spPr/>
        <p:txBody>
          <a:bodyPr>
            <a:normAutofit fontScale="85000" lnSpcReduction="20000"/>
          </a:bodyPr>
          <a:lstStyle/>
          <a:p>
            <a:pPr marL="0" indent="0">
              <a:buNone/>
            </a:pPr>
            <a:r>
              <a:rPr lang="en-US" dirty="0"/>
              <a:t>“Airport layout plan” means a </a:t>
            </a:r>
            <a:r>
              <a:rPr lang="en-US" u="sng" dirty="0"/>
              <a:t>set of scaled drawings that provide a graphic representation of the existing and future development plan for the airport and demonstrate the preservation and continuity of safety, utility, and efficiency of the airport</a:t>
            </a:r>
            <a:r>
              <a:rPr lang="en-US" dirty="0"/>
              <a:t> </a:t>
            </a:r>
            <a:r>
              <a:rPr lang="en-US" strike="sngStrike" dirty="0"/>
              <a:t>detailed, scale engineering drawing, including pertinent dimensions, of an airport’s current and planned facilities, their locations, and runway usage</a:t>
            </a:r>
            <a:r>
              <a:rPr lang="en-US" dirty="0"/>
              <a:t>.</a:t>
            </a:r>
          </a:p>
          <a:p>
            <a:endParaRPr lang="en-US" dirty="0"/>
          </a:p>
        </p:txBody>
      </p:sp>
      <p:sp>
        <p:nvSpPr>
          <p:cNvPr id="4" name="Content Placeholder 3"/>
          <p:cNvSpPr>
            <a:spLocks noGrp="1"/>
          </p:cNvSpPr>
          <p:nvPr>
            <p:ph sz="half" idx="2"/>
          </p:nvPr>
        </p:nvSpPr>
        <p:spPr/>
        <p:txBody>
          <a:bodyPr>
            <a:normAutofit fontScale="85000" lnSpcReduction="20000"/>
          </a:bodyPr>
          <a:lstStyle/>
          <a:p>
            <a:pPr marL="0" indent="0">
              <a:buNone/>
            </a:pPr>
            <a:r>
              <a:rPr lang="en-US" dirty="0"/>
              <a:t>“</a:t>
            </a:r>
            <a:r>
              <a:rPr lang="en-US" dirty="0">
                <a:solidFill>
                  <a:srgbClr val="FF0000"/>
                </a:solidFill>
              </a:rPr>
              <a:t>Airport layout plan</a:t>
            </a:r>
            <a:r>
              <a:rPr lang="en-US" dirty="0"/>
              <a:t>” means a set of scaled drawings that provide a graphic representation of the </a:t>
            </a:r>
            <a:r>
              <a:rPr lang="en-US" dirty="0">
                <a:solidFill>
                  <a:srgbClr val="FF0000"/>
                </a:solidFill>
              </a:rPr>
              <a:t>existing and </a:t>
            </a:r>
            <a:r>
              <a:rPr lang="en-US" u="sng" dirty="0">
                <a:solidFill>
                  <a:srgbClr val="FF0000"/>
                </a:solidFill>
              </a:rPr>
              <a:t>future</a:t>
            </a:r>
            <a:r>
              <a:rPr lang="en-US" dirty="0"/>
              <a:t> development plan for the airport and demonstrate the preservation and continuity of safety, utility, and efficiency of the airport.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51</a:t>
            </a:fld>
            <a:endParaRPr lang="en-US" dirty="0"/>
          </a:p>
        </p:txBody>
      </p:sp>
    </p:spTree>
    <p:extLst>
      <p:ext uri="{BB962C8B-B14F-4D97-AF65-F5344CB8AC3E}">
        <p14:creationId xmlns:p14="http://schemas.microsoft.com/office/powerpoint/2010/main" val="37512591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(7)</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“Airport master plan” means a comprehensive plan of an airport which typically describes current and future plans for airport development designed to support existing and future aviation demand.</a:t>
            </a:r>
            <a:r>
              <a:rPr lang="en-US" dirty="0"/>
              <a:t> </a:t>
            </a:r>
          </a:p>
        </p:txBody>
      </p:sp>
      <p:sp>
        <p:nvSpPr>
          <p:cNvPr id="4" name="Content Placeholder 3"/>
          <p:cNvSpPr>
            <a:spLocks noGrp="1"/>
          </p:cNvSpPr>
          <p:nvPr>
            <p:ph sz="half" idx="2"/>
          </p:nvPr>
        </p:nvSpPr>
        <p:spPr/>
        <p:txBody>
          <a:bodyPr/>
          <a:lstStyle/>
          <a:p>
            <a:pPr marL="0" indent="0">
              <a:buNone/>
            </a:pPr>
            <a:r>
              <a:rPr lang="en-US" dirty="0"/>
              <a:t>“Airport master plan” means a comprehensive plan of an airport which typically describes current and </a:t>
            </a:r>
            <a:r>
              <a:rPr lang="en-US" dirty="0">
                <a:solidFill>
                  <a:srgbClr val="FF0000"/>
                </a:solidFill>
              </a:rPr>
              <a:t>future</a:t>
            </a:r>
            <a:r>
              <a:rPr lang="en-US" dirty="0"/>
              <a:t> plans for airport development designed to support existing and </a:t>
            </a:r>
            <a:r>
              <a:rPr lang="en-US" dirty="0">
                <a:solidFill>
                  <a:srgbClr val="FF0000"/>
                </a:solidFill>
              </a:rPr>
              <a:t>future </a:t>
            </a:r>
            <a:r>
              <a:rPr lang="en-US" dirty="0"/>
              <a:t>aviation demand.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52</a:t>
            </a:fld>
            <a:endParaRPr lang="en-US" dirty="0"/>
          </a:p>
        </p:txBody>
      </p:sp>
    </p:spTree>
    <p:extLst>
      <p:ext uri="{BB962C8B-B14F-4D97-AF65-F5344CB8AC3E}">
        <p14:creationId xmlns:p14="http://schemas.microsoft.com/office/powerpoint/2010/main" val="11682000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(9)</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"Department" means the Department of Transportation as created under s. 20.23.</a:t>
            </a:r>
            <a:r>
              <a:rPr lang="en-US" dirty="0"/>
              <a:t> </a:t>
            </a:r>
          </a:p>
        </p:txBody>
      </p:sp>
      <p:sp>
        <p:nvSpPr>
          <p:cNvPr id="4" name="Content Placeholder 3"/>
          <p:cNvSpPr>
            <a:spLocks noGrp="1"/>
          </p:cNvSpPr>
          <p:nvPr>
            <p:ph sz="half" idx="2"/>
          </p:nvPr>
        </p:nvSpPr>
        <p:spPr/>
        <p:txBody>
          <a:bodyPr/>
          <a:lstStyle/>
          <a:p>
            <a:pPr marL="0" indent="0">
              <a:buNone/>
            </a:pPr>
            <a:r>
              <a:rPr lang="en-US" dirty="0">
                <a:solidFill>
                  <a:srgbClr val="000000"/>
                </a:solidFill>
                <a:latin typeface="Calibri" panose="020F0502020204030204" pitchFamily="34" charset="0"/>
              </a:rPr>
              <a:t>"Department" means the Department of Transportation as created under s. 20.23.</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53</a:t>
            </a:fld>
            <a:endParaRPr lang="en-US" dirty="0"/>
          </a:p>
        </p:txBody>
      </p:sp>
    </p:spTree>
    <p:extLst>
      <p:ext uri="{BB962C8B-B14F-4D97-AF65-F5344CB8AC3E}">
        <p14:creationId xmlns:p14="http://schemas.microsoft.com/office/powerpoint/2010/main" val="12942632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(10)</a:t>
            </a:r>
          </a:p>
        </p:txBody>
      </p:sp>
      <p:sp>
        <p:nvSpPr>
          <p:cNvPr id="3" name="Content Placeholder 2"/>
          <p:cNvSpPr>
            <a:spLocks noGrp="1"/>
          </p:cNvSpPr>
          <p:nvPr>
            <p:ph sz="half" idx="1"/>
          </p:nvPr>
        </p:nvSpPr>
        <p:spPr/>
        <p:txBody>
          <a:bodyPr>
            <a:normAutofit fontScale="92500" lnSpcReduction="10000"/>
          </a:bodyPr>
          <a:lstStyle/>
          <a:p>
            <a:pPr marL="0" indent="0">
              <a:buNone/>
            </a:pPr>
            <a:r>
              <a:rPr lang="en-US" u="sng" dirty="0">
                <a:solidFill>
                  <a:srgbClr val="000000"/>
                </a:solidFill>
                <a:latin typeface="Calibri" panose="020F0502020204030204" pitchFamily="34" charset="0"/>
              </a:rPr>
              <a:t>“</a:t>
            </a:r>
            <a:r>
              <a:rPr lang="en-US" u="sng" dirty="0">
                <a:solidFill>
                  <a:srgbClr val="FF0000"/>
                </a:solidFill>
                <a:latin typeface="Calibri" panose="020F0502020204030204" pitchFamily="34" charset="0"/>
              </a:rPr>
              <a:t>Educational facility</a:t>
            </a:r>
            <a:r>
              <a:rPr lang="en-US" u="sng" dirty="0">
                <a:solidFill>
                  <a:srgbClr val="000000"/>
                </a:solidFill>
                <a:latin typeface="Calibri" panose="020F0502020204030204" pitchFamily="34" charset="0"/>
              </a:rPr>
              <a:t>” means any structure, land, or use  that includes a public or private kindergarten through 12th grade school, charter school, magnet school, college campus, or university campus. The term does not include space used for educational purposes within a multi-tenant building.</a:t>
            </a:r>
            <a:r>
              <a:rPr lang="en-US" dirty="0"/>
              <a:t> </a:t>
            </a:r>
          </a:p>
        </p:txBody>
      </p:sp>
      <p:sp>
        <p:nvSpPr>
          <p:cNvPr id="4" name="Content Placeholder 3"/>
          <p:cNvSpPr>
            <a:spLocks noGrp="1"/>
          </p:cNvSpPr>
          <p:nvPr>
            <p:ph sz="half" idx="2"/>
          </p:nvPr>
        </p:nvSpPr>
        <p:spPr/>
        <p:txBody>
          <a:bodyPr>
            <a:normAutofit fontScale="92500" lnSpcReduction="10000"/>
          </a:bodyPr>
          <a:lstStyle/>
          <a:p>
            <a:pPr marL="0" indent="0">
              <a:buNone/>
            </a:pPr>
            <a:r>
              <a:rPr lang="en-US" dirty="0"/>
              <a:t>“</a:t>
            </a:r>
            <a:r>
              <a:rPr lang="en-US" dirty="0">
                <a:solidFill>
                  <a:srgbClr val="FF0000"/>
                </a:solidFill>
              </a:rPr>
              <a:t>Educational facility</a:t>
            </a:r>
            <a:r>
              <a:rPr lang="en-US" dirty="0"/>
              <a:t>” means any structure, land, or use  that includes a public or private kindergarten through 12th grade school, charter school, magnet school, college campus, or university campus. The term does not include space used for educational purposes within a multi-tenant building.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54</a:t>
            </a:fld>
            <a:endParaRPr lang="en-US" dirty="0"/>
          </a:p>
        </p:txBody>
      </p:sp>
    </p:spTree>
    <p:extLst>
      <p:ext uri="{BB962C8B-B14F-4D97-AF65-F5344CB8AC3E}">
        <p14:creationId xmlns:p14="http://schemas.microsoft.com/office/powerpoint/2010/main" val="1537580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(11)</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t>
            </a:r>
            <a:r>
              <a:rPr lang="en-US" u="sng" dirty="0">
                <a:solidFill>
                  <a:srgbClr val="FF0000"/>
                </a:solidFill>
                <a:latin typeface="Calibri" panose="020F0502020204030204" pitchFamily="34" charset="0"/>
              </a:rPr>
              <a:t>Landfill</a:t>
            </a:r>
            <a:r>
              <a:rPr lang="en-US" u="sng" dirty="0">
                <a:solidFill>
                  <a:srgbClr val="000000"/>
                </a:solidFill>
                <a:latin typeface="Calibri" panose="020F0502020204030204" pitchFamily="34" charset="0"/>
              </a:rPr>
              <a:t>” has the same meaning as provided in s. 403.703.</a:t>
            </a:r>
            <a:r>
              <a:rPr lang="en-US" dirty="0"/>
              <a:t> </a:t>
            </a:r>
          </a:p>
        </p:txBody>
      </p:sp>
      <p:sp>
        <p:nvSpPr>
          <p:cNvPr id="4" name="Content Placeholder 3"/>
          <p:cNvSpPr>
            <a:spLocks noGrp="1"/>
          </p:cNvSpPr>
          <p:nvPr>
            <p:ph sz="half" idx="2"/>
          </p:nvPr>
        </p:nvSpPr>
        <p:spPr/>
        <p:txBody>
          <a:bodyPr/>
          <a:lstStyle/>
          <a:p>
            <a:pPr marL="0" indent="0">
              <a:buNone/>
            </a:pPr>
            <a:r>
              <a:rPr lang="en-US" dirty="0"/>
              <a:t>“</a:t>
            </a:r>
            <a:r>
              <a:rPr lang="en-US" dirty="0">
                <a:solidFill>
                  <a:srgbClr val="FF0000"/>
                </a:solidFill>
              </a:rPr>
              <a:t>Landfill</a:t>
            </a:r>
            <a:r>
              <a:rPr lang="en-US" dirty="0"/>
              <a:t>” has the same meaning as provided in s. 403.703.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55</a:t>
            </a:fld>
            <a:endParaRPr lang="en-US" dirty="0"/>
          </a:p>
        </p:txBody>
      </p:sp>
    </p:spTree>
    <p:extLst>
      <p:ext uri="{BB962C8B-B14F-4D97-AF65-F5344CB8AC3E}">
        <p14:creationId xmlns:p14="http://schemas.microsoft.com/office/powerpoint/2010/main" val="13072231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(13)</a:t>
            </a:r>
            <a:r>
              <a:rPr lang="en-US" strike="sngStrike" dirty="0"/>
              <a:t>(8)</a:t>
            </a:r>
          </a:p>
        </p:txBody>
      </p:sp>
      <p:sp>
        <p:nvSpPr>
          <p:cNvPr id="3" name="Content Placeholder 2"/>
          <p:cNvSpPr>
            <a:spLocks noGrp="1"/>
          </p:cNvSpPr>
          <p:nvPr>
            <p:ph sz="half" idx="1"/>
          </p:nvPr>
        </p:nvSpPr>
        <p:spPr/>
        <p:txBody>
          <a:bodyPr>
            <a:normAutofit/>
          </a:bodyPr>
          <a:lstStyle/>
          <a:p>
            <a:pPr marL="0" indent="0">
              <a:buNone/>
            </a:pPr>
            <a:r>
              <a:rPr lang="en-US" dirty="0"/>
              <a:t>“</a:t>
            </a:r>
            <a:r>
              <a:rPr lang="en-US" dirty="0">
                <a:solidFill>
                  <a:srgbClr val="FF0000"/>
                </a:solidFill>
              </a:rPr>
              <a:t>Person</a:t>
            </a:r>
            <a:r>
              <a:rPr lang="en-US" dirty="0"/>
              <a:t>” means any individual, firm, copartnership, corporation, company, association, joint-stock association, or body politic, and includes any trustee, receiver, assignee, or other similar representative thereof. </a:t>
            </a:r>
          </a:p>
        </p:txBody>
      </p:sp>
      <p:sp>
        <p:nvSpPr>
          <p:cNvPr id="4" name="Content Placeholder 3"/>
          <p:cNvSpPr>
            <a:spLocks noGrp="1"/>
          </p:cNvSpPr>
          <p:nvPr>
            <p:ph sz="half" idx="2"/>
          </p:nvPr>
        </p:nvSpPr>
        <p:spPr/>
        <p:txBody>
          <a:bodyPr>
            <a:normAutofit/>
          </a:bodyPr>
          <a:lstStyle/>
          <a:p>
            <a:pPr marL="0" indent="0">
              <a:buNone/>
            </a:pPr>
            <a:r>
              <a:rPr lang="en-US" dirty="0"/>
              <a:t>“</a:t>
            </a:r>
            <a:r>
              <a:rPr lang="en-US" dirty="0">
                <a:solidFill>
                  <a:srgbClr val="FF0000"/>
                </a:solidFill>
              </a:rPr>
              <a:t>Person</a:t>
            </a:r>
            <a:r>
              <a:rPr lang="en-US" dirty="0"/>
              <a:t>” means any individual, firm, copartnership, corporation, company, association, joint-stock association, or body politic, and includes any trustee, receiver, assignee, or other similar representative thereof.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56</a:t>
            </a:fld>
            <a:endParaRPr lang="en-US" dirty="0"/>
          </a:p>
        </p:txBody>
      </p:sp>
    </p:spTree>
    <p:extLst>
      <p:ext uri="{BB962C8B-B14F-4D97-AF65-F5344CB8AC3E}">
        <p14:creationId xmlns:p14="http://schemas.microsoft.com/office/powerpoint/2010/main" val="10289501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(14)</a:t>
            </a:r>
            <a:r>
              <a:rPr lang="en-US" strike="sngStrike" dirty="0"/>
              <a:t>(9)</a:t>
            </a:r>
          </a:p>
        </p:txBody>
      </p:sp>
      <p:sp>
        <p:nvSpPr>
          <p:cNvPr id="3" name="Content Placeholder 2"/>
          <p:cNvSpPr>
            <a:spLocks noGrp="1"/>
          </p:cNvSpPr>
          <p:nvPr>
            <p:ph sz="half" idx="1"/>
          </p:nvPr>
        </p:nvSpPr>
        <p:spPr/>
        <p:txBody>
          <a:bodyPr>
            <a:normAutofit fontScale="92500" lnSpcReduction="1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local government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any county,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municipality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town, village, or other subdivision or agency thereof, or any district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special district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port commission, port authority, or other such agency authorized to establish or operate airports in the state.</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92500" lnSpcReduction="10000"/>
          </a:bodyPr>
          <a:lstStyle/>
          <a:p>
            <a:pPr marL="0" indent="0">
              <a:buNone/>
            </a:pPr>
            <a:r>
              <a:rPr lang="en-US" dirty="0">
                <a:solidFill>
                  <a:srgbClr val="000000"/>
                </a:solidFill>
                <a:latin typeface="Calibri" panose="020F0502020204030204" pitchFamily="34" charset="0"/>
              </a:rPr>
              <a:t>“</a:t>
            </a:r>
            <a:r>
              <a:rPr lang="en-US" dirty="0">
                <a:solidFill>
                  <a:srgbClr val="FF0000"/>
                </a:solidFill>
                <a:latin typeface="Calibri" panose="020F0502020204030204" pitchFamily="34" charset="0"/>
              </a:rPr>
              <a:t>Political subdivision</a:t>
            </a:r>
            <a:r>
              <a:rPr lang="en-US" dirty="0">
                <a:solidFill>
                  <a:srgbClr val="000000"/>
                </a:solidFill>
                <a:latin typeface="Calibri" panose="020F0502020204030204" pitchFamily="34" charset="0"/>
              </a:rPr>
              <a:t>” means the local government of any county, municipality, town, village, or other subdivision or agency thereof, or </a:t>
            </a:r>
            <a:r>
              <a:rPr lang="en-US" dirty="0">
                <a:solidFill>
                  <a:srgbClr val="FF0000"/>
                </a:solidFill>
                <a:latin typeface="Calibri" panose="020F0502020204030204" pitchFamily="34" charset="0"/>
              </a:rPr>
              <a:t>any district or special district</a:t>
            </a:r>
            <a:r>
              <a:rPr lang="en-US" dirty="0">
                <a:solidFill>
                  <a:srgbClr val="000000"/>
                </a:solidFill>
                <a:latin typeface="Calibri" panose="020F0502020204030204" pitchFamily="34" charset="0"/>
              </a:rPr>
              <a:t>, port commission, port authority, or other such agency </a:t>
            </a:r>
            <a:r>
              <a:rPr lang="en-US" dirty="0">
                <a:solidFill>
                  <a:srgbClr val="FF0000"/>
                </a:solidFill>
                <a:latin typeface="Calibri" panose="020F0502020204030204" pitchFamily="34" charset="0"/>
              </a:rPr>
              <a:t>authorized to establish or operate airports in the state</a:t>
            </a:r>
            <a:r>
              <a:rPr lang="en-US" dirty="0">
                <a:solidFill>
                  <a:srgbClr val="000000"/>
                </a:solidFill>
                <a:latin typeface="Calibri" panose="020F0502020204030204" pitchFamily="34" charset="0"/>
              </a:rPr>
              <a: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57</a:t>
            </a:fld>
            <a:endParaRPr lang="en-US" dirty="0"/>
          </a:p>
        </p:txBody>
      </p:sp>
    </p:spTree>
    <p:extLst>
      <p:ext uri="{BB962C8B-B14F-4D97-AF65-F5344CB8AC3E}">
        <p14:creationId xmlns:p14="http://schemas.microsoft.com/office/powerpoint/2010/main" val="27087305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(15)</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rPr>
              <a:t>“</a:t>
            </a:r>
            <a:r>
              <a:rPr lang="en-US" u="sng" dirty="0">
                <a:solidFill>
                  <a:srgbClr val="FF0000"/>
                </a:solidFill>
                <a:latin typeface="Calibri" panose="020F0502020204030204" pitchFamily="34" charset="0"/>
              </a:rPr>
              <a:t>Public-use airport</a:t>
            </a:r>
            <a:r>
              <a:rPr lang="en-US" u="sng" dirty="0">
                <a:solidFill>
                  <a:srgbClr val="000000"/>
                </a:solidFill>
                <a:latin typeface="Calibri" panose="020F0502020204030204" pitchFamily="34" charset="0"/>
              </a:rPr>
              <a:t>” means an airport, publicly or privately owned, licensed by the state, which is open for use by the public.</a:t>
            </a:r>
            <a:r>
              <a:rPr lang="en-US" dirty="0"/>
              <a:t> </a:t>
            </a:r>
          </a:p>
        </p:txBody>
      </p:sp>
      <p:sp>
        <p:nvSpPr>
          <p:cNvPr id="4" name="Content Placeholder 3"/>
          <p:cNvSpPr>
            <a:spLocks noGrp="1"/>
          </p:cNvSpPr>
          <p:nvPr>
            <p:ph sz="half" idx="2"/>
          </p:nvPr>
        </p:nvSpPr>
        <p:spPr/>
        <p:txBody>
          <a:bodyPr/>
          <a:lstStyle/>
          <a:p>
            <a:pPr marL="0" indent="0">
              <a:buNone/>
            </a:pPr>
            <a:r>
              <a:rPr lang="en-US" dirty="0"/>
              <a:t>“</a:t>
            </a:r>
            <a:r>
              <a:rPr lang="en-US" dirty="0">
                <a:solidFill>
                  <a:srgbClr val="FF0000"/>
                </a:solidFill>
              </a:rPr>
              <a:t>Public-use airport</a:t>
            </a:r>
            <a:r>
              <a:rPr lang="en-US" dirty="0"/>
              <a:t>” means an airport, publicly or privately owned, licensed by the state, which is open for use by the public.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58</a:t>
            </a:fld>
            <a:endParaRPr lang="en-US" dirty="0"/>
          </a:p>
        </p:txBody>
      </p:sp>
    </p:spTree>
    <p:extLst>
      <p:ext uri="{BB962C8B-B14F-4D97-AF65-F5344CB8AC3E}">
        <p14:creationId xmlns:p14="http://schemas.microsoft.com/office/powerpoint/2010/main" val="30586882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(16)</a:t>
            </a:r>
            <a:r>
              <a:rPr lang="en-US" strike="sngStrike" dirty="0"/>
              <a:t>(10)</a:t>
            </a:r>
          </a:p>
        </p:txBody>
      </p:sp>
      <p:sp>
        <p:nvSpPr>
          <p:cNvPr id="3" name="Content Placeholder 2"/>
          <p:cNvSpPr>
            <a:spLocks noGrp="1"/>
          </p:cNvSpPr>
          <p:nvPr>
            <p:ph sz="half" idx="1"/>
          </p:nvPr>
        </p:nvSpPr>
        <p:spPr/>
        <p:txBody>
          <a:bodyPr>
            <a:normAutofit/>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Runway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clear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area at ground level beyond the runway end to enhance the safety and protection of people and property on the ground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runway clear zone as defined in 14 C.F.R. s. 151.9(b)</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a:bodyPr>
          <a:lstStyle/>
          <a:p>
            <a:pPr marL="0" indent="0">
              <a:buNone/>
            </a:pPr>
            <a:r>
              <a:rPr lang="en-US" dirty="0">
                <a:solidFill>
                  <a:srgbClr val="000000"/>
                </a:solidFill>
                <a:latin typeface="Calibri" panose="020F0502020204030204" pitchFamily="34" charset="0"/>
              </a:rPr>
              <a:t>“</a:t>
            </a:r>
            <a:r>
              <a:rPr lang="en-US" dirty="0">
                <a:solidFill>
                  <a:srgbClr val="FF0000"/>
                </a:solidFill>
                <a:latin typeface="Calibri" panose="020F0502020204030204" pitchFamily="34" charset="0"/>
              </a:rPr>
              <a:t>Runway protection zone</a:t>
            </a:r>
            <a:r>
              <a:rPr lang="en-US" dirty="0">
                <a:solidFill>
                  <a:srgbClr val="000000"/>
                </a:solidFill>
                <a:latin typeface="Calibri" panose="020F0502020204030204" pitchFamily="34" charset="0"/>
              </a:rPr>
              <a:t>” means an area at ground level beyond the runway end to enhance the safety and protection of people and property on the ground.</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59</a:t>
            </a:fld>
            <a:endParaRPr lang="en-US" dirty="0"/>
          </a:p>
        </p:txBody>
      </p:sp>
    </p:spTree>
    <p:extLst>
      <p:ext uri="{BB962C8B-B14F-4D97-AF65-F5344CB8AC3E}">
        <p14:creationId xmlns:p14="http://schemas.microsoft.com/office/powerpoint/2010/main" val="25613462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(17)</a:t>
            </a:r>
            <a:r>
              <a:rPr lang="en-US" strike="sngStrike" dirty="0"/>
              <a:t>(11)</a:t>
            </a:r>
          </a:p>
        </p:txBody>
      </p:sp>
      <p:sp>
        <p:nvSpPr>
          <p:cNvPr id="3" name="Content Placeholder 2"/>
          <p:cNvSpPr>
            <a:spLocks noGrp="1"/>
          </p:cNvSpPr>
          <p:nvPr>
            <p:ph sz="half" idx="1"/>
          </p:nvPr>
        </p:nvSpPr>
        <p:spPr/>
        <p:txBody>
          <a:bodyPr>
            <a:normAutofit fontScale="925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Structure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any object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constructed</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erected, altered,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installed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humans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including, but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not limited to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without limitation thereof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buildings, towers, smokestacks, utility poles,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power generation equipment,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overhead transmission lines.</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92500"/>
          </a:bodyPr>
          <a:lstStyle/>
          <a:p>
            <a:pPr marL="0" indent="0">
              <a:buNone/>
            </a:pPr>
            <a:r>
              <a:rPr lang="en-US" dirty="0">
                <a:solidFill>
                  <a:srgbClr val="000000"/>
                </a:solidFill>
                <a:latin typeface="Calibri" panose="020F0502020204030204" pitchFamily="34" charset="0"/>
              </a:rPr>
              <a:t>“</a:t>
            </a:r>
            <a:r>
              <a:rPr lang="en-US" dirty="0">
                <a:solidFill>
                  <a:srgbClr val="FF0000"/>
                </a:solidFill>
                <a:latin typeface="Calibri" panose="020F0502020204030204" pitchFamily="34" charset="0"/>
              </a:rPr>
              <a:t>Structure</a:t>
            </a:r>
            <a:r>
              <a:rPr lang="en-US" dirty="0">
                <a:solidFill>
                  <a:srgbClr val="000000"/>
                </a:solidFill>
                <a:latin typeface="Calibri" panose="020F0502020204030204" pitchFamily="34" charset="0"/>
              </a:rPr>
              <a:t>” means any object constructed, erected, altered, or installed, including, but not limited to, buildings, towers, smokestacks, utility poles, power generation equipment, and overhead transmission lines.</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60</a:t>
            </a:fld>
            <a:endParaRPr lang="en-US" dirty="0"/>
          </a:p>
        </p:txBody>
      </p:sp>
    </p:spTree>
    <p:extLst>
      <p:ext uri="{BB962C8B-B14F-4D97-AF65-F5344CB8AC3E}">
        <p14:creationId xmlns:p14="http://schemas.microsoft.com/office/powerpoint/2010/main" val="28252295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333.01</a:t>
            </a:r>
            <a:r>
              <a:rPr lang="en-US" u="sng" dirty="0"/>
              <a:t>(18)</a:t>
            </a:r>
          </a:p>
        </p:txBody>
      </p:sp>
      <p:sp>
        <p:nvSpPr>
          <p:cNvPr id="3" name="Content Placeholder 2"/>
          <p:cNvSpPr>
            <a:spLocks noGrp="1"/>
          </p:cNvSpPr>
          <p:nvPr>
            <p:ph sz="half" idx="1"/>
          </p:nvPr>
        </p:nvSpPr>
        <p:spPr/>
        <p:txBody>
          <a:bodyPr>
            <a:normAutofit fontScale="92500" lnSpcReduction="10000"/>
          </a:bodyPr>
          <a:lstStyle/>
          <a:p>
            <a:pPr marL="0" indent="0">
              <a:buNone/>
            </a:pPr>
            <a:r>
              <a:rPr lang="en-US" u="sng" dirty="0">
                <a:solidFill>
                  <a:srgbClr val="000000"/>
                </a:solidFill>
                <a:latin typeface="Calibri" panose="020F0502020204030204" pitchFamily="34" charset="0"/>
              </a:rPr>
              <a:t>"</a:t>
            </a:r>
            <a:r>
              <a:rPr lang="en-US" u="sng" dirty="0">
                <a:solidFill>
                  <a:srgbClr val="FF0000"/>
                </a:solidFill>
                <a:latin typeface="Calibri" panose="020F0502020204030204" pitchFamily="34" charset="0"/>
              </a:rPr>
              <a:t>Substantial modification</a:t>
            </a:r>
            <a:r>
              <a:rPr lang="en-US" u="sng" dirty="0">
                <a:solidFill>
                  <a:srgbClr val="000000"/>
                </a:solidFill>
                <a:latin typeface="Calibri" panose="020F0502020204030204" pitchFamily="34" charset="0"/>
              </a:rPr>
              <a:t>" means any repair, reconstruction, rehabilitation, or improvement of a structure when the actual cost of the repair, reconstruction, rehabilitation, or improvement of the structure equals or exceeds 50 percent of the market value of the structure.</a:t>
            </a:r>
            <a:r>
              <a:rPr lang="en-US" dirty="0"/>
              <a:t> </a:t>
            </a:r>
          </a:p>
        </p:txBody>
      </p:sp>
      <p:sp>
        <p:nvSpPr>
          <p:cNvPr id="4" name="Content Placeholder 3"/>
          <p:cNvSpPr>
            <a:spLocks noGrp="1"/>
          </p:cNvSpPr>
          <p:nvPr>
            <p:ph sz="half" idx="2"/>
          </p:nvPr>
        </p:nvSpPr>
        <p:spPr/>
        <p:txBody>
          <a:bodyPr>
            <a:normAutofit fontScale="92500" lnSpcReduction="10000"/>
          </a:bodyPr>
          <a:lstStyle/>
          <a:p>
            <a:pPr marL="0" indent="0">
              <a:buNone/>
            </a:pPr>
            <a:r>
              <a:rPr lang="en-US" dirty="0">
                <a:solidFill>
                  <a:srgbClr val="000000"/>
                </a:solidFill>
                <a:latin typeface="Calibri" panose="020F0502020204030204" pitchFamily="34" charset="0"/>
              </a:rPr>
              <a:t>"</a:t>
            </a:r>
            <a:r>
              <a:rPr lang="en-US" dirty="0">
                <a:solidFill>
                  <a:srgbClr val="FF0000"/>
                </a:solidFill>
                <a:latin typeface="Calibri" panose="020F0502020204030204" pitchFamily="34" charset="0"/>
              </a:rPr>
              <a:t>Substantial modification</a:t>
            </a:r>
            <a:r>
              <a:rPr lang="en-US" dirty="0">
                <a:solidFill>
                  <a:srgbClr val="000000"/>
                </a:solidFill>
                <a:latin typeface="Calibri" panose="020F0502020204030204" pitchFamily="34" charset="0"/>
              </a:rPr>
              <a:t>" means any repair, reconstruction, rehabilitation, or improvement of a structure when the actual cost of the repair, reconstruction, rehabilitation, or improvement of the structure equals or exceeds 50 percent of the market value of the structure.</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61</a:t>
            </a:fld>
            <a:endParaRPr lang="en-US" dirty="0"/>
          </a:p>
        </p:txBody>
      </p:sp>
    </p:spTree>
    <p:extLst>
      <p:ext uri="{BB962C8B-B14F-4D97-AF65-F5344CB8AC3E}">
        <p14:creationId xmlns:p14="http://schemas.microsoft.com/office/powerpoint/2010/main" val="33344946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trike="sngStrike" dirty="0"/>
              <a:t>333.01(12)</a:t>
            </a:r>
          </a:p>
        </p:txBody>
      </p:sp>
      <p:sp>
        <p:nvSpPr>
          <p:cNvPr id="3" name="Content Placeholder 2"/>
          <p:cNvSpPr>
            <a:spLocks noGrp="1"/>
          </p:cNvSpPr>
          <p:nvPr>
            <p:ph sz="half" idx="1"/>
          </p:nvPr>
        </p:nvSpPr>
        <p:spPr/>
        <p:txBody>
          <a:bodyPr/>
          <a:lstStyle/>
          <a:p>
            <a:pPr marL="0" indent="0">
              <a:buNone/>
            </a:pPr>
            <a:r>
              <a:rPr lang="en-US" strike="sngStrike" dirty="0">
                <a:solidFill>
                  <a:srgbClr val="000000"/>
                </a:solidFill>
                <a:latin typeface="Calibri" panose="020F0502020204030204" pitchFamily="34" charset="0"/>
              </a:rPr>
              <a:t>“Tree” includes any plant of the vegetable kingdom.</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62</a:t>
            </a:fld>
            <a:endParaRPr lang="en-US" dirty="0"/>
          </a:p>
        </p:txBody>
      </p:sp>
    </p:spTree>
    <p:extLst>
      <p:ext uri="{BB962C8B-B14F-4D97-AF65-F5344CB8AC3E}">
        <p14:creationId xmlns:p14="http://schemas.microsoft.com/office/powerpoint/2010/main" val="20401998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solidFill>
                  <a:srgbClr val="FF0000"/>
                </a:solidFill>
              </a:rPr>
              <a:t>FDOT</a:t>
            </a:r>
            <a:r>
              <a:rPr lang="en-US" dirty="0"/>
              <a:t> AIRPORT ZONING PERMIT PROCEDURE	</a:t>
            </a:r>
          </a:p>
        </p:txBody>
      </p:sp>
      <p:sp>
        <p:nvSpPr>
          <p:cNvPr id="4" name="Slide Number Placeholder 3"/>
          <p:cNvSpPr>
            <a:spLocks noGrp="1"/>
          </p:cNvSpPr>
          <p:nvPr>
            <p:ph type="sldNum" sz="quarter" idx="12"/>
          </p:nvPr>
        </p:nvSpPr>
        <p:spPr/>
        <p:txBody>
          <a:bodyPr/>
          <a:lstStyle/>
          <a:p>
            <a:fld id="{ADC5BE26-424E-4201-A0A6-D8E3FEBF9929}" type="slidenum">
              <a:rPr lang="en-US" smtClean="0"/>
              <a:pPr/>
              <a:t>63</a:t>
            </a:fld>
            <a:endParaRPr lang="en-US" dirty="0"/>
          </a:p>
        </p:txBody>
      </p:sp>
    </p:spTree>
    <p:extLst>
      <p:ext uri="{BB962C8B-B14F-4D97-AF65-F5344CB8AC3E}">
        <p14:creationId xmlns:p14="http://schemas.microsoft.com/office/powerpoint/2010/main" val="17493999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z="3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 required for </a:t>
            </a:r>
            <a:r>
              <a:rPr lang="en-US" sz="3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structures exceeding federal obstruction standards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a:bodyPr>
          <a:lstStyle/>
          <a:p>
            <a:pPr marL="0" indent="0">
              <a:buNone/>
            </a:pPr>
            <a:r>
              <a:rPr lang="en-US" sz="3200" dirty="0">
                <a:solidFill>
                  <a:srgbClr val="000000"/>
                </a:solidFill>
                <a:latin typeface="Calibri" panose="020F0502020204030204" pitchFamily="34" charset="0"/>
              </a:rPr>
              <a:t>Permit required for obstructions.</a:t>
            </a:r>
            <a:r>
              <a:rPr lang="en-US" sz="3200"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64</a:t>
            </a:fld>
            <a:endParaRPr lang="en-US" dirty="0"/>
          </a:p>
        </p:txBody>
      </p:sp>
    </p:spTree>
    <p:extLst>
      <p:ext uri="{BB962C8B-B14F-4D97-AF65-F5344CB8AC3E}">
        <p14:creationId xmlns:p14="http://schemas.microsoft.com/office/powerpoint/2010/main" val="5015542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333.025(1)</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u="sng" dirty="0">
                <a:latin typeface="Calibri" panose="020F0502020204030204" pitchFamily="34" charset="0"/>
                <a:ea typeface="Times New Roman" panose="02020603050405020304" pitchFamily="18" charset="0"/>
                <a:cs typeface="Times New Roman" panose="02020603050405020304" pitchFamily="18" charset="0"/>
              </a:rPr>
              <a:t>A person proposing the construction 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In order to prevent the erection</a:t>
            </a:r>
            <a:r>
              <a:rPr lang="en-US" dirty="0">
                <a:latin typeface="Calibri" panose="020F0502020204030204" pitchFamily="34" charset="0"/>
                <a:ea typeface="Times New Roman" panose="02020603050405020304" pitchFamily="18" charset="0"/>
                <a:cs typeface="Times New Roman" panose="02020603050405020304" pitchFamily="18" charset="0"/>
              </a:rPr>
              <a:t> of </a:t>
            </a:r>
            <a:r>
              <a:rPr lang="en-US" u="sng" dirty="0">
                <a:latin typeface="Calibri" panose="020F0502020204030204" pitchFamily="34" charset="0"/>
                <a:ea typeface="Times New Roman" panose="02020603050405020304" pitchFamily="18" charset="0"/>
                <a:cs typeface="Times New Roman" panose="02020603050405020304" pitchFamily="18" charset="0"/>
              </a:rPr>
              <a:t>an obstruction must obtain a permit from the department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structures dangerous to air navigation</a:t>
            </a:r>
            <a:r>
              <a:rPr lang="en-US" dirty="0">
                <a:latin typeface="Calibri" panose="020F0502020204030204" pitchFamily="34" charset="0"/>
                <a:ea typeface="Times New Roman" panose="02020603050405020304" pitchFamily="18" charset="0"/>
                <a:cs typeface="Times New Roman" panose="02020603050405020304" pitchFamily="18" charset="0"/>
              </a:rPr>
              <a:t>, subject to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the provisions of</a:t>
            </a:r>
            <a:r>
              <a:rPr lang="en-US" dirty="0">
                <a:latin typeface="Calibri" panose="020F0502020204030204" pitchFamily="34" charset="0"/>
                <a:ea typeface="Times New Roman" panose="02020603050405020304" pitchFamily="18" charset="0"/>
                <a:cs typeface="Times New Roman" panose="02020603050405020304" pitchFamily="18" charset="0"/>
              </a:rPr>
              <a:t> subsections (2), (3), and (4)</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each person shall secure from the Department of Transportation a permit for the erection, alteration, or modification of any structure the result of which would exceed the federal obstruction standards as contained in 14 C.F.R. ss. 77.21, 77.23, 77.25, 77.28, and 77.29</a:t>
            </a:r>
            <a:r>
              <a:rPr lang="en-US" dirty="0">
                <a:latin typeface="Calibri" panose="020F0502020204030204" pitchFamily="34" charset="0"/>
                <a:ea typeface="Times New Roman" panose="02020603050405020304" pitchFamily="18" charset="0"/>
                <a:cs typeface="Times New Roman" panose="02020603050405020304" pitchFamily="18" charset="0"/>
              </a:rPr>
              <a:t>. However, permits from the department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Transportation</a:t>
            </a:r>
            <a:r>
              <a:rPr lang="en-US" dirty="0">
                <a:latin typeface="Calibri" panose="020F0502020204030204" pitchFamily="34" charset="0"/>
                <a:ea typeface="Times New Roman" panose="02020603050405020304" pitchFamily="18" charset="0"/>
                <a:cs typeface="Times New Roman" panose="02020603050405020304" pitchFamily="18" charset="0"/>
              </a:rPr>
              <a:t> will be required only within an airport hazard area where federal </a:t>
            </a:r>
            <a:r>
              <a:rPr lang="en-US" u="sng" dirty="0">
                <a:latin typeface="Calibri" panose="020F0502020204030204" pitchFamily="34" charset="0"/>
                <a:ea typeface="Times New Roman" panose="02020603050405020304" pitchFamily="18" charset="0"/>
                <a:cs typeface="Times New Roman" panose="02020603050405020304" pitchFamily="18" charset="0"/>
              </a:rPr>
              <a:t>obstruction</a:t>
            </a:r>
            <a:r>
              <a:rPr lang="en-US" dirty="0">
                <a:latin typeface="Calibri" panose="020F0502020204030204" pitchFamily="34" charset="0"/>
                <a:ea typeface="Times New Roman" panose="02020603050405020304" pitchFamily="18" charset="0"/>
                <a:cs typeface="Times New Roman" panose="02020603050405020304" pitchFamily="18" charset="0"/>
              </a:rPr>
              <a:t> standards are exceeded and if the proposed construction </a:t>
            </a:r>
            <a:r>
              <a:rPr lang="en-US" u="sng" dirty="0">
                <a:latin typeface="Calibri" panose="020F0502020204030204" pitchFamily="34" charset="0"/>
                <a:ea typeface="Times New Roman" panose="02020603050405020304" pitchFamily="18" charset="0"/>
                <a:cs typeface="Times New Roman" panose="02020603050405020304" pitchFamily="18" charset="0"/>
              </a:rPr>
              <a:t>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is within a 10-nautical-mile radius of the </a:t>
            </a:r>
            <a:r>
              <a:rPr lang="en-US" u="sng" dirty="0">
                <a:latin typeface="Calibri" panose="020F0502020204030204" pitchFamily="34" charset="0"/>
                <a:ea typeface="Times New Roman" panose="02020603050405020304" pitchFamily="18" charset="0"/>
                <a:cs typeface="Times New Roman" panose="02020603050405020304" pitchFamily="18" charset="0"/>
              </a:rPr>
              <a:t>airport reference point, located at the approximate geometric</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geographical</a:t>
            </a:r>
            <a:r>
              <a:rPr lang="en-US" dirty="0">
                <a:latin typeface="Calibri" panose="020F0502020204030204" pitchFamily="34" charset="0"/>
                <a:ea typeface="Times New Roman" panose="02020603050405020304" pitchFamily="18" charset="0"/>
                <a:cs typeface="Times New Roman" panose="02020603050405020304" pitchFamily="18" charset="0"/>
              </a:rPr>
              <a:t> center of </a:t>
            </a:r>
            <a:r>
              <a:rPr lang="en-US" u="sng" dirty="0">
                <a:latin typeface="Calibri" panose="020F0502020204030204" pitchFamily="34" charset="0"/>
                <a:ea typeface="Times New Roman" panose="02020603050405020304" pitchFamily="18" charset="0"/>
                <a:cs typeface="Times New Roman" panose="02020603050405020304" pitchFamily="18" charset="0"/>
              </a:rPr>
              <a:t>all usable runways of a public-use airport or</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 publicly owned or operated airport, a</a:t>
            </a:r>
            <a:r>
              <a:rPr lang="en-US" dirty="0">
                <a:latin typeface="Calibri" panose="020F0502020204030204" pitchFamily="34" charset="0"/>
                <a:ea typeface="Times New Roman" panose="02020603050405020304" pitchFamily="18" charset="0"/>
                <a:cs typeface="Times New Roman" panose="02020603050405020304" pitchFamily="18" charset="0"/>
              </a:rPr>
              <a:t> military airport</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or an airport licensed by the state for public use</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person proposing the construction or alteration of an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sz="33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obtain a permit from the</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department</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subject to subsections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(2), (3), and (4)</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However</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permits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from the department</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will be required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only</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an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 area</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where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federal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 standards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are exceeded</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if the proposed construction or alteration is within a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10-nautical-mile radius</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a:t>
            </a:r>
            <a:r>
              <a:rPr lang="en-US" sz="33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reference point</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located at the approximate geometric center of all usable runways of a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public-use airport or military airport.</a:t>
            </a:r>
            <a:endParaRPr lang="en-US" sz="33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65</a:t>
            </a:fld>
            <a:endParaRPr lang="en-US" dirty="0"/>
          </a:p>
        </p:txBody>
      </p:sp>
    </p:spTree>
    <p:extLst>
      <p:ext uri="{BB962C8B-B14F-4D97-AF65-F5344CB8AC3E}">
        <p14:creationId xmlns:p14="http://schemas.microsoft.com/office/powerpoint/2010/main" val="23449696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333.025(2)</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Existing, planned, and proposed</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Affected airports will be considered as having those</a:t>
            </a:r>
            <a:r>
              <a:rPr lang="en-US" dirty="0">
                <a:latin typeface="Calibri" panose="020F0502020204030204" pitchFamily="34" charset="0"/>
                <a:ea typeface="Times New Roman" panose="02020603050405020304" pitchFamily="18" charset="0"/>
                <a:cs typeface="Times New Roman" panose="02020603050405020304" pitchFamily="18" charset="0"/>
              </a:rPr>
              <a:t> facilities </a:t>
            </a:r>
            <a:r>
              <a:rPr lang="en-US" u="sng" dirty="0">
                <a:latin typeface="Calibri" panose="020F0502020204030204" pitchFamily="34" charset="0"/>
                <a:ea typeface="Times New Roman" panose="02020603050405020304" pitchFamily="18" charset="0"/>
                <a:cs typeface="Times New Roman" panose="02020603050405020304" pitchFamily="18" charset="0"/>
              </a:rPr>
              <a:t>on public-use airports contained in an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which are shown on the</a:t>
            </a:r>
            <a:r>
              <a:rPr lang="en-US" dirty="0">
                <a:latin typeface="Calibri" panose="020F0502020204030204" pitchFamily="34" charset="0"/>
                <a:ea typeface="Times New Roman" panose="02020603050405020304" pitchFamily="18" charset="0"/>
                <a:cs typeface="Times New Roman" panose="02020603050405020304" pitchFamily="18" charset="0"/>
              </a:rPr>
              <a:t> airport master plan, </a:t>
            </a:r>
            <a:r>
              <a:rPr lang="en-US" u="sng" dirty="0">
                <a:latin typeface="Calibri" panose="020F0502020204030204" pitchFamily="34" charset="0"/>
                <a:ea typeface="Times New Roman" panose="02020603050405020304" pitchFamily="18" charset="0"/>
                <a:cs typeface="Times New Roman" panose="02020603050405020304" pitchFamily="18" charset="0"/>
              </a:rPr>
              <a:t>in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or</a:t>
            </a:r>
            <a:r>
              <a:rPr lang="en-US" dirty="0">
                <a:latin typeface="Calibri" panose="020F0502020204030204" pitchFamily="34" charset="0"/>
                <a:ea typeface="Times New Roman" panose="02020603050405020304" pitchFamily="18" charset="0"/>
                <a:cs typeface="Times New Roman" panose="02020603050405020304" pitchFamily="18" charset="0"/>
              </a:rPr>
              <a:t> an airport layout plan submitted to the Federal Aviation Administration</a:t>
            </a:r>
            <a:r>
              <a:rPr lang="en-US" u="sng" dirty="0">
                <a:latin typeface="Calibri" panose="020F0502020204030204" pitchFamily="34" charset="0"/>
                <a:ea typeface="Times New Roman" panose="02020603050405020304" pitchFamily="18" charset="0"/>
                <a:cs typeface="Times New Roman" panose="02020603050405020304" pitchFamily="18" charset="0"/>
              </a:rPr>
              <a: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Airport District Office</a:t>
            </a:r>
            <a:r>
              <a:rPr lang="en-US" dirty="0">
                <a:latin typeface="Calibri" panose="020F0502020204030204" pitchFamily="34" charset="0"/>
                <a:ea typeface="Times New Roman" panose="02020603050405020304" pitchFamily="18" charset="0"/>
                <a:cs typeface="Times New Roman" panose="02020603050405020304" pitchFamily="18" charset="0"/>
              </a:rPr>
              <a:t> or </a:t>
            </a:r>
            <a:r>
              <a:rPr lang="en-US" u="sng" dirty="0">
                <a:latin typeface="Calibri" panose="020F0502020204030204" pitchFamily="34" charset="0"/>
                <a:ea typeface="Times New Roman" panose="02020603050405020304" pitchFamily="18" charset="0"/>
                <a:cs typeface="Times New Roman" panose="02020603050405020304" pitchFamily="18" charset="0"/>
              </a:rPr>
              <a:t>in</a:t>
            </a:r>
            <a:r>
              <a:rPr lang="en-US" dirty="0">
                <a:latin typeface="Calibri" panose="020F0502020204030204" pitchFamily="34" charset="0"/>
                <a:ea typeface="Times New Roman" panose="02020603050405020304" pitchFamily="18" charset="0"/>
                <a:cs typeface="Times New Roman" panose="02020603050405020304" pitchFamily="18" charset="0"/>
              </a:rPr>
              <a:t> comparable military documents </a:t>
            </a:r>
            <a:r>
              <a:rPr lang="en-US" u="sng" dirty="0">
                <a:latin typeface="Calibri" panose="020F0502020204030204" pitchFamily="34" charset="0"/>
                <a:ea typeface="Times New Roman" panose="02020603050405020304" pitchFamily="18" charset="0"/>
                <a:cs typeface="Times New Roman" panose="02020603050405020304" pitchFamily="18" charset="0"/>
              </a:rPr>
              <a:t>shall</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and will</a:t>
            </a:r>
            <a:r>
              <a:rPr lang="en-US" dirty="0">
                <a:latin typeface="Calibri" panose="020F0502020204030204" pitchFamily="34" charset="0"/>
                <a:ea typeface="Times New Roman" panose="02020603050405020304" pitchFamily="18" charset="0"/>
                <a:cs typeface="Times New Roman" panose="02020603050405020304" pitchFamily="18" charset="0"/>
              </a:rPr>
              <a:t> be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so</a:t>
            </a:r>
            <a:r>
              <a:rPr lang="en-US" dirty="0">
                <a:latin typeface="Calibri" panose="020F0502020204030204" pitchFamily="34" charset="0"/>
                <a:ea typeface="Times New Roman" panose="02020603050405020304" pitchFamily="18" charset="0"/>
                <a:cs typeface="Times New Roman" panose="02020603050405020304" pitchFamily="18" charset="0"/>
              </a:rPr>
              <a:t> protected </a:t>
            </a:r>
            <a:r>
              <a:rPr lang="en-US" u="sng" dirty="0">
                <a:latin typeface="Calibri" panose="020F0502020204030204" pitchFamily="34" charset="0"/>
                <a:ea typeface="Times New Roman" panose="02020603050405020304" pitchFamily="18" charset="0"/>
                <a:cs typeface="Times New Roman" panose="02020603050405020304" pitchFamily="18" charset="0"/>
              </a:rPr>
              <a:t>from airport hazards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Planned or proposed public-use airports which are the subject of a notice or proposal submitted to the Federal Aviation Administration or to the Department of Transportation shall also be protected.</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Existing, </a:t>
            </a:r>
            <a:r>
              <a:rPr lang="en-US" sz="2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planned, and proposed </a:t>
            </a: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facilities </a:t>
            </a:r>
            <a:r>
              <a:rPr lang="en-US" sz="2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on</a:t>
            </a:r>
            <a:r>
              <a:rPr lang="en-US"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public-use airports contained in an airport master plan, in an airport layout plan </a:t>
            </a: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submitted</a:t>
            </a:r>
            <a:r>
              <a:rPr lang="en-US"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the Federal Aviation Administration, or in comparable military documents </a:t>
            </a:r>
            <a:r>
              <a:rPr lang="en-US" sz="2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be </a:t>
            </a: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protected</a:t>
            </a:r>
            <a:r>
              <a:rPr lang="en-US" sz="2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from</a:t>
            </a: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sz="2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hazards</a:t>
            </a:r>
            <a:r>
              <a:rPr lang="en-US" sz="2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66</a:t>
            </a:fld>
            <a:endParaRPr lang="en-US" dirty="0"/>
          </a:p>
        </p:txBody>
      </p:sp>
    </p:spTree>
    <p:extLst>
      <p:ext uri="{BB962C8B-B14F-4D97-AF65-F5344CB8AC3E}">
        <p14:creationId xmlns:p14="http://schemas.microsoft.com/office/powerpoint/2010/main" val="34928099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333.025(3)</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u="sng" dirty="0">
                <a:latin typeface="Calibri" panose="020F0502020204030204" pitchFamily="34" charset="0"/>
                <a:ea typeface="Times New Roman" panose="02020603050405020304" pitchFamily="18" charset="0"/>
                <a:cs typeface="Times New Roman" panose="02020603050405020304" pitchFamily="18" charset="0"/>
              </a:rPr>
              <a:t>A</a:t>
            </a:r>
            <a:r>
              <a:rPr lang="en-US" dirty="0">
                <a:latin typeface="Calibri" panose="020F0502020204030204" pitchFamily="34" charset="0"/>
                <a:ea typeface="Times New Roman" panose="02020603050405020304" pitchFamily="18" charset="0"/>
                <a:cs typeface="Times New Roman" panose="02020603050405020304" pitchFamily="18" charset="0"/>
              </a:rPr>
              <a:t> permit </a:t>
            </a:r>
            <a:r>
              <a:rPr lang="en-US" u="sng" dirty="0">
                <a:latin typeface="Calibri" panose="020F0502020204030204" pitchFamily="34" charset="0"/>
                <a:ea typeface="Times New Roman" panose="02020603050405020304" pitchFamily="18" charset="0"/>
                <a:cs typeface="Times New Roman" panose="02020603050405020304" pitchFamily="18" charset="0"/>
              </a:rPr>
              <a:t>is not required for existing structures that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requirements of subsection (1) shall not apply to projects which</a:t>
            </a:r>
            <a:r>
              <a:rPr lang="en-US" dirty="0">
                <a:latin typeface="Calibri" panose="020F0502020204030204" pitchFamily="34" charset="0"/>
                <a:ea typeface="Times New Roman" panose="02020603050405020304" pitchFamily="18" charset="0"/>
                <a:cs typeface="Times New Roman" panose="02020603050405020304" pitchFamily="18" charset="0"/>
              </a:rPr>
              <a:t> received construction permits from the Federal Communications Commission for structures exceeding federal obstruction standards </a:t>
            </a:r>
            <a:r>
              <a:rPr lang="en-US" u="sng" dirty="0">
                <a:latin typeface="Calibri" panose="020F0502020204030204" pitchFamily="34" charset="0"/>
                <a:ea typeface="Times New Roman" panose="02020603050405020304" pitchFamily="18" charset="0"/>
                <a:cs typeface="Times New Roman" panose="02020603050405020304" pitchFamily="18" charset="0"/>
              </a:rPr>
              <a:t>before</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prior to</a:t>
            </a:r>
            <a:r>
              <a:rPr lang="en-US" dirty="0">
                <a:latin typeface="Calibri" panose="020F0502020204030204" pitchFamily="34" charset="0"/>
                <a:ea typeface="Times New Roman" panose="02020603050405020304" pitchFamily="18" charset="0"/>
                <a:cs typeface="Times New Roman" panose="02020603050405020304" pitchFamily="18" charset="0"/>
              </a:rPr>
              <a:t> May 20, 1975</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provided such structures now exist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u="sng" dirty="0">
                <a:latin typeface="Calibri" panose="020F0502020204030204" pitchFamily="34" charset="0"/>
                <a:ea typeface="Times New Roman" panose="02020603050405020304" pitchFamily="18" charset="0"/>
                <a:cs typeface="Times New Roman" panose="02020603050405020304" pitchFamily="18" charset="0"/>
              </a:rPr>
              <a:t>a permit is not required for</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nor shall it apply to previously approved structures now existing, or</a:t>
            </a:r>
            <a:r>
              <a:rPr lang="en-US" dirty="0">
                <a:latin typeface="Calibri" panose="020F0502020204030204" pitchFamily="34" charset="0"/>
                <a:ea typeface="Times New Roman" panose="02020603050405020304" pitchFamily="18" charset="0"/>
                <a:cs typeface="Times New Roman" panose="02020603050405020304" pitchFamily="18" charset="0"/>
              </a:rPr>
              <a:t> any necessary replacement or repairs to such existing structures </a:t>
            </a:r>
            <a:r>
              <a:rPr lang="en-US" u="sng" dirty="0">
                <a:latin typeface="Calibri" panose="020F0502020204030204" pitchFamily="34" charset="0"/>
                <a:ea typeface="Times New Roman" panose="02020603050405020304" pitchFamily="18" charset="0"/>
                <a:cs typeface="Times New Roman" panose="02020603050405020304" pitchFamily="18" charset="0"/>
              </a:rPr>
              <a:t>if</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so long as</a:t>
            </a:r>
            <a:r>
              <a:rPr lang="en-US" dirty="0">
                <a:latin typeface="Calibri" panose="020F0502020204030204" pitchFamily="34" charset="0"/>
                <a:ea typeface="Times New Roman" panose="02020603050405020304" pitchFamily="18" charset="0"/>
                <a:cs typeface="Times New Roman" panose="02020603050405020304" pitchFamily="18" charset="0"/>
              </a:rPr>
              <a:t> the height and location </a:t>
            </a:r>
            <a:r>
              <a:rPr lang="en-US" u="sng" dirty="0">
                <a:latin typeface="Calibri" panose="020F0502020204030204" pitchFamily="34" charset="0"/>
                <a:ea typeface="Times New Roman" panose="02020603050405020304" pitchFamily="18" charset="0"/>
                <a:cs typeface="Times New Roman" panose="02020603050405020304" pitchFamily="18" charset="0"/>
              </a:rPr>
              <a:t>are</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is</a:t>
            </a:r>
            <a:r>
              <a:rPr lang="en-US" dirty="0">
                <a:latin typeface="Calibri" panose="020F0502020204030204" pitchFamily="34" charset="0"/>
                <a:ea typeface="Times New Roman" panose="02020603050405020304" pitchFamily="18" charset="0"/>
                <a:cs typeface="Times New Roman" panose="02020603050405020304" pitchFamily="18" charset="0"/>
              </a:rPr>
              <a:t> unchanged.</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permit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required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existing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structures that received construction permits from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Federal Communications Commission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structures exceeding federal obstruction standards before May 20, 1975; a permit is not required for any necessary replacement or repairs to such existing structures if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height and location are unchanged.</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67</a:t>
            </a:fld>
            <a:endParaRPr lang="en-US" dirty="0"/>
          </a:p>
        </p:txBody>
      </p:sp>
    </p:spTree>
    <p:extLst>
      <p:ext uri="{BB962C8B-B14F-4D97-AF65-F5344CB8AC3E}">
        <p14:creationId xmlns:p14="http://schemas.microsoft.com/office/powerpoint/2010/main" val="345646391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333.025(4</a:t>
            </a:r>
            <a:r>
              <a:rPr lang="en-US" b="0" dirty="0"/>
              <a:t>)</a:t>
            </a:r>
            <a:r>
              <a:rPr lang="en-US" dirty="0"/>
              <a:t>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subdivisions have</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compliance with this chapter,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adopted adequate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airspace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protection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zoning regulations, placed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compliance with s. 333.03, 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such regulations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on file with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department's aviation office, and established a permitting process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Department of Transportation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permit for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construction or alteration of an obstruction is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such structure 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not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required from the department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Transportation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Upon receipt of a complete permit application, the local government shall provide a copy of the application to the department's aviation office by certified mail, return receipt requested, or by a delivery service that provides a receipt evidencing delivery. To evaluate technical consistency with this subsection, the department shall have a 15-day review period following receipt of the application, which must run concurrently with the local government permitting process. Cranes, construction equipment, and other temporary structures in use or in place for a period not to exceed 18 consecutive months are exempt from the department's review, unless such review is requested by the department.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2900" u="sng" dirty="0">
                <a:latin typeface="Calibri" panose="020F0502020204030204" pitchFamily="34" charset="0"/>
                <a:ea typeface="Times New Roman" panose="02020603050405020304" pitchFamily="18" charset="0"/>
                <a:cs typeface="Times New Roman" panose="02020603050405020304" pitchFamily="18" charset="0"/>
              </a:rPr>
              <a:t>If</a:t>
            </a:r>
            <a:r>
              <a:rPr lang="en-US" sz="2900" dirty="0">
                <a:latin typeface="Calibri" panose="020F0502020204030204" pitchFamily="34" charset="0"/>
                <a:ea typeface="Times New Roman" panose="02020603050405020304" pitchFamily="18" charset="0"/>
                <a:cs typeface="Times New Roman" panose="02020603050405020304" pitchFamily="18" charset="0"/>
              </a:rPr>
              <a:t> political subdivisions have, in </a:t>
            </a:r>
            <a:r>
              <a:rPr lang="en-US" sz="2900" u="sng" dirty="0">
                <a:latin typeface="Calibri" panose="020F0502020204030204" pitchFamily="34" charset="0"/>
                <a:ea typeface="Times New Roman" panose="02020603050405020304" pitchFamily="18" charset="0"/>
                <a:cs typeface="Times New Roman" panose="02020603050405020304" pitchFamily="18" charset="0"/>
              </a:rPr>
              <a:t>compliance</a:t>
            </a:r>
            <a:r>
              <a:rPr lang="en-US" sz="2900" dirty="0">
                <a:latin typeface="Calibri" panose="020F0502020204030204" pitchFamily="34" charset="0"/>
                <a:ea typeface="Times New Roman" panose="02020603050405020304" pitchFamily="18" charset="0"/>
                <a:cs typeface="Times New Roman" panose="02020603050405020304" pitchFamily="18" charset="0"/>
              </a:rPr>
              <a:t> with this chapter, adopted </a:t>
            </a:r>
            <a:r>
              <a:rPr lang="en-US" sz="2900" u="sng" dirty="0">
                <a:latin typeface="Calibri" panose="020F0502020204030204" pitchFamily="34" charset="0"/>
                <a:ea typeface="Times New Roman" panose="02020603050405020304" pitchFamily="18" charset="0"/>
                <a:cs typeface="Times New Roman" panose="02020603050405020304" pitchFamily="18" charset="0"/>
              </a:rPr>
              <a:t>adequate</a:t>
            </a:r>
            <a:r>
              <a:rPr lang="en-US" sz="2900" dirty="0">
                <a:latin typeface="Calibri" panose="020F0502020204030204" pitchFamily="34" charset="0"/>
                <a:ea typeface="Times New Roman" panose="02020603050405020304" pitchFamily="18" charset="0"/>
                <a:cs typeface="Times New Roman" panose="02020603050405020304" pitchFamily="18" charset="0"/>
              </a:rPr>
              <a:t> airport  protection </a:t>
            </a:r>
            <a:r>
              <a:rPr lang="en-US" sz="2900" u="sng" dirty="0">
                <a:latin typeface="Calibri" panose="020F0502020204030204" pitchFamily="34" charset="0"/>
                <a:ea typeface="Times New Roman" panose="02020603050405020304" pitchFamily="18" charset="0"/>
                <a:cs typeface="Times New Roman" panose="02020603050405020304" pitchFamily="18" charset="0"/>
              </a:rPr>
              <a:t>zoning </a:t>
            </a:r>
            <a:r>
              <a:rPr lang="en-US" sz="2900" dirty="0">
                <a:latin typeface="Calibri" panose="020F0502020204030204" pitchFamily="34" charset="0"/>
                <a:ea typeface="Times New Roman" panose="02020603050405020304" pitchFamily="18" charset="0"/>
                <a:cs typeface="Times New Roman" panose="02020603050405020304" pitchFamily="18" charset="0"/>
              </a:rPr>
              <a:t>regulations, placed such </a:t>
            </a:r>
            <a:r>
              <a:rPr lang="en-US" sz="2900" u="sng" dirty="0">
                <a:latin typeface="Calibri" panose="020F0502020204030204" pitchFamily="34" charset="0"/>
                <a:ea typeface="Times New Roman" panose="02020603050405020304" pitchFamily="18" charset="0"/>
                <a:cs typeface="Times New Roman" panose="02020603050405020304" pitchFamily="18" charset="0"/>
              </a:rPr>
              <a:t>regulations on file </a:t>
            </a:r>
            <a:r>
              <a:rPr lang="en-US" sz="2900" dirty="0">
                <a:latin typeface="Calibri" panose="020F0502020204030204" pitchFamily="34" charset="0"/>
                <a:ea typeface="Times New Roman" panose="02020603050405020304" pitchFamily="18" charset="0"/>
                <a:cs typeface="Times New Roman" panose="02020603050405020304" pitchFamily="18" charset="0"/>
              </a:rPr>
              <a:t>with the department's aviation office, and established a </a:t>
            </a:r>
            <a:r>
              <a:rPr lang="en-US" sz="2900" u="sng" dirty="0">
                <a:latin typeface="Calibri" panose="020F0502020204030204" pitchFamily="34" charset="0"/>
                <a:ea typeface="Times New Roman" panose="02020603050405020304" pitchFamily="18" charset="0"/>
                <a:cs typeface="Times New Roman" panose="02020603050405020304" pitchFamily="18" charset="0"/>
              </a:rPr>
              <a:t>permitting process</a:t>
            </a:r>
            <a:r>
              <a:rPr lang="en-US" sz="2900" dirty="0">
                <a:latin typeface="Calibri" panose="020F0502020204030204" pitchFamily="34" charset="0"/>
                <a:ea typeface="Times New Roman" panose="02020603050405020304" pitchFamily="18" charset="0"/>
                <a:cs typeface="Times New Roman" panose="02020603050405020304" pitchFamily="18" charset="0"/>
              </a:rPr>
              <a:t>, a permit for the construction or alteration of an obstruction is </a:t>
            </a:r>
            <a:r>
              <a:rPr lang="en-US" sz="2900" u="sng" dirty="0">
                <a:latin typeface="Calibri" panose="020F0502020204030204" pitchFamily="34" charset="0"/>
                <a:ea typeface="Times New Roman" panose="02020603050405020304" pitchFamily="18" charset="0"/>
                <a:cs typeface="Times New Roman" panose="02020603050405020304" pitchFamily="18" charset="0"/>
              </a:rPr>
              <a:t>not required</a:t>
            </a:r>
            <a:r>
              <a:rPr lang="en-US" sz="2900" dirty="0">
                <a:latin typeface="Calibri" panose="020F0502020204030204" pitchFamily="34" charset="0"/>
                <a:ea typeface="Times New Roman" panose="02020603050405020304" pitchFamily="18" charset="0"/>
                <a:cs typeface="Times New Roman" panose="02020603050405020304" pitchFamily="18" charset="0"/>
              </a:rPr>
              <a:t> from the department. Upon receipt of a </a:t>
            </a:r>
            <a:r>
              <a:rPr lang="en-US" sz="2900" u="sng" dirty="0">
                <a:latin typeface="Calibri" panose="020F0502020204030204" pitchFamily="34" charset="0"/>
                <a:ea typeface="Times New Roman" panose="02020603050405020304" pitchFamily="18" charset="0"/>
                <a:cs typeface="Times New Roman" panose="02020603050405020304" pitchFamily="18" charset="0"/>
              </a:rPr>
              <a:t>complete</a:t>
            </a:r>
            <a:r>
              <a:rPr lang="en-US" sz="2900" dirty="0">
                <a:latin typeface="Calibri" panose="020F0502020204030204" pitchFamily="34" charset="0"/>
                <a:ea typeface="Times New Roman" panose="02020603050405020304" pitchFamily="18" charset="0"/>
                <a:cs typeface="Times New Roman" panose="02020603050405020304" pitchFamily="18" charset="0"/>
              </a:rPr>
              <a:t> permit application, the local government shall provide a copy of the application to the department's aviation office by certified mail, return receipt requested, or by a delivery service that provides a receipt evidencing delivery. To </a:t>
            </a:r>
            <a:r>
              <a:rPr lang="en-US" sz="2900" u="sng" dirty="0">
                <a:latin typeface="Calibri" panose="020F0502020204030204" pitchFamily="34" charset="0"/>
                <a:ea typeface="Times New Roman" panose="02020603050405020304" pitchFamily="18" charset="0"/>
                <a:cs typeface="Times New Roman" panose="02020603050405020304" pitchFamily="18" charset="0"/>
              </a:rPr>
              <a:t>evaluate technical consistency</a:t>
            </a:r>
            <a:r>
              <a:rPr lang="en-US" sz="2900" dirty="0">
                <a:latin typeface="Calibri" panose="020F0502020204030204" pitchFamily="34" charset="0"/>
                <a:ea typeface="Times New Roman" panose="02020603050405020304" pitchFamily="18" charset="0"/>
                <a:cs typeface="Times New Roman" panose="02020603050405020304" pitchFamily="18" charset="0"/>
              </a:rPr>
              <a:t> with this subsection, the department shall have a </a:t>
            </a:r>
            <a:r>
              <a:rPr lang="en-US" sz="2900" u="sng" dirty="0">
                <a:latin typeface="Calibri" panose="020F0502020204030204" pitchFamily="34" charset="0"/>
                <a:ea typeface="Times New Roman" panose="02020603050405020304" pitchFamily="18" charset="0"/>
                <a:cs typeface="Times New Roman" panose="02020603050405020304" pitchFamily="18" charset="0"/>
              </a:rPr>
              <a:t>15-day review period </a:t>
            </a:r>
            <a:r>
              <a:rPr lang="en-US" sz="2900" dirty="0">
                <a:latin typeface="Calibri" panose="020F0502020204030204" pitchFamily="34" charset="0"/>
                <a:ea typeface="Times New Roman" panose="02020603050405020304" pitchFamily="18" charset="0"/>
                <a:cs typeface="Times New Roman" panose="02020603050405020304" pitchFamily="18" charset="0"/>
              </a:rPr>
              <a:t>following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receipt of the application, which must run concurrently with the local government permitting process.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Cranes,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construction equipment, and other temporary structures in use or in place for a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period not to exceed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18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consecutive months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are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exempt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from the department's review,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unless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such review is requested by the department.</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68</a:t>
            </a:fld>
            <a:endParaRPr lang="en-US" dirty="0"/>
          </a:p>
        </p:txBody>
      </p:sp>
    </p:spTree>
    <p:extLst>
      <p:ext uri="{BB962C8B-B14F-4D97-AF65-F5344CB8AC3E}">
        <p14:creationId xmlns:p14="http://schemas.microsoft.com/office/powerpoint/2010/main" val="21834678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333.025(5) </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The department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Transportation</a:t>
            </a:r>
            <a:r>
              <a:rPr lang="en-US" dirty="0">
                <a:latin typeface="Calibri" panose="020F0502020204030204" pitchFamily="34" charset="0"/>
                <a:ea typeface="Times New Roman" panose="02020603050405020304" pitchFamily="18" charset="0"/>
                <a:cs typeface="Times New Roman" panose="02020603050405020304" pitchFamily="18" charset="0"/>
              </a:rPr>
              <a:t> shall, within 30 days </a:t>
            </a:r>
            <a:r>
              <a:rPr lang="en-US" u="sng" dirty="0">
                <a:latin typeface="Calibri" panose="020F0502020204030204" pitchFamily="34" charset="0"/>
                <a:ea typeface="Times New Roman" panose="02020603050405020304" pitchFamily="18" charset="0"/>
                <a:cs typeface="Times New Roman" panose="02020603050405020304" pitchFamily="18" charset="0"/>
              </a:rPr>
              <a:t>after</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the</a:t>
            </a:r>
            <a:r>
              <a:rPr lang="en-US" dirty="0">
                <a:latin typeface="Calibri" panose="020F0502020204030204" pitchFamily="34" charset="0"/>
                <a:ea typeface="Times New Roman" panose="02020603050405020304" pitchFamily="18" charset="0"/>
                <a:cs typeface="Times New Roman" panose="02020603050405020304" pitchFamily="18" charset="0"/>
              </a:rPr>
              <a:t> receipt of an application for a permit, issue or deny a permit for the </a:t>
            </a:r>
            <a:r>
              <a:rPr lang="en-US" u="sng" dirty="0">
                <a:latin typeface="Calibri" panose="020F0502020204030204" pitchFamily="34" charset="0"/>
                <a:ea typeface="Times New Roman" panose="02020603050405020304" pitchFamily="18" charset="0"/>
                <a:cs typeface="Times New Roman" panose="02020603050405020304" pitchFamily="18" charset="0"/>
              </a:rPr>
              <a:t>construction or</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erection,</a:t>
            </a:r>
            <a:r>
              <a:rPr lang="en-US" dirty="0">
                <a:latin typeface="Calibri" panose="020F0502020204030204" pitchFamily="34" charset="0"/>
                <a:ea typeface="Times New Roman" panose="02020603050405020304" pitchFamily="18" charset="0"/>
                <a:cs typeface="Times New Roman" panose="02020603050405020304" pitchFamily="18" charset="0"/>
              </a:rPr>
              <a:t> alteration</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or modification</a:t>
            </a:r>
            <a:r>
              <a:rPr lang="en-US" dirty="0">
                <a:latin typeface="Calibri" panose="020F0502020204030204" pitchFamily="34" charset="0"/>
                <a:ea typeface="Times New Roman" panose="02020603050405020304" pitchFamily="18" charset="0"/>
                <a:cs typeface="Times New Roman" panose="02020603050405020304" pitchFamily="18" charset="0"/>
              </a:rPr>
              <a:t> of </a:t>
            </a:r>
            <a:r>
              <a:rPr lang="en-US" u="sng" dirty="0">
                <a:latin typeface="Calibri" panose="020F0502020204030204" pitchFamily="34" charset="0"/>
                <a:ea typeface="Times New Roman" panose="02020603050405020304" pitchFamily="18" charset="0"/>
                <a:cs typeface="Times New Roman" panose="02020603050405020304" pitchFamily="18" charset="0"/>
              </a:rPr>
              <a:t>an obstruction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any structure the result of which would exceed federal obstruction standards as contained in 14 C.F.R. ss. 77.21, 77.23, 77.25, 77.28, and 77.29</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u="sng" dirty="0">
                <a:latin typeface="Calibri" panose="020F0502020204030204" pitchFamily="34" charset="0"/>
                <a:ea typeface="Times New Roman" panose="02020603050405020304" pitchFamily="18" charset="0"/>
                <a:cs typeface="Times New Roman" panose="02020603050405020304" pitchFamily="18" charset="0"/>
              </a:rPr>
              <a:t>The department shall review permit applications in conformity with s. 120.60.</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30 days after receipt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an application for a permit, issue or deny a permit for the construction or alteration of an obstruction. The department shall review permit applications in conformity with s. 120.60.</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69</a:t>
            </a:fld>
            <a:endParaRPr lang="en-US" dirty="0"/>
          </a:p>
        </p:txBody>
      </p:sp>
    </p:spTree>
    <p:extLst>
      <p:ext uri="{BB962C8B-B14F-4D97-AF65-F5344CB8AC3E}">
        <p14:creationId xmlns:p14="http://schemas.microsoft.com/office/powerpoint/2010/main" val="422015452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dirty="0">
                <a:solidFill>
                  <a:schemeClr val="tx1"/>
                </a:solidFill>
              </a:rPr>
              <a:t>CRITERIA DOT SHALL CONSIDER FOR PERMIT</a:t>
            </a:r>
            <a:r>
              <a:rPr lang="en-US" dirty="0">
                <a:solidFill>
                  <a:srgbClr val="FF0000"/>
                </a:solidFill>
              </a:rPr>
              <a:t>	</a:t>
            </a:r>
          </a:p>
        </p:txBody>
      </p:sp>
      <p:sp>
        <p:nvSpPr>
          <p:cNvPr id="4" name="Slide Number Placeholder 3"/>
          <p:cNvSpPr>
            <a:spLocks noGrp="1"/>
          </p:cNvSpPr>
          <p:nvPr>
            <p:ph type="sldNum" sz="quarter" idx="12"/>
          </p:nvPr>
        </p:nvSpPr>
        <p:spPr/>
        <p:txBody>
          <a:bodyPr/>
          <a:lstStyle/>
          <a:p>
            <a:fld id="{ADC5BE26-424E-4201-A0A6-D8E3FEBF9929}" type="slidenum">
              <a:rPr lang="en-US" smtClean="0"/>
              <a:pPr/>
              <a:t>70</a:t>
            </a:fld>
            <a:endParaRPr lang="en-US" dirty="0"/>
          </a:p>
        </p:txBody>
      </p:sp>
    </p:spTree>
    <p:extLst>
      <p:ext uri="{BB962C8B-B14F-4D97-AF65-F5344CB8AC3E}">
        <p14:creationId xmlns:p14="http://schemas.microsoft.com/office/powerpoint/2010/main" val="120952564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In determining whether to issue or deny a permit, the department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dirty="0">
                <a:latin typeface="Calibri" panose="020F0502020204030204" pitchFamily="34" charset="0"/>
                <a:ea typeface="Times New Roman" panose="02020603050405020304" pitchFamily="18" charset="0"/>
                <a:cs typeface="Times New Roman" panose="02020603050405020304" pitchFamily="18" charset="0"/>
              </a:rPr>
              <a:t>consider: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 determining whether to issue or deny a permit, the department shall consider: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71</a:t>
            </a:fld>
            <a:endParaRPr lang="en-US" dirty="0"/>
          </a:p>
        </p:txBody>
      </p:sp>
    </p:spTree>
    <p:extLst>
      <p:ext uri="{BB962C8B-B14F-4D97-AF65-F5344CB8AC3E}">
        <p14:creationId xmlns:p14="http://schemas.microsoft.com/office/powerpoint/2010/main" val="11495071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(a)</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safety of persons on the ground and in the air.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safety of persons on the ground and in the air.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72</a:t>
            </a:fld>
            <a:endParaRPr lang="en-US" dirty="0"/>
          </a:p>
        </p:txBody>
      </p:sp>
    </p:spTree>
    <p:extLst>
      <p:ext uri="{BB962C8B-B14F-4D97-AF65-F5344CB8AC3E}">
        <p14:creationId xmlns:p14="http://schemas.microsoft.com/office/powerpoint/2010/main" val="292175435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(b)</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 and efficient use of navigable airspace.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 and efficient use of navigable airspace.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73</a:t>
            </a:fld>
            <a:endParaRPr lang="en-US" dirty="0"/>
          </a:p>
        </p:txBody>
      </p:sp>
    </p:spTree>
    <p:extLst>
      <p:ext uri="{BB962C8B-B14F-4D97-AF65-F5344CB8AC3E}">
        <p14:creationId xmlns:p14="http://schemas.microsoft.com/office/powerpoint/2010/main" val="279341804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(c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nature of the terrain and height of existing structures.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nature of the terrain and height of existing structures.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74</a:t>
            </a:fld>
            <a:endParaRPr lang="en-US" dirty="0"/>
          </a:p>
        </p:txBody>
      </p:sp>
    </p:spTree>
    <p:extLst>
      <p:ext uri="{BB962C8B-B14F-4D97-AF65-F5344CB8AC3E}">
        <p14:creationId xmlns:p14="http://schemas.microsoft.com/office/powerpoint/2010/main" val="89945412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(d)</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effect of the construction or alteration of an obstruction on the state licensing standards for a public-use airport contained in chapter 330 and rules adopted thereunder.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indent="0">
              <a:buNone/>
            </a:pPr>
            <a:r>
              <a:rPr lang="en-US" dirty="0"/>
              <a:t>The effect of the construction or alteration of an obstruction on the </a:t>
            </a:r>
            <a:r>
              <a:rPr lang="en-US" dirty="0">
                <a:solidFill>
                  <a:srgbClr val="FF0000"/>
                </a:solidFill>
              </a:rPr>
              <a:t>state licensing standards </a:t>
            </a:r>
            <a:r>
              <a:rPr lang="en-US" dirty="0"/>
              <a:t>for a public-use airport contained in chapter 330 and rules adopted thereunder.</a:t>
            </a: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75</a:t>
            </a:fld>
            <a:endParaRPr lang="en-US" dirty="0"/>
          </a:p>
        </p:txBody>
      </p:sp>
    </p:spTree>
    <p:extLst>
      <p:ext uri="{BB962C8B-B14F-4D97-AF65-F5344CB8AC3E}">
        <p14:creationId xmlns:p14="http://schemas.microsoft.com/office/powerpoint/2010/main" val="19299630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(e )</a:t>
            </a:r>
            <a:r>
              <a:rPr lang="en-US" strike="sngStrike" dirty="0"/>
              <a:t>(c )</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character of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existing and planned flight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flying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operations and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planned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developments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public-use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character of existing and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planned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flight operations and developments at public-use airports.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76</a:t>
            </a:fld>
            <a:endParaRPr lang="en-US" dirty="0"/>
          </a:p>
        </p:txBody>
      </p:sp>
    </p:spTree>
    <p:extLst>
      <p:ext uri="{BB962C8B-B14F-4D97-AF65-F5344CB8AC3E}">
        <p14:creationId xmlns:p14="http://schemas.microsoft.com/office/powerpoint/2010/main" val="13023487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(f)</a:t>
            </a:r>
            <a:r>
              <a:rPr lang="en-US" strike="sngStrike" dirty="0"/>
              <a:t>(d)</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Federal airways</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visual flight rules, flyways and corridors, and instrument approaches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designated by the Federal Aviation Administration.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Federal airways, visual flight rules, flyways and corridors, and instrument approaches as designated by the Federal Aviation Administration.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77</a:t>
            </a:fld>
            <a:endParaRPr lang="en-US" dirty="0"/>
          </a:p>
        </p:txBody>
      </p:sp>
    </p:spTree>
    <p:extLst>
      <p:ext uri="{BB962C8B-B14F-4D97-AF65-F5344CB8AC3E}">
        <p14:creationId xmlns:p14="http://schemas.microsoft.com/office/powerpoint/2010/main" val="102760078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(g)</a:t>
            </a:r>
            <a:r>
              <a:rPr lang="en-US" strike="sngStrike" dirty="0"/>
              <a:t>(e)</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effect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construction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alteration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obstruction 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proposed structure would cause an increase in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minimum descent altitude or the decision height at the affected airport.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effect of the construction or alteration of an obstruction on the minimum descent altitude or the decision height at the affected airport.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78</a:t>
            </a:fld>
            <a:endParaRPr lang="en-US" dirty="0"/>
          </a:p>
        </p:txBody>
      </p:sp>
    </p:spTree>
    <p:extLst>
      <p:ext uri="{BB962C8B-B14F-4D97-AF65-F5344CB8AC3E}">
        <p14:creationId xmlns:p14="http://schemas.microsoft.com/office/powerpoint/2010/main" val="23116116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u="sng" dirty="0"/>
              <a:t>(h)</a:t>
            </a:r>
            <a:r>
              <a:rPr lang="en-US" strike="sngStrike" dirty="0"/>
              <a:t>(j)</a:t>
            </a:r>
            <a:r>
              <a:rPr lang="en-US" dirty="0"/>
              <a:t> </a:t>
            </a:r>
          </a:p>
        </p:txBody>
      </p:sp>
      <p:sp>
        <p:nvSpPr>
          <p:cNvPr id="3" name="Content Placeholder 2"/>
          <p:cNvSpPr>
            <a:spLocks noGrp="1"/>
          </p:cNvSpPr>
          <p:nvPr>
            <p:ph sz="half" idx="1"/>
          </p:nvPr>
        </p:nvSpPr>
        <p:spPr/>
        <p:txBody>
          <a:bodyPr>
            <a:normAutofit lnSpcReduction="1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cumulative effects on navigable airspace of all existing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structures, proposed structures identified in the applicable jurisdictions’ comprehensive plans,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all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known proposed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the area.</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lnSpcReduction="10000"/>
          </a:bodyPr>
          <a:lstStyle/>
          <a:p>
            <a:pPr marL="0" indent="0">
              <a:buNone/>
            </a:pPr>
            <a:r>
              <a:rPr lang="en-US" dirty="0"/>
              <a:t>The cumulative effects on navigable airspace of all existing obstructions and all known </a:t>
            </a:r>
            <a:r>
              <a:rPr lang="en-US" dirty="0">
                <a:solidFill>
                  <a:srgbClr val="FF0000"/>
                </a:solidFill>
              </a:rPr>
              <a:t>proposed</a:t>
            </a:r>
            <a:r>
              <a:rPr lang="en-US" dirty="0"/>
              <a:t> obstructions in the area.</a:t>
            </a: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79</a:t>
            </a:fld>
            <a:endParaRPr lang="en-US" dirty="0"/>
          </a:p>
        </p:txBody>
      </p:sp>
    </p:spTree>
    <p:extLst>
      <p:ext uri="{BB962C8B-B14F-4D97-AF65-F5344CB8AC3E}">
        <p14:creationId xmlns:p14="http://schemas.microsoft.com/office/powerpoint/2010/main" val="350103686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strike="sngStrike" dirty="0"/>
              <a:t>(b)</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 and private interests and investments.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80</a:t>
            </a:fld>
            <a:endParaRPr lang="en-US" dirty="0"/>
          </a:p>
        </p:txBody>
      </p:sp>
    </p:spTree>
    <p:extLst>
      <p:ext uri="{BB962C8B-B14F-4D97-AF65-F5344CB8AC3E}">
        <p14:creationId xmlns:p14="http://schemas.microsoft.com/office/powerpoint/2010/main" val="28315048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strike="sngStrike" dirty="0"/>
              <a:t>(f)</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Technological advances.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81</a:t>
            </a:fld>
            <a:endParaRPr lang="en-US" dirty="0"/>
          </a:p>
        </p:txBody>
      </p:sp>
    </p:spTree>
    <p:extLst>
      <p:ext uri="{BB962C8B-B14F-4D97-AF65-F5344CB8AC3E}">
        <p14:creationId xmlns:p14="http://schemas.microsoft.com/office/powerpoint/2010/main" val="7178320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strike="sngStrike" dirty="0"/>
              <a:t>(g)</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safety of persons on the ground and in the air.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82</a:t>
            </a:fld>
            <a:endParaRPr lang="en-US" dirty="0"/>
          </a:p>
        </p:txBody>
      </p:sp>
    </p:spTree>
    <p:extLst>
      <p:ext uri="{BB962C8B-B14F-4D97-AF65-F5344CB8AC3E}">
        <p14:creationId xmlns:p14="http://schemas.microsoft.com/office/powerpoint/2010/main" val="62115428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strike="sngStrike" dirty="0"/>
              <a:t>(h)</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Land use density.</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83</a:t>
            </a:fld>
            <a:endParaRPr lang="en-US" dirty="0"/>
          </a:p>
        </p:txBody>
      </p:sp>
    </p:spTree>
    <p:extLst>
      <p:ext uri="{BB962C8B-B14F-4D97-AF65-F5344CB8AC3E}">
        <p14:creationId xmlns:p14="http://schemas.microsoft.com/office/powerpoint/2010/main" val="258836393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333.025(6)</a:t>
            </a:r>
            <a:r>
              <a:rPr lang="en-US" strike="sngStrike" dirty="0"/>
              <a:t>(i)</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 and efficient use of navigable airspace.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84</a:t>
            </a:fld>
            <a:endParaRPr lang="en-US" dirty="0"/>
          </a:p>
        </p:txBody>
      </p:sp>
    </p:spTree>
    <p:extLst>
      <p:ext uri="{BB962C8B-B14F-4D97-AF65-F5344CB8AC3E}">
        <p14:creationId xmlns:p14="http://schemas.microsoft.com/office/powerpoint/2010/main" val="7691583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OTHER DOT PERMIT REQUIREMENTS</a:t>
            </a:r>
          </a:p>
        </p:txBody>
      </p:sp>
      <p:sp>
        <p:nvSpPr>
          <p:cNvPr id="4" name="Slide Number Placeholder 3"/>
          <p:cNvSpPr>
            <a:spLocks noGrp="1"/>
          </p:cNvSpPr>
          <p:nvPr>
            <p:ph type="sldNum" sz="quarter" idx="12"/>
          </p:nvPr>
        </p:nvSpPr>
        <p:spPr/>
        <p:txBody>
          <a:bodyPr/>
          <a:lstStyle/>
          <a:p>
            <a:fld id="{ADC5BE26-424E-4201-A0A6-D8E3FEBF9929}" type="slidenum">
              <a:rPr lang="en-US" smtClean="0"/>
              <a:pPr/>
              <a:t>85</a:t>
            </a:fld>
            <a:endParaRPr lang="en-US" dirty="0"/>
          </a:p>
        </p:txBody>
      </p:sp>
    </p:spTree>
    <p:extLst>
      <p:ext uri="{BB962C8B-B14F-4D97-AF65-F5344CB8AC3E}">
        <p14:creationId xmlns:p14="http://schemas.microsoft.com/office/powerpoint/2010/main" val="223268769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333.025(7) </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When issuing a permit under this section, the department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Transportation</a:t>
            </a:r>
            <a:r>
              <a:rPr lang="en-US" dirty="0">
                <a:latin typeface="Calibri" panose="020F0502020204030204" pitchFamily="34" charset="0"/>
                <a:ea typeface="Times New Roman" panose="02020603050405020304" pitchFamily="18" charset="0"/>
                <a:cs typeface="Times New Roman" panose="02020603050405020304" pitchFamily="18" charset="0"/>
              </a:rPr>
              <a:t> shall</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as a specific condition of such permit,</a:t>
            </a:r>
            <a:r>
              <a:rPr lang="en-US" dirty="0">
                <a:latin typeface="Calibri" panose="020F0502020204030204" pitchFamily="34" charset="0"/>
                <a:ea typeface="Times New Roman" panose="02020603050405020304" pitchFamily="18" charset="0"/>
                <a:cs typeface="Times New Roman" panose="02020603050405020304" pitchFamily="18" charset="0"/>
              </a:rPr>
              <a:t> require the </a:t>
            </a:r>
            <a:r>
              <a:rPr lang="en-US" u="sng" dirty="0">
                <a:latin typeface="Calibri" panose="020F0502020204030204" pitchFamily="34" charset="0"/>
                <a:ea typeface="Times New Roman" panose="02020603050405020304" pitchFamily="18" charset="0"/>
                <a:cs typeface="Times New Roman" panose="02020603050405020304" pitchFamily="18" charset="0"/>
              </a:rPr>
              <a:t>owner</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obstruction marking and lighting</a:t>
            </a:r>
            <a:r>
              <a:rPr lang="en-US" dirty="0">
                <a:latin typeface="Calibri" panose="020F0502020204030204" pitchFamily="34" charset="0"/>
                <a:ea typeface="Times New Roman" panose="02020603050405020304" pitchFamily="18" charset="0"/>
                <a:cs typeface="Times New Roman" panose="02020603050405020304" pitchFamily="18" charset="0"/>
              </a:rPr>
              <a:t> of the </a:t>
            </a:r>
            <a:r>
              <a:rPr lang="en-US" u="sng" dirty="0">
                <a:latin typeface="Calibri" panose="020F0502020204030204" pitchFamily="34" charset="0"/>
                <a:ea typeface="Times New Roman" panose="02020603050405020304" pitchFamily="18" charset="0"/>
                <a:cs typeface="Times New Roman" panose="02020603050405020304" pitchFamily="18" charset="0"/>
              </a:rPr>
              <a:t>obstruction to install, operate, and maintain, at the owner's expense, marking and lighting in conformance with the specific standards established by the Federal Aviation Administration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permitted structure as provided in s. 333.07(3)(b)</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When issuing a permit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section,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require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owner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obstruction to install, operate, and maintain, at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owner's expense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marking and lighting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conformance with 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specific standards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established by the Federal Aviation Administration.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86</a:t>
            </a:fld>
            <a:endParaRPr lang="en-US" dirty="0"/>
          </a:p>
        </p:txBody>
      </p:sp>
    </p:spTree>
    <p:extLst>
      <p:ext uri="{BB962C8B-B14F-4D97-AF65-F5344CB8AC3E}">
        <p14:creationId xmlns:p14="http://schemas.microsoft.com/office/powerpoint/2010/main" val="130790035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333.025(8)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The department </a:t>
            </a:r>
            <a:r>
              <a:rPr lang="en-US" u="sng" dirty="0">
                <a:latin typeface="Calibri" panose="020F0502020204030204" pitchFamily="34" charset="0"/>
                <a:ea typeface="Times New Roman" panose="02020603050405020304" pitchFamily="18" charset="0"/>
                <a:cs typeface="Times New Roman" panose="02020603050405020304" pitchFamily="18" charset="0"/>
              </a:rPr>
              <a:t>may</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of Transportation shall</a:t>
            </a:r>
            <a:r>
              <a:rPr lang="en-US" dirty="0">
                <a:latin typeface="Calibri" panose="020F0502020204030204" pitchFamily="34" charset="0"/>
                <a:ea typeface="Times New Roman" panose="02020603050405020304" pitchFamily="18" charset="0"/>
                <a:cs typeface="Times New Roman" panose="02020603050405020304" pitchFamily="18" charset="0"/>
              </a:rPr>
              <a:t> not approve a permit for the </a:t>
            </a:r>
            <a:r>
              <a:rPr lang="en-US" u="sng" dirty="0">
                <a:latin typeface="Calibri" panose="020F0502020204030204" pitchFamily="34" charset="0"/>
                <a:ea typeface="Times New Roman" panose="02020603050405020304" pitchFamily="18" charset="0"/>
                <a:cs typeface="Times New Roman" panose="02020603050405020304" pitchFamily="18" charset="0"/>
              </a:rPr>
              <a:t>construction 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erection</a:t>
            </a:r>
            <a:r>
              <a:rPr lang="en-US" dirty="0">
                <a:latin typeface="Calibri" panose="020F0502020204030204" pitchFamily="34" charset="0"/>
                <a:ea typeface="Times New Roman" panose="02020603050405020304" pitchFamily="18" charset="0"/>
                <a:cs typeface="Times New Roman" panose="02020603050405020304" pitchFamily="18" charset="0"/>
              </a:rPr>
              <a:t> of </a:t>
            </a:r>
            <a:r>
              <a:rPr lang="en-US" u="sng" dirty="0">
                <a:latin typeface="Calibri" panose="020F0502020204030204" pitchFamily="34" charset="0"/>
                <a:ea typeface="Times New Roman" panose="02020603050405020304" pitchFamily="18" charset="0"/>
                <a:cs typeface="Times New Roman" panose="02020603050405020304" pitchFamily="18" charset="0"/>
              </a:rPr>
              <a:t>an obstruction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a structure</a:t>
            </a:r>
            <a:r>
              <a:rPr lang="en-US" dirty="0">
                <a:latin typeface="Calibri" panose="020F0502020204030204" pitchFamily="34" charset="0"/>
                <a:ea typeface="Times New Roman" panose="02020603050405020304" pitchFamily="18" charset="0"/>
                <a:cs typeface="Times New Roman" panose="02020603050405020304" pitchFamily="18" charset="0"/>
              </a:rPr>
              <a:t> unless the applicant submits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both</a:t>
            </a:r>
            <a:r>
              <a:rPr lang="en-US" dirty="0">
                <a:latin typeface="Calibri" panose="020F0502020204030204" pitchFamily="34" charset="0"/>
                <a:ea typeface="Times New Roman" panose="02020603050405020304" pitchFamily="18" charset="0"/>
                <a:cs typeface="Times New Roman" panose="02020603050405020304" pitchFamily="18" charset="0"/>
              </a:rPr>
              <a:t> documentation showing </a:t>
            </a:r>
            <a:r>
              <a:rPr lang="en-US" u="sng" dirty="0">
                <a:latin typeface="Calibri" panose="020F0502020204030204" pitchFamily="34" charset="0"/>
                <a:ea typeface="Times New Roman" panose="02020603050405020304" pitchFamily="18" charset="0"/>
                <a:cs typeface="Times New Roman" panose="02020603050405020304" pitchFamily="18" charset="0"/>
              </a:rPr>
              <a:t>both</a:t>
            </a:r>
            <a:r>
              <a:rPr lang="en-US" dirty="0">
                <a:latin typeface="Calibri" panose="020F0502020204030204" pitchFamily="34" charset="0"/>
                <a:ea typeface="Times New Roman" panose="02020603050405020304" pitchFamily="18" charset="0"/>
                <a:cs typeface="Times New Roman" panose="02020603050405020304" pitchFamily="18" charset="0"/>
              </a:rPr>
              <a:t> compliance with the federal requirement for notification of proposed construction </a:t>
            </a:r>
            <a:r>
              <a:rPr lang="en-US" u="sng" dirty="0">
                <a:latin typeface="Calibri" panose="020F0502020204030204" pitchFamily="34" charset="0"/>
                <a:ea typeface="Times New Roman" panose="02020603050405020304" pitchFamily="18" charset="0"/>
                <a:cs typeface="Times New Roman" panose="02020603050405020304" pitchFamily="18" charset="0"/>
              </a:rPr>
              <a:t>or alteration</a:t>
            </a:r>
            <a:r>
              <a:rPr lang="en-US" dirty="0">
                <a:latin typeface="Calibri" panose="020F0502020204030204" pitchFamily="34" charset="0"/>
                <a:ea typeface="Times New Roman" panose="02020603050405020304" pitchFamily="18" charset="0"/>
                <a:cs typeface="Times New Roman" panose="02020603050405020304" pitchFamily="18" charset="0"/>
              </a:rPr>
              <a:t> and a valid aeronautical </a:t>
            </a:r>
            <a:r>
              <a:rPr lang="en-US" u="sng" dirty="0">
                <a:latin typeface="Calibri" panose="020F0502020204030204" pitchFamily="34" charset="0"/>
                <a:ea typeface="Times New Roman" panose="02020603050405020304" pitchFamily="18" charset="0"/>
                <a:cs typeface="Times New Roman" panose="02020603050405020304" pitchFamily="18" charset="0"/>
              </a:rPr>
              <a:t>study. A</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evaluation, and no</a:t>
            </a:r>
            <a:r>
              <a:rPr lang="en-US" dirty="0">
                <a:latin typeface="Calibri" panose="020F0502020204030204" pitchFamily="34" charset="0"/>
                <a:ea typeface="Times New Roman" panose="02020603050405020304" pitchFamily="18" charset="0"/>
                <a:cs typeface="Times New Roman" panose="02020603050405020304" pitchFamily="18" charset="0"/>
              </a:rPr>
              <a:t> permit </a:t>
            </a:r>
            <a:r>
              <a:rPr lang="en-US" u="sng" dirty="0">
                <a:latin typeface="Calibri" panose="020F0502020204030204" pitchFamily="34" charset="0"/>
                <a:ea typeface="Times New Roman" panose="02020603050405020304" pitchFamily="18" charset="0"/>
                <a:cs typeface="Times New Roman" panose="02020603050405020304" pitchFamily="18" charset="0"/>
              </a:rPr>
              <a:t>may not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shall</a:t>
            </a:r>
            <a:r>
              <a:rPr lang="en-US" dirty="0">
                <a:latin typeface="Calibri" panose="020F0502020204030204" pitchFamily="34" charset="0"/>
                <a:ea typeface="Times New Roman" panose="02020603050405020304" pitchFamily="18" charset="0"/>
                <a:cs typeface="Times New Roman" panose="02020603050405020304" pitchFamily="18" charset="0"/>
              </a:rPr>
              <a:t> be approved solely on the basis that </a:t>
            </a:r>
            <a:r>
              <a:rPr lang="en-US" u="sng" dirty="0">
                <a:latin typeface="Calibri" panose="020F0502020204030204" pitchFamily="34" charset="0"/>
                <a:ea typeface="Times New Roman" panose="02020603050405020304" pitchFamily="18" charset="0"/>
                <a:cs typeface="Times New Roman" panose="02020603050405020304" pitchFamily="18" charset="0"/>
              </a:rPr>
              <a:t>the Federal Aviation Administration determined that the</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such</a:t>
            </a:r>
            <a:r>
              <a:rPr lang="en-US" dirty="0">
                <a:latin typeface="Calibri" panose="020F0502020204030204" pitchFamily="34" charset="0"/>
                <a:ea typeface="Times New Roman" panose="02020603050405020304" pitchFamily="18" charset="0"/>
                <a:cs typeface="Times New Roman" panose="02020603050405020304" pitchFamily="18" charset="0"/>
              </a:rPr>
              <a:t> proposed </a:t>
            </a:r>
            <a:r>
              <a:rPr lang="en-US" u="sng" dirty="0">
                <a:latin typeface="Calibri" panose="020F0502020204030204" pitchFamily="34" charset="0"/>
                <a:ea typeface="Times New Roman" panose="02020603050405020304" pitchFamily="18" charset="0"/>
                <a:cs typeface="Times New Roman" panose="02020603050405020304" pitchFamily="18" charset="0"/>
              </a:rPr>
              <a:t>construction or alteration of an obstruction was not an airport hazard</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structure will not exceed federal obstruction standards as contained in 14 C.F.R. ss. 77.21, 77.23, 77.25, 77.28, or 77.29, or any other federal aviation regulation</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not approve a permit for the construction or alteration of an obstruction  unless the applicant submits documentation showing both compliance with the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federal </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requirement for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notification</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proposed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construction or alteration </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a </a:t>
            </a:r>
            <a:r>
              <a:rPr lang="en-US" sz="36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valid aeronautical study</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permit</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may not</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approved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solely</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on the basis that the Federal Aviation Administration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determined </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 the proposed construction or alteration of an obstruction was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an airport hazard.</a:t>
            </a:r>
            <a:endParaRPr lang="en-US" sz="3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87</a:t>
            </a:fld>
            <a:endParaRPr lang="en-US" dirty="0"/>
          </a:p>
        </p:txBody>
      </p:sp>
    </p:spTree>
    <p:extLst>
      <p:ext uri="{BB962C8B-B14F-4D97-AF65-F5344CB8AC3E}">
        <p14:creationId xmlns:p14="http://schemas.microsoft.com/office/powerpoint/2010/main" val="30931267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333.025</a:t>
            </a:r>
            <a:r>
              <a:rPr lang="en-US" u="sng" dirty="0"/>
              <a:t>(9)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latin typeface="Calibri" panose="020F0502020204030204" pitchFamily="34" charset="0"/>
                <a:ea typeface="Times New Roman" panose="02020603050405020304" pitchFamily="18" charset="0"/>
                <a:cs typeface="Times New Roman" panose="02020603050405020304" pitchFamily="18" charset="0"/>
              </a:rPr>
              <a:t>The denial of a permit under this section is subject to administrative review pursuant to chapter 120.</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denial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 permit under this section is subject to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administrative review</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pursuant to chapter 120.</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88</a:t>
            </a:fld>
            <a:endParaRPr lang="en-US" dirty="0"/>
          </a:p>
        </p:txBody>
      </p:sp>
    </p:spTree>
    <p:extLst>
      <p:ext uri="{BB962C8B-B14F-4D97-AF65-F5344CB8AC3E}">
        <p14:creationId xmlns:p14="http://schemas.microsoft.com/office/powerpoint/2010/main" val="32310069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333.03(1)(d) </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The department </a:t>
            </a:r>
            <a:r>
              <a:rPr lang="en-US" u="sng" dirty="0">
                <a:latin typeface="Calibri" panose="020F0502020204030204" pitchFamily="34" charset="0"/>
                <a:ea typeface="Times New Roman" panose="02020603050405020304" pitchFamily="18" charset="0"/>
                <a:cs typeface="Times New Roman" panose="02020603050405020304" pitchFamily="18" charset="0"/>
              </a:rPr>
              <a:t>shall be available to provide assistance to political subdivisions regarding federal obstruction standards</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shall issue copies of the federal obstruction standards as contained in 14 C.F.R. ss. 77.21, 77.23, 77.25, 77.28, and 77.29 to each political subdivision having airport hazard areas and, in cooperation with political subdivisions, shall issue appropriate airport zoning maps depicting within each county the maximum allowable height of any structure or tree. Material distributed pursuant to this subsection shall be at no cost to authorized recipients</a:t>
            </a:r>
            <a:r>
              <a:rPr lang="en-US" dirty="0">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department shall be available to provide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assistance</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subdivisions</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regarding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federal obstruction standards.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89</a:t>
            </a:fld>
            <a:endParaRPr lang="en-US" dirty="0"/>
          </a:p>
        </p:txBody>
      </p:sp>
    </p:spTree>
    <p:extLst>
      <p:ext uri="{BB962C8B-B14F-4D97-AF65-F5344CB8AC3E}">
        <p14:creationId xmlns:p14="http://schemas.microsoft.com/office/powerpoint/2010/main" val="306151352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43200"/>
            <a:ext cx="7772400" cy="1470025"/>
          </a:xfrm>
        </p:spPr>
        <p:txBody>
          <a:bodyPr/>
          <a:lstStyle/>
          <a:p>
            <a:pPr algn="ctr"/>
            <a:r>
              <a:rPr lang="en-US" dirty="0">
                <a:solidFill>
                  <a:srgbClr val="FF0000"/>
                </a:solidFill>
              </a:rPr>
              <a:t>Political Subdivision Requirements For Airport Zoning Regulations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90</a:t>
            </a:fld>
            <a:endParaRPr lang="en-US" dirty="0"/>
          </a:p>
        </p:txBody>
      </p:sp>
    </p:spTree>
    <p:extLst>
      <p:ext uri="{BB962C8B-B14F-4D97-AF65-F5344CB8AC3E}">
        <p14:creationId xmlns:p14="http://schemas.microsoft.com/office/powerpoint/2010/main" val="207585682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333.03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latin typeface="Calibri" panose="020F0502020204030204" pitchFamily="34" charset="0"/>
                <a:ea typeface="Times New Roman" panose="02020603050405020304" pitchFamily="18" charset="0"/>
                <a:cs typeface="Times New Roman" panose="02020603050405020304" pitchFamily="18" charset="0"/>
              </a:rPr>
              <a:t>Requirement</a:t>
            </a:r>
            <a:r>
              <a:rPr lang="en-US" sz="2400" dirty="0">
                <a:latin typeface="Calibri" panose="020F0502020204030204" pitchFamily="34" charset="0"/>
                <a:ea typeface="Times New Roman" panose="02020603050405020304" pitchFamily="18" charset="0"/>
                <a:cs typeface="Times New Roman" panose="02020603050405020304" pitchFamily="18" charset="0"/>
              </a:rPr>
              <a:t> </a:t>
            </a:r>
            <a:r>
              <a:rPr lang="en-US" sz="2400" strike="sngStrike" dirty="0">
                <a:latin typeface="Calibri" panose="020F0502020204030204" pitchFamily="34" charset="0"/>
                <a:ea typeface="Times New Roman" panose="02020603050405020304" pitchFamily="18" charset="0"/>
                <a:cs typeface="Times New Roman" panose="02020603050405020304" pitchFamily="18" charset="0"/>
              </a:rPr>
              <a:t>Power</a:t>
            </a:r>
            <a:r>
              <a:rPr lang="en-US" sz="2400" dirty="0">
                <a:latin typeface="Calibri" panose="020F0502020204030204" pitchFamily="34" charset="0"/>
                <a:ea typeface="Times New Roman" panose="02020603050405020304" pitchFamily="18" charset="0"/>
                <a:cs typeface="Times New Roman" panose="02020603050405020304" pitchFamily="18" charset="0"/>
              </a:rPr>
              <a:t> </a:t>
            </a:r>
            <a:r>
              <a:rPr lang="en-US" dirty="0">
                <a:latin typeface="Calibri" panose="020F0502020204030204" pitchFamily="34" charset="0"/>
                <a:ea typeface="Times New Roman" panose="02020603050405020304" pitchFamily="18" charset="0"/>
                <a:cs typeface="Times New Roman" panose="02020603050405020304" pitchFamily="18" charset="0"/>
              </a:rPr>
              <a:t>to adopt airport zoning regulations</a:t>
            </a:r>
            <a:r>
              <a:rPr lang="en-US" sz="2400" dirty="0">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Requirement to adopt airport zoning regulations.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91</a:t>
            </a:fld>
            <a:endParaRPr lang="en-US" dirty="0"/>
          </a:p>
        </p:txBody>
      </p:sp>
    </p:spTree>
    <p:extLst>
      <p:ext uri="{BB962C8B-B14F-4D97-AF65-F5344CB8AC3E}">
        <p14:creationId xmlns:p14="http://schemas.microsoft.com/office/powerpoint/2010/main" val="215645959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333.03(1)(a) </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strike="sngStrike" dirty="0">
                <a:latin typeface="Calibri" panose="020F0502020204030204" pitchFamily="34" charset="0"/>
                <a:ea typeface="Times New Roman" panose="02020603050405020304" pitchFamily="18" charset="0"/>
                <a:cs typeface="Times New Roman" panose="02020603050405020304" pitchFamily="18" charset="0"/>
              </a:rPr>
              <a:t>In order to prevent the creation or establishment of airport hazards,</a:t>
            </a:r>
            <a:r>
              <a:rPr lang="en-US" dirty="0">
                <a:latin typeface="Calibri" panose="020F0502020204030204" pitchFamily="34" charset="0"/>
                <a:ea typeface="Times New Roman" panose="02020603050405020304" pitchFamily="18" charset="0"/>
                <a:cs typeface="Times New Roman" panose="02020603050405020304" pitchFamily="18" charset="0"/>
              </a:rPr>
              <a:t> Every political subdivision having an airport hazard area within its territorial limits shall</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by October 1, 1977,</a:t>
            </a:r>
            <a:r>
              <a:rPr lang="en-US" dirty="0">
                <a:latin typeface="Calibri" panose="020F0502020204030204" pitchFamily="34" charset="0"/>
                <a:ea typeface="Times New Roman" panose="02020603050405020304" pitchFamily="18" charset="0"/>
                <a:cs typeface="Times New Roman" panose="02020603050405020304" pitchFamily="18" charset="0"/>
              </a:rPr>
              <a:t> adopt, administer, and enforce, under the police power and in the manner and upon the conditions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hereinafter</a:t>
            </a:r>
            <a:r>
              <a:rPr lang="en-US" dirty="0">
                <a:latin typeface="Calibri" panose="020F0502020204030204" pitchFamily="34" charset="0"/>
                <a:ea typeface="Times New Roman" panose="02020603050405020304" pitchFamily="18" charset="0"/>
                <a:cs typeface="Times New Roman" panose="02020603050405020304" pitchFamily="18" charset="0"/>
              </a:rPr>
              <a:t> prescribed </a:t>
            </a:r>
            <a:r>
              <a:rPr lang="en-US" u="sng" dirty="0">
                <a:latin typeface="Calibri" panose="020F0502020204030204" pitchFamily="34" charset="0"/>
                <a:ea typeface="Times New Roman" panose="02020603050405020304" pitchFamily="18" charset="0"/>
                <a:cs typeface="Times New Roman" panose="02020603050405020304" pitchFamily="18" charset="0"/>
              </a:rPr>
              <a:t>in this section</a:t>
            </a:r>
            <a:r>
              <a:rPr lang="en-US" dirty="0">
                <a:latin typeface="Calibri" panose="020F0502020204030204" pitchFamily="34" charset="0"/>
                <a:ea typeface="Times New Roman" panose="02020603050405020304" pitchFamily="18" charset="0"/>
                <a:cs typeface="Times New Roman" panose="02020603050405020304" pitchFamily="18" charset="0"/>
              </a:rPr>
              <a:t>, airport </a:t>
            </a:r>
            <a:r>
              <a:rPr lang="en-US" u="sng" dirty="0">
                <a:latin typeface="Calibri" panose="020F0502020204030204" pitchFamily="34" charset="0"/>
                <a:ea typeface="Times New Roman" panose="02020603050405020304" pitchFamily="18" charset="0"/>
                <a:cs typeface="Times New Roman" panose="02020603050405020304" pitchFamily="18" charset="0"/>
              </a:rPr>
              <a:t>protection</a:t>
            </a:r>
            <a:r>
              <a:rPr lang="en-US" dirty="0">
                <a:latin typeface="Calibri" panose="020F0502020204030204" pitchFamily="34" charset="0"/>
                <a:ea typeface="Times New Roman" panose="02020603050405020304" pitchFamily="18" charset="0"/>
                <a:cs typeface="Times New Roman" panose="02020603050405020304" pitchFamily="18" charset="0"/>
              </a:rPr>
              <a:t> zoning regulations for such airport hazard area.</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Every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having an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airport hazard area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its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territorial limits </a:t>
            </a:r>
            <a:r>
              <a:rPr lang="en-US" sz="31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 administer, and enforce, under the police power and in the manner and upon the conditions prescribed in this section,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airport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such airport hazard area.</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92</a:t>
            </a:fld>
            <a:endParaRPr lang="en-US" dirty="0"/>
          </a:p>
        </p:txBody>
      </p:sp>
    </p:spTree>
    <p:extLst>
      <p:ext uri="{BB962C8B-B14F-4D97-AF65-F5344CB8AC3E}">
        <p14:creationId xmlns:p14="http://schemas.microsoft.com/office/powerpoint/2010/main" val="243727467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333.03(1)(b) </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 airport is </a:t>
            </a:r>
            <a:r>
              <a:rPr lang="en-US" dirty="0">
                <a:latin typeface="Calibri" panose="020F0502020204030204" pitchFamily="34" charset="0"/>
                <a:ea typeface="Times New Roman" panose="02020603050405020304" pitchFamily="18" charset="0"/>
                <a:cs typeface="Times New Roman" panose="02020603050405020304" pitchFamily="18" charset="0"/>
              </a:rPr>
              <a:t>owned or controlled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a political subdivision and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if</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other political subdivision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has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upon which an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be constructed or altered which</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underlies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surface</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airport as provided in 14 C.F.R. part 77,</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subpart C</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hazard area appertaining to such airport is located wholly or partly outside the territorial limits of said political subdivision, the political subdivision owning or controlling the airport and the political subdivision within which the airport hazard area is located,</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sz="3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either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an airport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owned or controlled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a political subdivision and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if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other political subdivision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has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upon which an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be constructed or altered which</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underlies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surface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airport as provided in 14 C.F.R. part 77,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subpart C</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b="1"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either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93</a:t>
            </a:fld>
            <a:endParaRPr lang="en-US" dirty="0"/>
          </a:p>
        </p:txBody>
      </p:sp>
    </p:spTree>
    <p:extLst>
      <p:ext uri="{BB962C8B-B14F-4D97-AF65-F5344CB8AC3E}">
        <p14:creationId xmlns:p14="http://schemas.microsoft.com/office/powerpoint/2010/main" val="155840482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7" y="0"/>
            <a:ext cx="9144000" cy="6858000"/>
          </a:xfrm>
          <a:prstGeom prst="rect">
            <a:avLst/>
          </a:prstGeom>
        </p:spPr>
      </p:pic>
      <p:sp>
        <p:nvSpPr>
          <p:cNvPr id="3" name="Slide Number Placeholder 2"/>
          <p:cNvSpPr>
            <a:spLocks noGrp="1"/>
          </p:cNvSpPr>
          <p:nvPr>
            <p:ph type="sldNum" sz="quarter" idx="12"/>
          </p:nvPr>
        </p:nvSpPr>
        <p:spPr/>
        <p:txBody>
          <a:bodyPr/>
          <a:lstStyle/>
          <a:p>
            <a:fld id="{EEC454F6-8757-4829-8AD8-A1F852B37034}" type="slidenum">
              <a:rPr lang="en-US" smtClean="0"/>
              <a:t>94</a:t>
            </a:fld>
            <a:endParaRPr lang="en-US" dirty="0"/>
          </a:p>
        </p:txBody>
      </p:sp>
    </p:spTree>
    <p:extLst>
      <p:ext uri="{BB962C8B-B14F-4D97-AF65-F5344CB8AC3E}">
        <p14:creationId xmlns:p14="http://schemas.microsoft.com/office/powerpoint/2010/main" val="408247534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(b)1</a:t>
            </a:r>
            <a:r>
              <a:rPr lang="en-US" dirty="0"/>
              <a:t>.</a:t>
            </a:r>
          </a:p>
        </p:txBody>
      </p:sp>
      <p:sp>
        <p:nvSpPr>
          <p:cNvPr id="3" name="Content Placeholder 2"/>
          <p:cNvSpPr>
            <a:spLocks noGrp="1"/>
          </p:cNvSpPr>
          <p:nvPr>
            <p:ph sz="half" idx="1"/>
          </p:nvPr>
        </p:nvSpPr>
        <p:spPr/>
        <p:txBody>
          <a:bodyPr>
            <a:normAutofit/>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interlocal agreement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accordance with the provisions of chapter 163,</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 administer, and enforce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set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applicable to the airport hazard area in question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or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interlocal agreement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 administer, and enforce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 set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protection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95</a:t>
            </a:fld>
            <a:endParaRPr lang="en-US" dirty="0"/>
          </a:p>
        </p:txBody>
      </p:sp>
    </p:spTree>
    <p:extLst>
      <p:ext uri="{BB962C8B-B14F-4D97-AF65-F5344CB8AC3E}">
        <p14:creationId xmlns:p14="http://schemas.microsoft.com/office/powerpoint/2010/main" val="33506263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(b)2</a:t>
            </a:r>
            <a:r>
              <a:rPr lang="en-US" dirty="0"/>
              <a:t>.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ordinance</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resolution duly adopted,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create a joint airport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zoning board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which board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have the same power to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 administer, and enforce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set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applicable to the airport hazard area in question as that vested in paragraph (a) in the political subdivision within which such area is located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Each such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joint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protection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zoning</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board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have as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voting</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members</a:t>
            </a:r>
            <a:r>
              <a:rPr lang="en-US" dirty="0">
                <a:latin typeface="Calibri" panose="020F0502020204030204" pitchFamily="34" charset="0"/>
                <a:ea typeface="Times New Roman" panose="02020603050405020304" pitchFamily="18" charset="0"/>
                <a:cs typeface="Times New Roman" panose="02020603050405020304" pitchFamily="18" charset="0"/>
              </a:rPr>
              <a:t> two representatives appointed by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each </a:t>
            </a:r>
            <a:r>
              <a:rPr lang="en-US" u="sng" dirty="0">
                <a:latin typeface="Calibri" panose="020F0502020204030204" pitchFamily="34" charset="0"/>
                <a:ea typeface="Times New Roman" panose="02020603050405020304" pitchFamily="18" charset="0"/>
                <a:cs typeface="Times New Roman" panose="02020603050405020304" pitchFamily="18" charset="0"/>
              </a:rPr>
              <a:t>participating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participating in its creation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addition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chair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elected by a majority of the members so appointed.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However,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airport manager 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representative of each airport in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managers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affected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participating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subdivisions shall serve on the board in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nonvoting capacity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ordinance, regulation, or resolution duly adopted,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create a joint airport protection zoning board</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that</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shall</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 administer, and enforce</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set of airport protection zoning regulations. </a:t>
            </a:r>
          </a:p>
          <a:p>
            <a:pPr marL="0" marR="0" indent="0">
              <a:lnSpc>
                <a:spcPct val="107000"/>
              </a:lnSpc>
              <a:spcBef>
                <a:spcPts val="0"/>
              </a:spcBef>
              <a:spcAft>
                <a:spcPts val="0"/>
              </a:spcAft>
              <a:buNone/>
            </a:pPr>
            <a:endPar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joint airport protection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zoning boar</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 shall have as</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voting members</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two representatives appointed by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each</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participating political subdivision and a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chair</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elected by a majority of the members so appointed. </a:t>
            </a:r>
          </a:p>
          <a:p>
            <a:pPr marL="0" marR="0" indent="0">
              <a:lnSpc>
                <a:spcPct val="107000"/>
              </a:lnSpc>
              <a:spcBef>
                <a:spcPts val="0"/>
              </a:spcBef>
              <a:spcAft>
                <a:spcPts val="0"/>
              </a:spcAft>
              <a:buNone/>
            </a:pPr>
            <a:endPar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airport manager or a representative of each airport in the affected participating political subdivisions shall serve on the board in a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nonvoting capacity.</a:t>
            </a:r>
            <a:endParaRPr lang="en-US" sz="33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96</a:t>
            </a:fld>
            <a:endParaRPr lang="en-US" dirty="0"/>
          </a:p>
        </p:txBody>
      </p:sp>
    </p:spTree>
    <p:extLst>
      <p:ext uri="{BB962C8B-B14F-4D97-AF65-F5344CB8AC3E}">
        <p14:creationId xmlns:p14="http://schemas.microsoft.com/office/powerpoint/2010/main" val="1228936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97175"/>
            <a:ext cx="7772400" cy="1470025"/>
          </a:xfrm>
        </p:spPr>
        <p:txBody>
          <a:bodyPr/>
          <a:lstStyle/>
          <a:p>
            <a:pPr algn="ctr"/>
            <a:r>
              <a:rPr lang="en-US" dirty="0">
                <a:solidFill>
                  <a:srgbClr val="FF0000"/>
                </a:solidFill>
              </a:rPr>
              <a:t>Political Subdivision </a:t>
            </a:r>
            <a:r>
              <a:rPr lang="en-US" dirty="0"/>
              <a:t>Zoning Regulation Requirements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97</a:t>
            </a:fld>
            <a:endParaRPr lang="en-US" dirty="0"/>
          </a:p>
        </p:txBody>
      </p:sp>
    </p:spTree>
    <p:extLst>
      <p:ext uri="{BB962C8B-B14F-4D97-AF65-F5344CB8AC3E}">
        <p14:creationId xmlns:p14="http://schemas.microsoft.com/office/powerpoint/2010/main" val="32176720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333.03(1)(c)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 adopted under paragraph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must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minimum, require: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protection zoning regulations adopted under paragraph (a)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 minimum,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require: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98</a:t>
            </a:fld>
            <a:endParaRPr lang="en-US" dirty="0"/>
          </a:p>
        </p:txBody>
      </p:sp>
    </p:spTree>
    <p:extLst>
      <p:ext uri="{BB962C8B-B14F-4D97-AF65-F5344CB8AC3E}">
        <p14:creationId xmlns:p14="http://schemas.microsoft.com/office/powerpoint/2010/main" val="291329264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(c )1</a:t>
            </a:r>
            <a:r>
              <a:rPr lang="en-US" dirty="0"/>
              <a:t>. </a:t>
            </a:r>
          </a:p>
        </p:txBody>
      </p:sp>
      <p:sp>
        <p:nvSpPr>
          <p:cNvPr id="3" name="Content Placeholder 2"/>
          <p:cNvSpPr>
            <a:spLocks noGrp="1"/>
          </p:cNvSpPr>
          <p:nvPr>
            <p:ph sz="half" idx="1"/>
          </p:nvPr>
        </p:nvSpPr>
        <p:spPr/>
        <p:txBody>
          <a:bodyPr>
            <a:normAutofit fontScale="925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variance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construction or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erection,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alteration</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modification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any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which would cause the structure to exceed the federal obstruction standards as contained in 14 C.F.R. ss. 77.21, 77.23, 77.25, 77.28, and 77.29</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92500"/>
          </a:bodyPr>
          <a:lstStyle/>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the construction or alteration of any obstruction;</a:t>
            </a: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99</a:t>
            </a:fld>
            <a:endParaRPr lang="en-US" dirty="0"/>
          </a:p>
        </p:txBody>
      </p:sp>
    </p:spTree>
    <p:extLst>
      <p:ext uri="{BB962C8B-B14F-4D97-AF65-F5344CB8AC3E}">
        <p14:creationId xmlns:p14="http://schemas.microsoft.com/office/powerpoint/2010/main" val="182362828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(c )2</a:t>
            </a:r>
            <a:r>
              <a:rPr lang="en-US" dirty="0"/>
              <a:t>. </a:t>
            </a:r>
          </a:p>
        </p:txBody>
      </p:sp>
      <p:sp>
        <p:nvSpPr>
          <p:cNvPr id="3" name="Content Placeholder 2"/>
          <p:cNvSpPr>
            <a:spLocks noGrp="1"/>
          </p:cNvSpPr>
          <p:nvPr>
            <p:ph sz="half" idx="1"/>
          </p:nvPr>
        </p:nvSpPr>
        <p:spPr/>
        <p:txBody>
          <a:bodyPr>
            <a:normAutofit/>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marking and lighting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structures as specified in s. 333.07(3)</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endParaRPr lang="en-US" dirty="0"/>
          </a:p>
        </p:txBody>
      </p:sp>
      <p:sp>
        <p:nvSpPr>
          <p:cNvPr id="4" name="Content Placeholder 3"/>
          <p:cNvSpPr>
            <a:spLocks noGrp="1"/>
          </p:cNvSpPr>
          <p:nvPr>
            <p:ph sz="half" idx="2"/>
          </p:nvPr>
        </p:nvSpPr>
        <p:spPr/>
        <p:txBody>
          <a:bodyPr>
            <a:normAutofit/>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marking and lighting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obstructions;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100</a:t>
            </a:fld>
            <a:endParaRPr lang="en-US" dirty="0"/>
          </a:p>
        </p:txBody>
      </p:sp>
    </p:spTree>
    <p:extLst>
      <p:ext uri="{BB962C8B-B14F-4D97-AF65-F5344CB8AC3E}">
        <p14:creationId xmlns:p14="http://schemas.microsoft.com/office/powerpoint/2010/main" val="37044591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(c )3</a:t>
            </a:r>
            <a:r>
              <a:rPr lang="en-US" dirty="0"/>
              <a:t>. </a:t>
            </a:r>
          </a:p>
        </p:txBody>
      </p:sp>
      <p:sp>
        <p:nvSpPr>
          <p:cNvPr id="3" name="Content Placeholder 2"/>
          <p:cNvSpPr>
            <a:spLocks noGrp="1"/>
          </p:cNvSpPr>
          <p:nvPr>
            <p:ph sz="half" idx="1"/>
          </p:nvPr>
        </p:nvSpPr>
        <p:spPr/>
        <p:txBody>
          <a:bodyPr>
            <a:normAutofit lnSpcReduction="10000"/>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Documentation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showing compliance with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federal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requirement for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notification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proposed construction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alteration of structures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 valid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aeronautical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study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evaluation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submitted by each person applying for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permit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variance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lnSpcReduction="10000"/>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Documentation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showing compliance with the</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federal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requirement for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notification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proposed construction or alteration of structures and a valid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aeronautical study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submitted by each person applying for a permit;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101</a:t>
            </a:fld>
            <a:endParaRPr lang="en-US" dirty="0"/>
          </a:p>
        </p:txBody>
      </p:sp>
    </p:spTree>
    <p:extLst>
      <p:ext uri="{BB962C8B-B14F-4D97-AF65-F5344CB8AC3E}">
        <p14:creationId xmlns:p14="http://schemas.microsoft.com/office/powerpoint/2010/main" val="325912698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(c )4</a:t>
            </a:r>
            <a:r>
              <a:rPr lang="en-US" dirty="0"/>
              <a:t>.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Consideration of the criteria in s. 333.025(6), when determining whether to issue or deny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permit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variance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Consideration of the criteria 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 333.025(6)</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when determining whether to issue or deny a permit; and</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102</a:t>
            </a:fld>
            <a:endParaRPr lang="en-US" dirty="0"/>
          </a:p>
        </p:txBody>
      </p:sp>
    </p:spTree>
    <p:extLst>
      <p:ext uri="{BB962C8B-B14F-4D97-AF65-F5344CB8AC3E}">
        <p14:creationId xmlns:p14="http://schemas.microsoft.com/office/powerpoint/2010/main" val="267507123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a:t>
            </a:r>
            <a:r>
              <a:rPr lang="en-US" dirty="0">
                <a:solidFill>
                  <a:srgbClr val="FF0000"/>
                </a:solidFill>
              </a:rPr>
              <a:t>(c )5</a:t>
            </a:r>
            <a:r>
              <a:rPr lang="en-US" dirty="0"/>
              <a:t>. </a:t>
            </a:r>
          </a:p>
        </p:txBody>
      </p:sp>
      <p:sp>
        <p:nvSpPr>
          <p:cNvPr id="3" name="Content Placeholder 2"/>
          <p:cNvSpPr>
            <a:spLocks noGrp="1"/>
          </p:cNvSpPr>
          <p:nvPr>
            <p:ph sz="half" idx="1"/>
          </p:nvPr>
        </p:nvSpPr>
        <p:spPr/>
        <p:txBody>
          <a:bodyPr>
            <a:normAutofit fontScale="8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approval of a permit not be based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 variance shall be approved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solely on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determination by the Federal Aviation Administration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basis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such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proposed structure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is not an airport hazard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will not exceed federal obstruction standards as contained in 14 C.F.R. ss. 77.21, 77.23, 77.25, 77.28, or 77.29, or any other federal aviation regulation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8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 approval of a permit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be based solely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 the determination by the Federal Aviation Administration that the proposed structure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airport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hazard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103</a:t>
            </a:fld>
            <a:endParaRPr lang="en-US" dirty="0"/>
          </a:p>
        </p:txBody>
      </p:sp>
    </p:spTree>
    <p:extLst>
      <p:ext uri="{BB962C8B-B14F-4D97-AF65-F5344CB8AC3E}">
        <p14:creationId xmlns:p14="http://schemas.microsoft.com/office/powerpoint/2010/main" val="71476314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49575"/>
            <a:ext cx="7772400" cy="1470025"/>
          </a:xfrm>
        </p:spPr>
        <p:txBody>
          <a:bodyPr/>
          <a:lstStyle/>
          <a:p>
            <a:pPr algn="ctr"/>
            <a:r>
              <a:rPr lang="en-US" dirty="0">
                <a:solidFill>
                  <a:srgbClr val="FF0000"/>
                </a:solidFill>
              </a:rPr>
              <a:t>Land Use </a:t>
            </a:r>
            <a:r>
              <a:rPr lang="en-US" dirty="0"/>
              <a:t>Compatibility Zoning Regulations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104</a:t>
            </a:fld>
            <a:endParaRPr lang="en-US" dirty="0"/>
          </a:p>
        </p:txBody>
      </p:sp>
    </p:spTree>
    <p:extLst>
      <p:ext uri="{BB962C8B-B14F-4D97-AF65-F5344CB8AC3E}">
        <p14:creationId xmlns:p14="http://schemas.microsoft.com/office/powerpoint/2010/main" val="357644945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u="sng" dirty="0">
                <a:solidFill>
                  <a:srgbClr val="FF0000"/>
                </a:solidFill>
              </a:rPr>
              <a:t>(2) </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the manner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provided in subsection (1)</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subdivisions shall adopt, administer, and enforce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interim</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land use compatibility zoning regulations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be adopted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 use compatibility zoning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When political subdivisions have adopted land development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at a minimum,</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accordance with the provisions of chapter 163 which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address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use of land in the manner consistent with the provisions herein, adoption of airport land use compatibility regulations pursuant to this subsection shall not be required. Interim airport land use compatibility zoning regulations shall consider the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following:</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the manner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provided in subsection (1)</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subdivisions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 administer, and enforce airport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 use compatibility zoning regulations</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land use compatibility zoning  regulations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 minimum,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address</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following:</a:t>
            </a:r>
            <a:endParaRPr lang="en-US" sz="38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105</a:t>
            </a:fld>
            <a:endParaRPr lang="en-US" dirty="0"/>
          </a:p>
        </p:txBody>
      </p:sp>
    </p:spTree>
    <p:extLst>
      <p:ext uri="{BB962C8B-B14F-4D97-AF65-F5344CB8AC3E}">
        <p14:creationId xmlns:p14="http://schemas.microsoft.com/office/powerpoint/2010/main" val="341299499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333.03(2)</a:t>
            </a:r>
            <a:r>
              <a:rPr lang="en-US" dirty="0">
                <a:solidFill>
                  <a:srgbClr val="FF0000"/>
                </a:solidFill>
              </a:rPr>
              <a:t>(a)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prohibition of new landfills and the restriction of existing landfills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Whether sanitary landfills are located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the following areas: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prohibition of new landfills and the restriction of existing landfills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within the following areas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106</a:t>
            </a:fld>
            <a:endParaRPr lang="en-US" dirty="0"/>
          </a:p>
        </p:txBody>
      </p:sp>
    </p:spTree>
    <p:extLst>
      <p:ext uri="{BB962C8B-B14F-4D97-AF65-F5344CB8AC3E}">
        <p14:creationId xmlns:p14="http://schemas.microsoft.com/office/powerpoint/2010/main" val="22836127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333.03(2)</a:t>
            </a:r>
            <a:r>
              <a:rPr lang="en-US" dirty="0">
                <a:solidFill>
                  <a:srgbClr val="FF0000"/>
                </a:solidFill>
              </a:rPr>
              <a:t>(a)1.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10,000 feet from the nearest point of any runway used or planned to be used by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turbine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turbojet or turboprop</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aircraft.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10,000 feet from the nearest point of any runway used or planned to be used by turbine aircraft.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107</a:t>
            </a:fld>
            <a:endParaRPr lang="en-US" dirty="0"/>
          </a:p>
        </p:txBody>
      </p:sp>
    </p:spTree>
    <p:extLst>
      <p:ext uri="{BB962C8B-B14F-4D97-AF65-F5344CB8AC3E}">
        <p14:creationId xmlns:p14="http://schemas.microsoft.com/office/powerpoint/2010/main" val="415032345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333.03(2)</a:t>
            </a:r>
            <a:r>
              <a:rPr lang="en-US" dirty="0">
                <a:solidFill>
                  <a:srgbClr val="FF0000"/>
                </a:solidFill>
              </a:rPr>
              <a:t>(a)2.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5,000 feet from the nearest point of any runway used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only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only nonturbine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piston-type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aircraft.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5,000 feet from the nearest point of any runway used by only nonturbine aircraft.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108</a:t>
            </a:fld>
            <a:endParaRPr lang="en-US" dirty="0"/>
          </a:p>
        </p:txBody>
      </p:sp>
    </p:spTree>
    <p:extLst>
      <p:ext uri="{BB962C8B-B14F-4D97-AF65-F5344CB8AC3E}">
        <p14:creationId xmlns:p14="http://schemas.microsoft.com/office/powerpoint/2010/main" val="315061143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333.03(2)</a:t>
            </a:r>
            <a:r>
              <a:rPr lang="en-US" dirty="0">
                <a:solidFill>
                  <a:srgbClr val="FF0000"/>
                </a:solidFill>
              </a:rPr>
              <a:t>(a)3.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Outside the perimeters defined in subparagraphs 1. and 2., but still within the lateral limits of the civil airport imaginary surfaces defined in 14 C.F.R.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77.19</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part 77.25</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Case-by-case review of such landfills is advised.</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Outside the perimeters defined in subparagraphs 1. and 2., but still within the lateral limits of the civil airport imaginary surfaces defined in 14 C.F.R. s. 77.19. Case-by-case review of such landfills is advised.</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109</a:t>
            </a:fld>
            <a:endParaRPr lang="en-US" dirty="0"/>
          </a:p>
        </p:txBody>
      </p:sp>
    </p:spTree>
    <p:extLst>
      <p:ext uri="{BB962C8B-B14F-4D97-AF65-F5344CB8AC3E}">
        <p14:creationId xmlns:p14="http://schemas.microsoft.com/office/powerpoint/2010/main" val="54010938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dirty="0">
                <a:solidFill>
                  <a:srgbClr val="FF0000"/>
                </a:solidFill>
              </a:rPr>
              <a:t>(2)(b)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any landfill is located and constructed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 manner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attracts or sustains hazardous bird movements from feeding, water, or roosting areas into, or across, the runways or approach and departure patterns of aircraft. The</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landfill operator must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request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from the airport authority or other governing body operating the airport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 report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on such bird feeding or roosting areas that at the time of the request are known to the airport. In preparing its report, the authority, or other governing body, </a:t>
            </a:r>
            <a:r>
              <a:rPr lang="en-US" u="sng"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consider whether the landfill will</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incorporate bird management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techniques or other practices to minimize bird hazards to airborne aircraft.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airport authority or other governing body shall respond to the political subdivision no later than 30 days after receipt of such request.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 any landfill is located and constructed in a manner that attracts or sustains hazardous bird movements from feeding, water, or roosting areas into, or across, the runways or approach and departure patterns of aircraft. The </a:t>
            </a:r>
            <a:r>
              <a:rPr lang="en-US" sz="3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landfill operator </a:t>
            </a:r>
            <a:r>
              <a:rPr lang="en-US" sz="36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sz="3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incorporate bird management techniques or other practices to minimize bird hazards to airborne aircraft.</a:t>
            </a:r>
            <a:endParaRPr lang="en-US" sz="3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110</a:t>
            </a:fld>
            <a:endParaRPr lang="en-US" dirty="0"/>
          </a:p>
        </p:txBody>
      </p:sp>
    </p:spTree>
    <p:extLst>
      <p:ext uri="{BB962C8B-B14F-4D97-AF65-F5344CB8AC3E}">
        <p14:creationId xmlns:p14="http://schemas.microsoft.com/office/powerpoint/2010/main" val="366298743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dirty="0">
                <a:solidFill>
                  <a:srgbClr val="FF0000"/>
                </a:solidFill>
              </a:rPr>
              <a:t>(2)(c )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 an airport authority or other governing body operating a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publicly owned,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public-use airport has conducted a noise study in accordance with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provisions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14 C.F.R. part 150,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where a public-use airport owner has established noise contours pursuant to another public study approved by the Federal Aviation Administration, the prohibition of incompatible uses, as established in the noise study in 14 C.F.R. part 150, Appendix A or as a part of an alternative Federal Aviation Administration-approved public study, within the noise contours established by any of these studies, except if such uses are specifically contemplated by such study with appropriate mitigation or similar techniques described in the study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neither residential construction nor any educational facility as defined in chapter 1013, with the exception of aviation school facilities, shall be permitted within the area contiguous to the airport defined by an outer noise contour that is considered incompatible with that type of construction by 14 C.F.R. part 150, Appendix A or an equivalent noise level as established by other types of noise studies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3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 an airport authority or other governing body operating a public-use airport has conducted a noise study in accordance with 14 C.F.R. part 150, or where a public-use airport owner has established noise contours pursuant to another public study approved by the Federal Aviation Administration, </a:t>
            </a:r>
            <a:r>
              <a:rPr lang="en-US" sz="3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the prohibition of incompatible uses</a:t>
            </a:r>
            <a:r>
              <a:rPr lang="en-US" sz="3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established in the noise study in 14 C.F.R. part 150, Appendix A or as a part of an alternative Federal Aviation Administration-approved public study, within the noise contours established by any of these studies</a:t>
            </a:r>
            <a:r>
              <a:rPr lang="en-US" sz="3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except if </a:t>
            </a:r>
            <a:r>
              <a:rPr lang="en-US" sz="3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such uses are specifically contemplated by such study with appropriate mitigation or similar techniques described in the study.</a:t>
            </a:r>
            <a:endParaRPr lang="en-US" sz="3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111</a:t>
            </a:fld>
            <a:endParaRPr lang="en-US" dirty="0"/>
          </a:p>
        </p:txBody>
      </p:sp>
    </p:spTree>
    <p:extLst>
      <p:ext uri="{BB962C8B-B14F-4D97-AF65-F5344CB8AC3E}">
        <p14:creationId xmlns:p14="http://schemas.microsoft.com/office/powerpoint/2010/main" val="151969184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dirty="0">
                <a:solidFill>
                  <a:srgbClr val="FF0000"/>
                </a:solidFill>
              </a:rPr>
              <a:t>(2)(d) </a:t>
            </a:r>
          </a:p>
        </p:txBody>
      </p:sp>
      <p:sp>
        <p:nvSpPr>
          <p:cNvPr id="3" name="Content Placeholder 2"/>
          <p:cNvSpPr>
            <a:spLocks noGrp="1"/>
          </p:cNvSpPr>
          <p:nvPr>
            <p:ph sz="half" idx="1"/>
          </p:nvPr>
        </p:nvSpPr>
        <p:spPr/>
        <p:txBody>
          <a:bodyPr>
            <a:normAutofit fontScale="77500" lnSpcReduction="20000"/>
          </a:bodyPr>
          <a:lstStyle/>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 an airport authority or other governing body operating a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publicly owned,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public-use airport has not conducted a noise study,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prohibition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neither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residential construction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any educational facility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as defined in chapter 1013</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the exception of aviation school facilities,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be permitted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an area contiguous to the airport measuring one-half the length of the longest runway on either side of and at the end of each runway centerline.</a:t>
            </a:r>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 an airport authority or other governing body operating a public-use airport has not conducted a noise study,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the prohibition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residential construction and any educational facility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the exception of aviation school facilities,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within an area contiguous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the airport measuring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one-half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length of the longest runway 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either side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and at the end of each runway centerline.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112</a:t>
            </a:fld>
            <a:endParaRPr lang="en-US" dirty="0"/>
          </a:p>
        </p:txBody>
      </p:sp>
    </p:spTree>
    <p:extLst>
      <p:ext uri="{BB962C8B-B14F-4D97-AF65-F5344CB8AC3E}">
        <p14:creationId xmlns:p14="http://schemas.microsoft.com/office/powerpoint/2010/main" val="136849932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dirty="0">
                <a:solidFill>
                  <a:srgbClr val="FF0000"/>
                </a:solidFill>
              </a:rPr>
              <a:t>(2)</a:t>
            </a:r>
            <a:r>
              <a:rPr lang="en-US" u="sng" dirty="0">
                <a:solidFill>
                  <a:srgbClr val="FF0000"/>
                </a:solidFill>
              </a:rPr>
              <a:t>(e )</a:t>
            </a:r>
            <a:r>
              <a:rPr lang="en-US" strike="sngStrike" dirty="0"/>
              <a:t>(3)</a:t>
            </a:r>
            <a:r>
              <a:rPr lang="en-US" dirty="0"/>
              <a:t>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restriction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the manner provided in subsection (1), airport zoning regulations shall be adopted which restrict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new incompatible uses, activities, 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substantial modifications to existing incompatible uses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within runway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clear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zones</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including uses, activities, or construction in runway clear zones which are incompatible with normal airport operations or endanger public health, safety, and welfare by resulting in congregations of people, emissions of light or smoke, or attraction of birds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Such regulations shall prohibit the construction of an educational facility of a public or private school at either end of a runway of a publicly owned, public-use airport within an area which extends 5 miles in a direct line along the centerline of the runway, and which has a width measuring one-half the length of the runway. Exceptions approving construction of an educational facility within the delineated area shall only be granted when the political subdivision administering the zoning regulations makes specific findings detailing how the public policy reasons for allowing the construction outweigh health and safety concerns prohibiting such a location.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restriction of new incompatible uses, activities, or </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substantial modifications</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existing incompatible uses within </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runway protection zones.</a:t>
            </a:r>
            <a:endParaRPr lang="en-US" sz="42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113</a:t>
            </a:fld>
            <a:endParaRPr lang="en-US" dirty="0"/>
          </a:p>
        </p:txBody>
      </p:sp>
    </p:spTree>
    <p:extLst>
      <p:ext uri="{BB962C8B-B14F-4D97-AF65-F5344CB8AC3E}">
        <p14:creationId xmlns:p14="http://schemas.microsoft.com/office/powerpoint/2010/main" val="272176834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strike="sngStrike" dirty="0"/>
              <a:t>(4)</a:t>
            </a:r>
          </a:p>
        </p:txBody>
      </p:sp>
      <p:sp>
        <p:nvSpPr>
          <p:cNvPr id="3" name="Content Placeholder 2"/>
          <p:cNvSpPr>
            <a:spLocks noGrp="1"/>
          </p:cNvSpPr>
          <p:nvPr>
            <p:ph sz="half" idx="1"/>
          </p:nvPr>
        </p:nvSpPr>
        <p:spPr>
          <a:xfrm>
            <a:off x="457200" y="1600200"/>
            <a:ext cx="5029200" cy="4525963"/>
          </a:xfrm>
        </p:spPr>
        <p:txBody>
          <a:bodyPr>
            <a:normAutofit/>
          </a:bodyPr>
          <a:lstStyle/>
          <a:p>
            <a:pPr marL="0" indent="0">
              <a:buNone/>
            </a:pPr>
            <a:r>
              <a:rPr lang="en-US" strike="sngStrike" dirty="0"/>
              <a:t>The procedures outlined in subsections (1), (2), and (3) for the adoption of such regulations are supplemental to any existing procedures utilized by political subdivisions in the adoption of such regulations.</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114</a:t>
            </a:fld>
            <a:endParaRPr lang="en-US" dirty="0"/>
          </a:p>
        </p:txBody>
      </p:sp>
      <p:sp>
        <p:nvSpPr>
          <p:cNvPr id="4" name="TextBox 3"/>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99677139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u="sng" dirty="0">
                <a:solidFill>
                  <a:srgbClr val="FF0000"/>
                </a:solidFill>
              </a:rPr>
              <a:t>(3)</a:t>
            </a:r>
            <a:r>
              <a:rPr lang="en-US" strike="sngStrike" dirty="0">
                <a:solidFill>
                  <a:srgbClr val="FF0000"/>
                </a:solidFill>
              </a:rPr>
              <a:t>(</a:t>
            </a:r>
            <a:r>
              <a:rPr lang="en-US" strike="sngStrike" dirty="0"/>
              <a:t>5)</a:t>
            </a:r>
            <a:r>
              <a:rPr lang="en-US" dirty="0"/>
              <a:t> </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subdivisions shall provide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Department of Transportation shall provide technical assistance to any political subdivision requesting assistance in the preparation of an airport zoning code.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copy of all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local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codes, rules, 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airport land use compatibility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related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amendments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proposed and granted variances thereto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be filed with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department's aviation office within 30 days after adoption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subdivisions shall provide a copy of all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airport</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land use compatibility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zoning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and any related amendments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the department's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aviation office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30 days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after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115</a:t>
            </a:fld>
            <a:endParaRPr lang="en-US" dirty="0"/>
          </a:p>
        </p:txBody>
      </p:sp>
    </p:spTree>
    <p:extLst>
      <p:ext uri="{BB962C8B-B14F-4D97-AF65-F5344CB8AC3E}">
        <p14:creationId xmlns:p14="http://schemas.microsoft.com/office/powerpoint/2010/main" val="317437805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333.03(4)</a:t>
            </a:r>
            <a:r>
              <a:rPr lang="en-US" strike="sngStrike" dirty="0"/>
              <a:t>(6)</a:t>
            </a:r>
            <a:r>
              <a:rPr lang="en-US" dirty="0"/>
              <a:t> </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Nothing in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Subsection (2)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subsection (3) 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construed to require the removal, alteration, sound conditioning, or other change, or to interfere with the continued use or adjacent expansion of any educational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facility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site in existence on July 1, 1993</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be construed to prohibit the construction of any new structure for which a site has been determined as provided in former s. 235.19, as of July 1, 1993</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Subsection (2) may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be construed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require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removal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alteration, sound conditioning, or other change,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or to interfere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continued use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adjacent expansion of 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educational facility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site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 existence on July 1, 1993.</a:t>
            </a:r>
            <a:endPar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116</a:t>
            </a:fld>
            <a:endParaRPr lang="en-US" dirty="0"/>
          </a:p>
        </p:txBody>
      </p:sp>
    </p:spTree>
    <p:extLst>
      <p:ext uri="{BB962C8B-B14F-4D97-AF65-F5344CB8AC3E}">
        <p14:creationId xmlns:p14="http://schemas.microsoft.com/office/powerpoint/2010/main" val="296584043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a:t>
            </a:r>
            <a:r>
              <a:rPr lang="en-US" u="sng" dirty="0"/>
              <a:t>(5) </a:t>
            </a:r>
          </a:p>
        </p:txBody>
      </p:sp>
      <p:sp>
        <p:nvSpPr>
          <p:cNvPr id="3" name="Content Placeholder 2"/>
          <p:cNvSpPr>
            <a:spLocks noGrp="1"/>
          </p:cNvSpPr>
          <p:nvPr>
            <p:ph sz="half" idx="1"/>
          </p:nvPr>
        </p:nvSpPr>
        <p:spPr/>
        <p:txBody>
          <a:bodyPr>
            <a:normAutofit fontScale="85000" lnSpcReduction="10000"/>
          </a:bodyPr>
          <a:lstStyle/>
          <a:p>
            <a:pPr marL="0" indent="0">
              <a:buNone/>
            </a:pPr>
            <a:r>
              <a:rPr lang="en-US" u="sng" dirty="0"/>
              <a:t>This section does not prohibit an airport authority, a political subdivision or its administrative agency, or any other governing body operating a public-use airport from establishing airport zoning regulations more restrictive than prescribed in this section in order to protect the health, safety, and welfare of the public in the air and on the ground.</a:t>
            </a:r>
            <a:endParaRPr lang="en-US" dirty="0"/>
          </a:p>
          <a:p>
            <a:endParaRPr lang="en-US" dirty="0"/>
          </a:p>
        </p:txBody>
      </p:sp>
      <p:sp>
        <p:nvSpPr>
          <p:cNvPr id="4" name="Content Placeholder 3"/>
          <p:cNvSpPr>
            <a:spLocks noGrp="1"/>
          </p:cNvSpPr>
          <p:nvPr>
            <p:ph sz="half" idx="2"/>
          </p:nvPr>
        </p:nvSpPr>
        <p:spPr/>
        <p:txBody>
          <a:bodyPr>
            <a:normAutofit fontScale="85000" lnSpcReduction="10000"/>
          </a:bodyPr>
          <a:lstStyle/>
          <a:p>
            <a:pPr marL="0" indent="0">
              <a:buNone/>
            </a:pPr>
            <a:r>
              <a:rPr lang="en-US" dirty="0"/>
              <a:t>This section </a:t>
            </a:r>
            <a:r>
              <a:rPr lang="en-US" u="sng" dirty="0">
                <a:solidFill>
                  <a:srgbClr val="FF0000"/>
                </a:solidFill>
              </a:rPr>
              <a:t>does not prohibit </a:t>
            </a:r>
            <a:r>
              <a:rPr lang="en-US" dirty="0"/>
              <a:t>an airport authority, a political subdivision or its </a:t>
            </a:r>
            <a:r>
              <a:rPr lang="en-US" dirty="0">
                <a:solidFill>
                  <a:srgbClr val="FF0000"/>
                </a:solidFill>
              </a:rPr>
              <a:t>administrative agency</a:t>
            </a:r>
            <a:r>
              <a:rPr lang="en-US" dirty="0"/>
              <a:t>, or any other governing body operating a </a:t>
            </a:r>
            <a:r>
              <a:rPr lang="en-US" dirty="0">
                <a:solidFill>
                  <a:srgbClr val="FF0000"/>
                </a:solidFill>
              </a:rPr>
              <a:t>public-use airport </a:t>
            </a:r>
            <a:r>
              <a:rPr lang="en-US" dirty="0"/>
              <a:t>from establishing airport </a:t>
            </a:r>
            <a:r>
              <a:rPr lang="en-US" dirty="0">
                <a:solidFill>
                  <a:srgbClr val="FF0000"/>
                </a:solidFill>
              </a:rPr>
              <a:t>zoning regulations </a:t>
            </a:r>
            <a:r>
              <a:rPr lang="en-US" u="sng" dirty="0">
                <a:solidFill>
                  <a:srgbClr val="FF0000"/>
                </a:solidFill>
              </a:rPr>
              <a:t>more restrictive</a:t>
            </a:r>
            <a:r>
              <a:rPr lang="en-US" dirty="0">
                <a:solidFill>
                  <a:srgbClr val="FF0000"/>
                </a:solidFill>
              </a:rPr>
              <a:t> </a:t>
            </a:r>
            <a:r>
              <a:rPr lang="en-US" dirty="0"/>
              <a:t>than prescribed in this section in order to protect the </a:t>
            </a:r>
            <a:r>
              <a:rPr lang="en-US" dirty="0">
                <a:solidFill>
                  <a:srgbClr val="FF0000"/>
                </a:solidFill>
              </a:rPr>
              <a:t>health, safety, and welfare </a:t>
            </a:r>
            <a:r>
              <a:rPr lang="en-US" dirty="0"/>
              <a:t>of the public in the air and on the ground.</a:t>
            </a: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117</a:t>
            </a:fld>
            <a:endParaRPr lang="en-US" dirty="0"/>
          </a:p>
        </p:txBody>
      </p:sp>
    </p:spTree>
    <p:extLst>
      <p:ext uri="{BB962C8B-B14F-4D97-AF65-F5344CB8AC3E}">
        <p14:creationId xmlns:p14="http://schemas.microsoft.com/office/powerpoint/2010/main" val="91529609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25775"/>
            <a:ext cx="7772400" cy="1470025"/>
          </a:xfrm>
        </p:spPr>
        <p:txBody>
          <a:bodyPr/>
          <a:lstStyle/>
          <a:p>
            <a:pPr algn="ctr"/>
            <a:r>
              <a:rPr lang="en-US" dirty="0"/>
              <a:t>Comprehensive Zoning Regulations: Incorporation and Conflict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118</a:t>
            </a:fld>
            <a:endParaRPr lang="en-US" dirty="0"/>
          </a:p>
        </p:txBody>
      </p:sp>
    </p:spTree>
    <p:extLst>
      <p:ext uri="{BB962C8B-B14F-4D97-AF65-F5344CB8AC3E}">
        <p14:creationId xmlns:p14="http://schemas.microsoft.com/office/powerpoint/2010/main" val="313715817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333.04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Comprehensive zoning regulations; most stringent to prevail where conflicts occur.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Comprehensive zoning regulations;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most stringent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prevail where conflicts occur.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119</a:t>
            </a:fld>
            <a:endParaRPr lang="en-US" dirty="0"/>
          </a:p>
        </p:txBody>
      </p:sp>
    </p:spTree>
    <p:extLst>
      <p:ext uri="{BB962C8B-B14F-4D97-AF65-F5344CB8AC3E}">
        <p14:creationId xmlns:p14="http://schemas.microsoft.com/office/powerpoint/2010/main" val="332269038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333.04(1) </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INCORPORATION.—In the event that a political subdivision has adopted, or hereafter adopts, a comprehensive </a:t>
            </a:r>
            <a:r>
              <a:rPr lang="en-US" u="sng" dirty="0">
                <a:latin typeface="Calibri" panose="020F0502020204030204" pitchFamily="34" charset="0"/>
                <a:ea typeface="Times New Roman" panose="02020603050405020304" pitchFamily="18" charset="0"/>
                <a:cs typeface="Times New Roman" panose="02020603050405020304" pitchFamily="18" charset="0"/>
              </a:rPr>
              <a:t>plan or policy</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zoning ordinance</a:t>
            </a:r>
            <a:r>
              <a:rPr lang="en-US" dirty="0">
                <a:latin typeface="Calibri" panose="020F0502020204030204" pitchFamily="34" charset="0"/>
                <a:ea typeface="Times New Roman" panose="02020603050405020304" pitchFamily="18" charset="0"/>
                <a:cs typeface="Times New Roman" panose="02020603050405020304" pitchFamily="18" charset="0"/>
              </a:rPr>
              <a:t> regulating, among other things, the height of buildings, structures, and natural objects, and uses of property, any airport zoning regulations applicable to the same area or portion thereof may be incorporated in and made a part of such comprehensive </a:t>
            </a:r>
            <a:r>
              <a:rPr lang="en-US" u="sng" dirty="0">
                <a:latin typeface="Calibri" panose="020F0502020204030204" pitchFamily="34" charset="0"/>
                <a:ea typeface="Times New Roman" panose="02020603050405020304" pitchFamily="18" charset="0"/>
                <a:cs typeface="Times New Roman" panose="02020603050405020304" pitchFamily="18" charset="0"/>
              </a:rPr>
              <a:t>plan or policy</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zoning regulations</a:t>
            </a:r>
            <a:r>
              <a:rPr lang="en-US" dirty="0">
                <a:latin typeface="Calibri" panose="020F0502020204030204" pitchFamily="34" charset="0"/>
                <a:ea typeface="Times New Roman" panose="02020603050405020304" pitchFamily="18" charset="0"/>
                <a:cs typeface="Times New Roman" panose="02020603050405020304" pitchFamily="18" charset="0"/>
              </a:rPr>
              <a:t>, and be administered and enforced in connection therewith.</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INCORPORATION.—In the event that a political subdivision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has adopted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hereafter adopts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comprehensive plan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policy regulating, among other things,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height of buildings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structures, and natural objects, and uses of property, 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applicable to the same area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portion thereof may be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incorporated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and made a part of such comprehensive plan or policy, and be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administered and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enforced</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in connection therewith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120</a:t>
            </a:fld>
            <a:endParaRPr lang="en-US" dirty="0"/>
          </a:p>
        </p:txBody>
      </p:sp>
    </p:spTree>
    <p:extLst>
      <p:ext uri="{BB962C8B-B14F-4D97-AF65-F5344CB8AC3E}">
        <p14:creationId xmlns:p14="http://schemas.microsoft.com/office/powerpoint/2010/main" val="38590384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333.04(2) </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CONFLICT.—In the event of conflict between any airport zoning regulations adopted under this chapter and any other regulations applicable to the same area, whether the conflict be with respect to the height of structures or </a:t>
            </a:r>
            <a:r>
              <a:rPr lang="en-US" u="sng" dirty="0">
                <a:latin typeface="Calibri" panose="020F0502020204030204" pitchFamily="34" charset="0"/>
                <a:ea typeface="Times New Roman" panose="02020603050405020304" pitchFamily="18" charset="0"/>
                <a:cs typeface="Times New Roman" panose="02020603050405020304" pitchFamily="18" charset="0"/>
              </a:rPr>
              <a:t>vegetation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trees</a:t>
            </a:r>
            <a:r>
              <a:rPr lang="en-US" dirty="0">
                <a:latin typeface="Calibri" panose="020F0502020204030204" pitchFamily="34" charset="0"/>
                <a:ea typeface="Times New Roman" panose="02020603050405020304" pitchFamily="18" charset="0"/>
                <a:cs typeface="Times New Roman" panose="02020603050405020304" pitchFamily="18" charset="0"/>
              </a:rPr>
              <a:t>, the use of land, or any other matter, and whether such regulations were adopted by the political subdivision </a:t>
            </a:r>
            <a:r>
              <a:rPr lang="en-US" u="sng" dirty="0">
                <a:latin typeface="Calibri" panose="020F0502020204030204" pitchFamily="34" charset="0"/>
                <a:ea typeface="Times New Roman" panose="02020603050405020304" pitchFamily="18" charset="0"/>
                <a:cs typeface="Times New Roman" panose="02020603050405020304" pitchFamily="18" charset="0"/>
              </a:rPr>
              <a:t>that</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 which</a:t>
            </a:r>
            <a:r>
              <a:rPr lang="en-US" dirty="0">
                <a:latin typeface="Calibri" panose="020F0502020204030204" pitchFamily="34" charset="0"/>
                <a:ea typeface="Times New Roman" panose="02020603050405020304" pitchFamily="18" charset="0"/>
                <a:cs typeface="Times New Roman" panose="02020603050405020304" pitchFamily="18" charset="0"/>
              </a:rPr>
              <a:t> adopted the airport zoning regulations or by some other political subdivision, the more stringent limitation or requirement shall govern and prevail.</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CONFLICT.—In the event of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conflict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between any airport zoning regulations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chapter and 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other regulations applicable to the same area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whether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conflict be with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respect to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height of structures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vegetation, 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use of land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any other matter, and whether such regulations were adopted by the political subdivision that adopted the airport zoning regulations or by some other political subdivision,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more stringent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limitation or requirement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govern and prevail.</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121</a:t>
            </a:fld>
            <a:endParaRPr lang="en-US" dirty="0"/>
          </a:p>
        </p:txBody>
      </p:sp>
    </p:spTree>
    <p:extLst>
      <p:ext uri="{BB962C8B-B14F-4D97-AF65-F5344CB8AC3E}">
        <p14:creationId xmlns:p14="http://schemas.microsoft.com/office/powerpoint/2010/main" val="77359777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49575"/>
            <a:ext cx="7772400" cy="1470025"/>
          </a:xfrm>
        </p:spPr>
        <p:txBody>
          <a:bodyPr/>
          <a:lstStyle/>
          <a:p>
            <a:pPr algn="ctr"/>
            <a:r>
              <a:rPr lang="en-US" dirty="0">
                <a:solidFill>
                  <a:srgbClr val="FF0000"/>
                </a:solidFill>
              </a:rPr>
              <a:t>PROCEDURE</a:t>
            </a:r>
            <a:r>
              <a:rPr lang="en-US" dirty="0"/>
              <a:t> FOR ADOPTION OF AIRPORT ZONING REGULATIONS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122</a:t>
            </a:fld>
            <a:endParaRPr lang="en-US" dirty="0"/>
          </a:p>
        </p:txBody>
      </p:sp>
    </p:spTree>
    <p:extLst>
      <p:ext uri="{BB962C8B-B14F-4D97-AF65-F5344CB8AC3E}">
        <p14:creationId xmlns:p14="http://schemas.microsoft.com/office/powerpoint/2010/main" val="58247518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333.05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latin typeface="Calibri" panose="020F0502020204030204" pitchFamily="34" charset="0"/>
                <a:ea typeface="Times New Roman" panose="02020603050405020304" pitchFamily="18" charset="0"/>
                <a:cs typeface="Times New Roman" panose="02020603050405020304" pitchFamily="18" charset="0"/>
              </a:rPr>
              <a:t>Procedure for adoption of </a:t>
            </a:r>
            <a:r>
              <a:rPr lang="en-US" u="sng" dirty="0">
                <a:latin typeface="Calibri" panose="020F0502020204030204" pitchFamily="34" charset="0"/>
                <a:ea typeface="Times New Roman" panose="02020603050405020304" pitchFamily="18" charset="0"/>
                <a:cs typeface="Times New Roman" panose="02020603050405020304" pitchFamily="18" charset="0"/>
              </a:rPr>
              <a:t>airport</a:t>
            </a:r>
            <a:r>
              <a:rPr lang="en-US" dirty="0">
                <a:latin typeface="Calibri" panose="020F0502020204030204" pitchFamily="34" charset="0"/>
                <a:ea typeface="Times New Roman" panose="02020603050405020304" pitchFamily="18" charset="0"/>
                <a:cs typeface="Times New Roman" panose="02020603050405020304" pitchFamily="18" charset="0"/>
              </a:rPr>
              <a:t> zoning regulations.—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Procedure for adoption of airport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123</a:t>
            </a:fld>
            <a:endParaRPr lang="en-US" dirty="0"/>
          </a:p>
        </p:txBody>
      </p:sp>
    </p:spTree>
    <p:extLst>
      <p:ext uri="{BB962C8B-B14F-4D97-AF65-F5344CB8AC3E}">
        <p14:creationId xmlns:p14="http://schemas.microsoft.com/office/powerpoint/2010/main" val="82904827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333.05(1)</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NOTICE AND HEARING.—</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zoning regulations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adopted, amended, 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repealed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changed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chapter except by action of the legislative body of the political subdivision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affected subdivisions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question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the joint board provided in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333.03(1)(b)2.</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333.03(1)(b)</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bodies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therein provided and set forth, after a public hearing in relation thereto, at which parties in interest and citizens shall have an opportunity to be heard. Notice of the hearing shall be published at least once a week for 2 consecutive weeks in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newspaper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official paper, or a paper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general circulation</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the political subdivision or subdivisions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which are located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zoning regulations are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areas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be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adopted, amended, or repealed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NOTICE AND HEARING.—Airport zoning regulations may not be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adopted, amended, or repealed</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chapter except by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action of the legislative body</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political subdivision or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affected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subdivisions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the joint board provided in s. 333.03(1)(b)2.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by the political subdivisions therein provided and set forth</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after a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public hearing</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relation thereto, at which parties in interest and citizens shall have an opportunity to be heard.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Notice</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hearing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published at least once a week for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2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consecutive weeks in a newspaper of general circulation in the political subdivision or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subdivisions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where the airport zoning regulations are  to be adopted, amended, or repealed.</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124</a:t>
            </a:fld>
            <a:endParaRPr lang="en-US" dirty="0"/>
          </a:p>
        </p:txBody>
      </p:sp>
    </p:spTree>
    <p:extLst>
      <p:ext uri="{BB962C8B-B14F-4D97-AF65-F5344CB8AC3E}">
        <p14:creationId xmlns:p14="http://schemas.microsoft.com/office/powerpoint/2010/main" val="230709814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333.05(2)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COMMISSION.—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Before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Prior to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initial zoning of any airport area under this chapter</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political subdivision or joint airport zoning board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which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to adopt</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administer, and enforce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regulations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must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appoint a commission, to be known as the airport zoning commission, to recommend the boundaries of the various zones to be established and the regulations to be adopted therefor. Such commission shall make a preliminary report and hold public hearings thereon before submitting its final report, and the legislative body of the political subdivision or the joint airport zoning board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not hold its public hearings or take any action until it has received the final report of such commission, and at least 15 days shall elapse between the receipt of the final report of the commission and the hearing to be held by the latter board.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planning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city plan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commission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 airport commission,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comprehensive zoning commission already exists, it may be appointed as the airport zoning commission.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4648200" y="1646237"/>
            <a:ext cx="4038600" cy="4525963"/>
          </a:xfrm>
        </p:spPr>
        <p:txBody>
          <a:bodyPr>
            <a:normAutofit fontScale="47500" lnSpcReduction="20000"/>
          </a:bodyPr>
          <a:lstStyle/>
          <a:p>
            <a:pPr marL="0" marR="0" indent="0">
              <a:lnSpc>
                <a:spcPct val="107000"/>
              </a:lnSpc>
              <a:spcBef>
                <a:spcPts val="0"/>
              </a:spcBef>
              <a:spcAft>
                <a:spcPts val="0"/>
              </a:spcAft>
              <a:buNone/>
            </a:pP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COMMISSION.—Before the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initial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zoning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any airport area</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chapter, the political subdivision or joint airport zoning board that is to adopt, administer, and enforce the regulations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appoint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commission, to be known as the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zoning commission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recommend the boundaries of the various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zones to be established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the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to be adopted</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therefor. Such commission shall make a preliminary report and hold public hearings thereon before submitting its final report, and the legislative body of the political subdivision or the joint airport zoning board may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hold its public hearings or take any action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until it has</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received the final report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such commission, and at least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15 days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shall elapse between the receipt of the final report of the commission and the hearing to be held by the latter board.</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If a planning commission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 airport commission, or a comprehensive zoning commission already exists, it may be appointed as the airport zoning commission.</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125</a:t>
            </a:fld>
            <a:endParaRPr lang="en-US" dirty="0"/>
          </a:p>
        </p:txBody>
      </p:sp>
    </p:spTree>
    <p:extLst>
      <p:ext uri="{BB962C8B-B14F-4D97-AF65-F5344CB8AC3E}">
        <p14:creationId xmlns:p14="http://schemas.microsoft.com/office/powerpoint/2010/main" val="3256178868"/>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333.06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regulation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requirements.—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zoning regulation requirements.—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126</a:t>
            </a:fld>
            <a:endParaRPr lang="en-US" dirty="0"/>
          </a:p>
        </p:txBody>
      </p:sp>
    </p:spTree>
    <p:extLst>
      <p:ext uri="{BB962C8B-B14F-4D97-AF65-F5344CB8AC3E}">
        <p14:creationId xmlns:p14="http://schemas.microsoft.com/office/powerpoint/2010/main" val="40166737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304800"/>
            <a:ext cx="5943600" cy="609600"/>
          </a:xfrm>
        </p:spPr>
        <p:txBody>
          <a:bodyPr>
            <a:normAutofit fontScale="90000"/>
          </a:bodyPr>
          <a:lstStyle/>
          <a:p>
            <a:r>
              <a:rPr lang="en-US" dirty="0">
                <a:solidFill>
                  <a:srgbClr val="FF0000"/>
                </a:solidFill>
              </a:rPr>
              <a:t>333.06(1)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REASONABLENESS.—All airport zoning regulations adopted under this chapter shall be reasonable and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none 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impose any requirement or restriction which is not reasonably necessary to effectuate the purposes of this chapter. In determining what regulations it may adopt, each political subdivision and joint airport zoning board shall consider, among other things, the character of the flying operations expected to be conducted at the airport, the nature of the terrain within the airport hazard area and runway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clear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zones, the character of the neighborhood, the uses to which the property to be zoned is put and adaptable, and the impact of any new use, activity, or construction on the airport's operating capability and capacity.</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REASONABLENESS</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.—All airport zoning regulations adopted under this chapter shall be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reasonable</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may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not impose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requirement or restriction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which is not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reasonably necessary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effectuate the purposes of this chapter. In determining what regulations it may adopt,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each political subdivision and joint airport zoning board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consider</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among other things, the character of the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flying operations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expected to be conducted at the airport, the nature of the terrain within the airport hazard area and runway protection zones, the character of the neighborhood, the uses to which the property to be zoned is put and adaptable, and the impact of any new use, activity, or construction on the airport's operating capability and capacity.</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127</a:t>
            </a:fld>
            <a:endParaRPr lang="en-US" dirty="0"/>
          </a:p>
        </p:txBody>
      </p:sp>
    </p:spTree>
    <p:extLst>
      <p:ext uri="{BB962C8B-B14F-4D97-AF65-F5344CB8AC3E}">
        <p14:creationId xmlns:p14="http://schemas.microsoft.com/office/powerpoint/2010/main" val="373061993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333.06(2)</a:t>
            </a:r>
            <a:r>
              <a:rPr lang="en-US" dirty="0"/>
              <a:t> </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INDEPENDENT JUSTIFICATION.—The purpose of all airport zoning regulations adopted under this chapter is to provide both airspace protection and land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uses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compatible with airport operations. Each aspect of this purpose requires independent justification in order to promote the public interest in safety, health, and general welfare. Specifically, construction in a runway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clear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zone which does not exceed airspace height restrictions is not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conclusive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evidence per 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that such use, activity, or construction is compatible with airport operations.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INDEPENDENT JUSTIFICATION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purpose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all airport zoning regulations adopted under this chapter is to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both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airspace 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land uses compatible with airport operations.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Each aspect of this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purpose requires independent justification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order to promote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public interest in safety, health, and general welfare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Specifically, construction in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runway protection zone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which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does not exceed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airspace height restrictions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conclusive</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 such use, activity, or construction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compatible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airport operations.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128</a:t>
            </a:fld>
            <a:endParaRPr lang="en-US" dirty="0"/>
          </a:p>
        </p:txBody>
      </p:sp>
    </p:spTree>
    <p:extLst>
      <p:ext uri="{BB962C8B-B14F-4D97-AF65-F5344CB8AC3E}">
        <p14:creationId xmlns:p14="http://schemas.microsoft.com/office/powerpoint/2010/main" val="415358879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333.06(3) </a:t>
            </a:r>
          </a:p>
        </p:txBody>
      </p:sp>
      <p:sp>
        <p:nvSpPr>
          <p:cNvPr id="3" name="Content Placeholder 2"/>
          <p:cNvSpPr>
            <a:spLocks noGrp="1"/>
          </p:cNvSpPr>
          <p:nvPr>
            <p:ph sz="half" idx="1"/>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NONCONFORMING USES.—</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regulation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adopted under this chapter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require the removal, lowering, or other change or alteration of any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tree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not conforming to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regulation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when adopted or amended, or otherwise interfere with the continuance of any nonconforming use, except as provided in s. 333.07(1) and (3).</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7500" lnSpcReduction="20000"/>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USES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airport protection zoning regulation adopted under this chapter</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may not require the removal, lowering, or other change or alteration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any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not conforming to the regulation when adopted or amended, or otherwise interfere with the continuance of any nonconforming use,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except as provided in s. 333.07(1) and (3).</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129</a:t>
            </a:fld>
            <a:endParaRPr lang="en-US" dirty="0"/>
          </a:p>
        </p:txBody>
      </p:sp>
    </p:spTree>
    <p:extLst>
      <p:ext uri="{BB962C8B-B14F-4D97-AF65-F5344CB8AC3E}">
        <p14:creationId xmlns:p14="http://schemas.microsoft.com/office/powerpoint/2010/main" val="80837857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333.06(4)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ADOPTION OF AIRPORT MASTER PLAN AND NOTICE TO AFFECTED LOCAL GOVERNMENTS.—An airport master plan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prepared by each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public-use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publicly owned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operated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licensed by the department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Transportation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chapter 330. The authorized entity having responsibility for governing the operation of the airport, when either requesting from or submitting to a state or federal governmental agency with funding or approval jurisdiction a "finding of no significant impact," an environmental assessment, a site-selection study, an airport master plan, or any amendment to an airport master plan,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submit simultaneously a copy of said request, submittal, assessment, study, plan, or amendments by certified mail to all affected local governments.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As used in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the purposes 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this subsection,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term</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"affected local government" is defined as any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municipality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county having jurisdiction over the airport and any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municipality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city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county located within 2 miles of the boundaries of the land subject to the airport master plan.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AIRPORT MASTER PLAN AND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NOTICE</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AFFECTED LOCAL GOVERNMENTS.—An airport</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master plan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prepared</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each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public-use airport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licensed by the department under chapter 330. The authorized entity having responsibility for governing the operation of the airport, when either requesting from or submitting to a state or federal governmental agency with funding or approval jurisdiction a "finding of no significant impact," an environmental assessment, a site-selection study, an airport master plan, or any amendment to an airport master plan,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submit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simultaneously a</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copy</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said request, submittal, assessment, study, plan, or amendments by certified mail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to all affected local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governments</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used in this subsection, the term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"affected local government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defined as any municipality or county having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jurisdiction over the airport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any municipality or county located within</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2 miles of the boundaries of the lan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 subject to the airport master plan.</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130</a:t>
            </a:fld>
            <a:endParaRPr lang="en-US" dirty="0"/>
          </a:p>
        </p:txBody>
      </p:sp>
    </p:spTree>
    <p:extLst>
      <p:ext uri="{BB962C8B-B14F-4D97-AF65-F5344CB8AC3E}">
        <p14:creationId xmlns:p14="http://schemas.microsoft.com/office/powerpoint/2010/main" val="420363893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97175"/>
            <a:ext cx="7772400" cy="1470025"/>
          </a:xfrm>
        </p:spPr>
        <p:txBody>
          <a:bodyPr/>
          <a:lstStyle/>
          <a:p>
            <a:pPr algn="ctr"/>
            <a:r>
              <a:rPr lang="en-US" dirty="0">
                <a:solidFill>
                  <a:srgbClr val="FF0000"/>
                </a:solidFill>
              </a:rPr>
              <a:t>POLITICAL SUBDIVISION </a:t>
            </a:r>
            <a:r>
              <a:rPr lang="en-US" dirty="0"/>
              <a:t>PERMITTING OF AIRSPACE OBSTRUCTIONS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131</a:t>
            </a:fld>
            <a:endParaRPr lang="en-US" dirty="0"/>
          </a:p>
        </p:txBody>
      </p:sp>
    </p:spTree>
    <p:extLst>
      <p:ext uri="{BB962C8B-B14F-4D97-AF65-F5344CB8AC3E}">
        <p14:creationId xmlns:p14="http://schemas.microsoft.com/office/powerpoint/2010/main" val="564992042"/>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 </a:t>
            </a:r>
          </a:p>
        </p:txBody>
      </p:sp>
      <p:sp>
        <p:nvSpPr>
          <p:cNvPr id="3" name="Content Placeholder 2"/>
          <p:cNvSpPr>
            <a:spLocks noGrp="1"/>
          </p:cNvSpPr>
          <p:nvPr>
            <p:ph sz="half" idx="1"/>
          </p:nvPr>
        </p:nvSpPr>
        <p:spPr/>
        <p:txBody>
          <a:bodyPr/>
          <a:lstStyle/>
          <a:p>
            <a:pPr marL="0" indent="0">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Local government permitting of airspace obstructions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Permits and variances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dirty="0"/>
          </a:p>
        </p:txBody>
      </p:sp>
      <p:sp>
        <p:nvSpPr>
          <p:cNvPr id="4" name="Content Placeholder 3"/>
          <p:cNvSpPr>
            <a:spLocks noGrp="1"/>
          </p:cNvSpPr>
          <p:nvPr>
            <p:ph sz="half" idx="2"/>
          </p:nvPr>
        </p:nvSpPr>
        <p:spPr/>
        <p:txBody>
          <a:bodyPr/>
          <a:lstStyle/>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Local government permitting of airspace obstructions.—</a:t>
            </a: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132</a:t>
            </a:fld>
            <a:endParaRPr lang="en-US" dirty="0"/>
          </a:p>
        </p:txBody>
      </p:sp>
    </p:spTree>
    <p:extLst>
      <p:ext uri="{BB962C8B-B14F-4D97-AF65-F5344CB8AC3E}">
        <p14:creationId xmlns:p14="http://schemas.microsoft.com/office/powerpoint/2010/main" val="332240456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333.07(1) </a:t>
            </a:r>
          </a:p>
        </p:txBody>
      </p:sp>
      <p:sp>
        <p:nvSpPr>
          <p:cNvPr id="3" name="Content Placeholder 2"/>
          <p:cNvSpPr>
            <a:spLocks noGrp="1"/>
          </p:cNvSpPr>
          <p:nvPr>
            <p:ph sz="half" idx="1"/>
          </p:nvPr>
        </p:nvSpPr>
        <p:spPr/>
        <p:txBody>
          <a:bodyPr/>
          <a:lstStyle/>
          <a:p>
            <a:pPr marL="0" indent="0">
              <a:buNone/>
            </a:pPr>
            <a:r>
              <a:rPr lang="en-US" dirty="0"/>
              <a:t>PERMITS.— </a:t>
            </a:r>
          </a:p>
        </p:txBody>
      </p:sp>
      <p:sp>
        <p:nvSpPr>
          <p:cNvPr id="4" name="Content Placeholder 3"/>
          <p:cNvSpPr>
            <a:spLocks noGrp="1"/>
          </p:cNvSpPr>
          <p:nvPr>
            <p:ph sz="half" idx="2"/>
          </p:nvPr>
        </p:nvSpPr>
        <p:spPr/>
        <p:txBody>
          <a:bodyPr/>
          <a:lstStyle/>
          <a:p>
            <a:pPr marL="0" indent="0">
              <a:buNone/>
            </a:pPr>
            <a:r>
              <a:rPr lang="en-US" dirty="0"/>
              <a:t>PERMITS.—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133</a:t>
            </a:fld>
            <a:endParaRPr lang="en-US" dirty="0"/>
          </a:p>
        </p:txBody>
      </p:sp>
    </p:spTree>
    <p:extLst>
      <p:ext uri="{BB962C8B-B14F-4D97-AF65-F5344CB8AC3E}">
        <p14:creationId xmlns:p14="http://schemas.microsoft.com/office/powerpoint/2010/main" val="393393829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00B0F0"/>
                </a:solidFill>
              </a:rPr>
              <a:t>333.07(1)(a)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person proposing to construct, alter, or allow an airport obstruction in an airport hazard area in violation of the airport protection zoning regulations adopted under this chapter must apply for a permit. 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airport zoning regulations adopted under this chapter may require that a permit be obtained before any new structure or use may be constructed or established and before any existing use or structure may be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substantially changed or substantially altered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repaired. In any event, however, all such regulations shall provide that before any nonconforming structure or tree may be replaced, substantially altered or repaired, rebuilt, allowed to grow higher, or replanted, a permit must be secured from the administrative agency authorized to administer and enforce the regulations, authorizing such replacement, change, or repair.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No</a:t>
            </a:r>
            <a:r>
              <a:rPr lang="en-US" dirty="0">
                <a:latin typeface="Calibri" panose="020F0502020204030204" pitchFamily="34" charset="0"/>
                <a:ea typeface="Times New Roman" panose="02020603050405020304" pitchFamily="18" charset="0"/>
                <a:cs typeface="Times New Roman" panose="02020603050405020304" pitchFamily="18" charset="0"/>
              </a:rPr>
              <a:t> permit </a:t>
            </a:r>
            <a:r>
              <a:rPr lang="en-US" u="sng" dirty="0">
                <a:latin typeface="Calibri" panose="020F0502020204030204" pitchFamily="34" charset="0"/>
                <a:ea typeface="Times New Roman" panose="02020603050405020304" pitchFamily="18" charset="0"/>
                <a:cs typeface="Times New Roman" panose="02020603050405020304" pitchFamily="18" charset="0"/>
              </a:rPr>
              <a:t>may not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shall</a:t>
            </a:r>
            <a:r>
              <a:rPr lang="en-US" dirty="0">
                <a:latin typeface="Calibri" panose="020F0502020204030204" pitchFamily="34" charset="0"/>
                <a:ea typeface="Times New Roman" panose="02020603050405020304" pitchFamily="18" charset="0"/>
                <a:cs typeface="Times New Roman" panose="02020603050405020304" pitchFamily="18" charset="0"/>
              </a:rPr>
              <a:t> be </a:t>
            </a:r>
            <a:r>
              <a:rPr lang="en-US" u="sng" dirty="0">
                <a:latin typeface="Calibri" panose="020F0502020204030204" pitchFamily="34" charset="0"/>
                <a:ea typeface="Times New Roman" panose="02020603050405020304" pitchFamily="18" charset="0"/>
                <a:cs typeface="Times New Roman" panose="02020603050405020304" pitchFamily="18" charset="0"/>
              </a:rPr>
              <a:t>issued if it</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granted that</a:t>
            </a:r>
            <a:r>
              <a:rPr lang="en-US" dirty="0">
                <a:latin typeface="Calibri" panose="020F0502020204030204" pitchFamily="34" charset="0"/>
                <a:ea typeface="Times New Roman" panose="02020603050405020304" pitchFamily="18" charset="0"/>
                <a:cs typeface="Times New Roman" panose="02020603050405020304" pitchFamily="18" charset="0"/>
              </a:rPr>
              <a:t> would allow the establishment or creation of an airport hazard or </a:t>
            </a:r>
            <a:r>
              <a:rPr lang="en-US" u="sng" dirty="0">
                <a:latin typeface="Calibri" panose="020F0502020204030204" pitchFamily="34" charset="0"/>
                <a:ea typeface="Times New Roman" panose="02020603050405020304" pitchFamily="18" charset="0"/>
                <a:cs typeface="Times New Roman" panose="02020603050405020304" pitchFamily="18" charset="0"/>
              </a:rPr>
              <a:t>if it</a:t>
            </a:r>
            <a:r>
              <a:rPr lang="en-US" dirty="0">
                <a:latin typeface="Calibri" panose="020F0502020204030204" pitchFamily="34" charset="0"/>
                <a:ea typeface="Times New Roman" panose="02020603050405020304" pitchFamily="18" charset="0"/>
                <a:cs typeface="Times New Roman" panose="02020603050405020304" pitchFamily="18" charset="0"/>
              </a:rPr>
              <a:t> would permit a nonconforming </a:t>
            </a:r>
            <a:r>
              <a:rPr lang="en-US" u="sng" dirty="0">
                <a:latin typeface="Calibri" panose="020F0502020204030204" pitchFamily="34" charset="0"/>
                <a:ea typeface="Times New Roman" panose="02020603050405020304" pitchFamily="18" charset="0"/>
                <a:cs typeface="Times New Roman" panose="02020603050405020304" pitchFamily="18" charset="0"/>
              </a:rPr>
              <a:t>obstruction</a:t>
            </a:r>
            <a:r>
              <a:rPr lang="en-US" dirty="0">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latin typeface="Calibri" panose="020F0502020204030204" pitchFamily="34" charset="0"/>
                <a:ea typeface="Times New Roman" panose="02020603050405020304" pitchFamily="18" charset="0"/>
                <a:cs typeface="Times New Roman" panose="02020603050405020304" pitchFamily="18" charset="0"/>
              </a:rPr>
              <a:t>structure or tree or nonconforming use to be made or become higher or</a:t>
            </a:r>
            <a:r>
              <a:rPr lang="en-US" dirty="0">
                <a:latin typeface="Calibri" panose="020F0502020204030204" pitchFamily="34" charset="0"/>
                <a:ea typeface="Times New Roman" panose="02020603050405020304" pitchFamily="18" charset="0"/>
                <a:cs typeface="Times New Roman" panose="02020603050405020304" pitchFamily="18" charset="0"/>
              </a:rPr>
              <a:t> to become a greater hazard to air navigation than it was when the applicable </a:t>
            </a:r>
            <a:r>
              <a:rPr lang="en-US" u="sng" dirty="0">
                <a:latin typeface="Calibri" panose="020F0502020204030204" pitchFamily="34" charset="0"/>
                <a:ea typeface="Times New Roman" panose="02020603050405020304" pitchFamily="18" charset="0"/>
                <a:cs typeface="Times New Roman" panose="02020603050405020304" pitchFamily="18" charset="0"/>
              </a:rPr>
              <a:t>airport protection zoning</a:t>
            </a:r>
            <a:r>
              <a:rPr lang="en-US" dirty="0">
                <a:latin typeface="Calibri" panose="020F0502020204030204" pitchFamily="34" charset="0"/>
                <a:ea typeface="Times New Roman" panose="02020603050405020304" pitchFamily="18" charset="0"/>
                <a:cs typeface="Times New Roman" panose="02020603050405020304" pitchFamily="18" charset="0"/>
              </a:rPr>
              <a:t> regulation was adopted </a:t>
            </a:r>
            <a:r>
              <a:rPr lang="en-US" u="sng" dirty="0">
                <a:latin typeface="Calibri" panose="020F0502020204030204" pitchFamily="34" charset="0"/>
                <a:ea typeface="Times New Roman" panose="02020603050405020304" pitchFamily="18" charset="0"/>
                <a:cs typeface="Times New Roman" panose="02020603050405020304" pitchFamily="18" charset="0"/>
              </a:rPr>
              <a:t>which allowed the establishment or creation of the obstruction,</a:t>
            </a:r>
            <a:r>
              <a:rPr lang="en-US" dirty="0">
                <a:latin typeface="Calibri" panose="020F0502020204030204" pitchFamily="34" charset="0"/>
                <a:ea typeface="Times New Roman" panose="02020603050405020304" pitchFamily="18" charset="0"/>
                <a:cs typeface="Times New Roman" panose="02020603050405020304" pitchFamily="18" charset="0"/>
              </a:rPr>
              <a:t> or than it is when the application for a permit is made.</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person proposing to construct, alter, or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allow</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 airport obstruction in an airport hazard area in violation of the airport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 adopted under this chapter must apply for a permit. A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 may not be issued if it would allow the establishment or creation of an airport hazard</a:t>
            </a:r>
            <a:r>
              <a:rPr lang="en-US" sz="38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if it would</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permit a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 to become a </a:t>
            </a:r>
            <a:r>
              <a:rPr lang="en-US" sz="38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greater hazard</a:t>
            </a:r>
            <a:r>
              <a:rPr lang="en-US" sz="3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to air navigation than it was when the applicable airport protection zoning regulation was adopted </a:t>
            </a:r>
            <a:r>
              <a:rPr lang="en-US" sz="3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which allowed the establishment or creation of the obstruction, or than it is </a:t>
            </a:r>
            <a:r>
              <a:rPr lang="en-US" sz="38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when the application for a permit is made.</a:t>
            </a:r>
            <a:endParaRPr lang="en-US" sz="3800" u="sng"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134</a:t>
            </a:fld>
            <a:endParaRPr lang="en-US" dirty="0"/>
          </a:p>
        </p:txBody>
      </p:sp>
    </p:spTree>
    <p:extLst>
      <p:ext uri="{BB962C8B-B14F-4D97-AF65-F5344CB8AC3E}">
        <p14:creationId xmlns:p14="http://schemas.microsoft.com/office/powerpoint/2010/main" val="81332864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333.01(3)</a:t>
            </a:r>
          </a:p>
        </p:txBody>
      </p:sp>
      <p:sp>
        <p:nvSpPr>
          <p:cNvPr id="3" name="Content Placeholder 2"/>
          <p:cNvSpPr>
            <a:spLocks noGrp="1"/>
          </p:cNvSpPr>
          <p:nvPr>
            <p:ph idx="1"/>
          </p:nvPr>
        </p:nvSpPr>
        <p:spPr/>
        <p:txBody>
          <a:bodyPr/>
          <a:lstStyle/>
          <a:p>
            <a:pPr marL="0" indent="0">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Airport hazard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means an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air navigation which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affects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safe and efficient use of navigable airspace or the operation of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planned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existing air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navigation and communication facilities.</a:t>
            </a:r>
            <a:endParaRPr lang="en-US" u="sng"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135</a:t>
            </a:fld>
            <a:endParaRPr lang="en-US" dirty="0"/>
          </a:p>
        </p:txBody>
      </p:sp>
    </p:spTree>
    <p:extLst>
      <p:ext uri="{BB962C8B-B14F-4D97-AF65-F5344CB8AC3E}">
        <p14:creationId xmlns:p14="http://schemas.microsoft.com/office/powerpoint/2010/main" val="35634622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333.03(1)(c)(5)</a:t>
            </a:r>
          </a:p>
        </p:txBody>
      </p:sp>
      <p:sp>
        <p:nvSpPr>
          <p:cNvPr id="3" name="Content Placeholder 2"/>
          <p:cNvSpPr>
            <a:spLocks noGrp="1"/>
          </p:cNvSpPr>
          <p:nvPr>
            <p:ph sz="half" idx="1"/>
          </p:nvPr>
        </p:nvSpPr>
        <p:spPr/>
        <p:txBody>
          <a:bodyPr/>
          <a:lstStyle/>
          <a:p>
            <a:pPr marL="0" indent="0">
              <a:buNone/>
            </a:pPr>
            <a:r>
              <a:rPr lang="en-US" dirty="0">
                <a:latin typeface="Calibri" panose="020F0502020204030204" pitchFamily="34" charset="0"/>
                <a:ea typeface="Times New Roman" panose="02020603050405020304" pitchFamily="18" charset="0"/>
                <a:cs typeface="Times New Roman" panose="02020603050405020304" pitchFamily="18" charset="0"/>
              </a:rPr>
              <a:t>(1)(c) Airport protection zoning regulations adopted under paragraph (a)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dirty="0">
                <a:latin typeface="Calibri" panose="020F0502020204030204" pitchFamily="34" charset="0"/>
                <a:ea typeface="Times New Roman" panose="02020603050405020304" pitchFamily="18" charset="0"/>
                <a:cs typeface="Times New Roman" panose="02020603050405020304" pitchFamily="18" charset="0"/>
              </a:rPr>
              <a:t>, at a minimum, </a:t>
            </a:r>
            <a:r>
              <a:rPr lang="en-US" u="sng" dirty="0">
                <a:latin typeface="Calibri" panose="020F0502020204030204" pitchFamily="34" charset="0"/>
                <a:ea typeface="Times New Roman" panose="02020603050405020304" pitchFamily="18" charset="0"/>
                <a:cs typeface="Times New Roman" panose="02020603050405020304" pitchFamily="18" charset="0"/>
              </a:rPr>
              <a:t>require: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(1)(c)(5)That approval of a permit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be based solely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 the determination by the Federal Aviation Administration that the proposed structure is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airport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hazard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DC5BE26-424E-4201-A0A6-D8E3FEBF9929}" type="slidenum">
              <a:rPr lang="en-US" smtClean="0"/>
              <a:pPr/>
              <a:t>136</a:t>
            </a:fld>
            <a:endParaRPr lang="en-US" dirty="0"/>
          </a:p>
        </p:txBody>
      </p:sp>
    </p:spTree>
    <p:extLst>
      <p:ext uri="{BB962C8B-B14F-4D97-AF65-F5344CB8AC3E}">
        <p14:creationId xmlns:p14="http://schemas.microsoft.com/office/powerpoint/2010/main" val="282076077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00B050"/>
                </a:solidFill>
              </a:rPr>
              <a:t>333.07(1)(b) </a:t>
            </a:r>
          </a:p>
        </p:txBody>
      </p:sp>
      <p:sp>
        <p:nvSpPr>
          <p:cNvPr id="3" name="Content Placeholder 2"/>
          <p:cNvSpPr>
            <a:spLocks noGrp="1"/>
          </p:cNvSpPr>
          <p:nvPr>
            <p:ph sz="half" idx="1"/>
          </p:nvPr>
        </p:nvSpPr>
        <p:spPr/>
        <p:txBody>
          <a:bodyPr>
            <a:normAutofit fontScale="250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Whenever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or its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administrative agency determines that a nonconforming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use or nonconforming structure or tree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has been abandoned or is more than 80 percent torn down, destroyed, deteriorated, or decayed,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permit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granted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it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would allow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said structure or tree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exceed the applicable height limit or otherwise deviate from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Whether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not an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application is made for a permit under this subsection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said agency may by appropriate action, compel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owner of the nonconforming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 may be required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tree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his or her own expense, to lower, remove, reconstruct,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alter,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equip such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object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may be necessary to conform to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current airport protection zoning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regulations. If the owner of the nonconforming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 neglects or refuses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tree shall neglect or refuse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comply with such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requirement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order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10 days after notice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thereof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administrative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said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agency may report the violation to the political subdivision involved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therein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which subdivision, through its appropriate agency, may proceed to have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object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so lowered, removed, reconstructed,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altered,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equipped</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assess the cost and expense thereof upon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owner of the 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object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the land whereon it is or was located</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unless such an assessment is paid within 90 days from the service of notice thereof on the owner or the owner's agent, of such object or land, the sum shall be a lien on said land, and shall bear interest thereafter at the rate of 6 percent per annum until paid, and shall be collected in the same manner as taxes on real property are collected by said political subdivision, or, at the option of said political subdivision, said lien may be enforced in the manner provided for enforcement of liens by chapter 85</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3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4648200" y="1600200"/>
            <a:ext cx="4038600" cy="4800600"/>
          </a:xfrm>
        </p:spPr>
        <p:txBody>
          <a:bodyPr>
            <a:normAutofit fontScale="25000" lnSpcReduction="20000"/>
          </a:bodyPr>
          <a:lstStyle/>
          <a:p>
            <a:pPr marL="0" marR="0" indent="0">
              <a:lnSpc>
                <a:spcPct val="107000"/>
              </a:lnSpc>
              <a:spcBef>
                <a:spcPts val="0"/>
              </a:spcBef>
              <a:spcAft>
                <a:spcPts val="0"/>
              </a:spcAft>
              <a:buNone/>
            </a:pP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the political subdivision or its administrative agency determines that a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obstruction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has been abandoned or is more than 80 percent torn down, destroyed, deteriorated, or decayed, a permit may not be granted if it would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allow the obstruction to exceed the applicable height limit or otherwise deviate from the airport protection zoning regulations.</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p>
          <a:p>
            <a:pPr marL="0" marR="0" indent="0">
              <a:lnSpc>
                <a:spcPct val="107000"/>
              </a:lnSpc>
              <a:spcBef>
                <a:spcPts val="0"/>
              </a:spcBef>
              <a:spcAft>
                <a:spcPts val="0"/>
              </a:spcAft>
              <a:buNone/>
            </a:pPr>
            <a:endPar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Whether or not an application is made for a permit</a:t>
            </a:r>
            <a:r>
              <a:rPr lang="en-US" sz="56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56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under this subsection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owner</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obstruction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be required, at his or her own expense, to lower, remove, reconstruct, alter, or equip such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may be necessary to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conform</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the current airport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 If the owner of the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obstruction</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neglects or refuses to comply with such requirement for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10 days after notice,</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administrative agency may report the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violation </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the political subdivision involved, which subdivision, </a:t>
            </a:r>
            <a:r>
              <a:rPr lang="en-US" sz="56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through its appropriate agency</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proceed to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have the obstruction so lowered, removed, reconstructed, altered, or equipped</a:t>
            </a:r>
            <a:r>
              <a:rPr lang="en-US" sz="5600"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assess the cost </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expense thereof upon </a:t>
            </a:r>
            <a:r>
              <a:rPr lang="en-US" sz="56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the owner of the obstruction or the land</a:t>
            </a:r>
            <a:r>
              <a:rPr lang="en-US" sz="5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whereon it is or was located.</a:t>
            </a:r>
            <a:endParaRPr lang="en-US" sz="56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137</a:t>
            </a:fld>
            <a:endParaRPr lang="en-US" dirty="0"/>
          </a:p>
        </p:txBody>
      </p:sp>
    </p:spTree>
    <p:extLst>
      <p:ext uri="{BB962C8B-B14F-4D97-AF65-F5344CB8AC3E}">
        <p14:creationId xmlns:p14="http://schemas.microsoft.com/office/powerpoint/2010/main" val="105292241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97175"/>
            <a:ext cx="7772400" cy="1470025"/>
          </a:xfrm>
        </p:spPr>
        <p:txBody>
          <a:bodyPr/>
          <a:lstStyle/>
          <a:p>
            <a:pPr algn="ctr"/>
            <a:r>
              <a:rPr lang="en-US" dirty="0">
                <a:solidFill>
                  <a:srgbClr val="FF0000"/>
                </a:solidFill>
              </a:rPr>
              <a:t>Political Subdivision </a:t>
            </a:r>
            <a:r>
              <a:rPr lang="en-US" dirty="0"/>
              <a:t>Airport Zoning Regulation Considerations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138</a:t>
            </a:fld>
            <a:endParaRPr lang="en-US" dirty="0"/>
          </a:p>
        </p:txBody>
      </p:sp>
    </p:spTree>
    <p:extLst>
      <p:ext uri="{BB962C8B-B14F-4D97-AF65-F5344CB8AC3E}">
        <p14:creationId xmlns:p14="http://schemas.microsoft.com/office/powerpoint/2010/main" val="379835824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t>(2)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CONSIDERATIONS WHEN ISSUING OR DENYING PERMITS.—In determining whether to issue or deny a permit, the political subdivision or its administrative agency must consider the following, as applicable: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CONSIDERATIONS WHEN ISSUING OR DENYING PERMITS.—In determining whether to issue or deny a permit, the political subdivision or its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administrative agency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consider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following, as applicable: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139</a:t>
            </a:fld>
            <a:endParaRPr lang="en-US" dirty="0"/>
          </a:p>
        </p:txBody>
      </p:sp>
    </p:spTree>
    <p:extLst>
      <p:ext uri="{BB962C8B-B14F-4D97-AF65-F5344CB8AC3E}">
        <p14:creationId xmlns:p14="http://schemas.microsoft.com/office/powerpoint/2010/main" val="1359599915"/>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(2)(a)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safety of persons on the ground and in the air.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indent="0">
              <a:buNone/>
            </a:pPr>
            <a:r>
              <a:rPr lang="en-US" dirty="0"/>
              <a:t>The safety of persons on the ground and in the air.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140</a:t>
            </a:fld>
            <a:endParaRPr lang="en-US" dirty="0"/>
          </a:p>
        </p:txBody>
      </p:sp>
    </p:spTree>
    <p:extLst>
      <p:ext uri="{BB962C8B-B14F-4D97-AF65-F5344CB8AC3E}">
        <p14:creationId xmlns:p14="http://schemas.microsoft.com/office/powerpoint/2010/main" val="1810146649"/>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(2)(b) </a:t>
            </a:r>
          </a:p>
        </p:txBody>
      </p:sp>
      <p:sp>
        <p:nvSpPr>
          <p:cNvPr id="3" name="Content Placeholder 2"/>
          <p:cNvSpPr>
            <a:spLocks noGrp="1"/>
          </p:cNvSpPr>
          <p:nvPr>
            <p:ph sz="half" idx="1"/>
          </p:nvPr>
        </p:nvSpPr>
        <p:spPr/>
        <p:txBody>
          <a:bodyPr/>
          <a:lstStyle/>
          <a:p>
            <a:pPr marL="0" indent="0">
              <a:buNone/>
            </a:pPr>
            <a:r>
              <a:rPr lang="en-US" u="sng" dirty="0"/>
              <a:t>The safe and efficient use of navigable airspace.</a:t>
            </a:r>
            <a:r>
              <a:rPr lang="en-US" dirty="0"/>
              <a:t> </a:t>
            </a:r>
          </a:p>
        </p:txBody>
      </p:sp>
      <p:sp>
        <p:nvSpPr>
          <p:cNvPr id="4" name="Content Placeholder 3"/>
          <p:cNvSpPr>
            <a:spLocks noGrp="1"/>
          </p:cNvSpPr>
          <p:nvPr>
            <p:ph sz="half" idx="2"/>
          </p:nvPr>
        </p:nvSpPr>
        <p:spPr/>
        <p:txBody>
          <a:bodyPr/>
          <a:lstStyle/>
          <a:p>
            <a:pPr marL="0" indent="0">
              <a:buNone/>
            </a:pPr>
            <a:r>
              <a:rPr lang="en-US" dirty="0"/>
              <a:t>The safe and efficient use of navigable airspace.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141</a:t>
            </a:fld>
            <a:endParaRPr lang="en-US" dirty="0"/>
          </a:p>
        </p:txBody>
      </p:sp>
    </p:spTree>
    <p:extLst>
      <p:ext uri="{BB962C8B-B14F-4D97-AF65-F5344CB8AC3E}">
        <p14:creationId xmlns:p14="http://schemas.microsoft.com/office/powerpoint/2010/main" val="19715336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(2)(c ) </a:t>
            </a:r>
          </a:p>
        </p:txBody>
      </p:sp>
      <p:sp>
        <p:nvSpPr>
          <p:cNvPr id="3" name="Content Placeholder 2"/>
          <p:cNvSpPr>
            <a:spLocks noGrp="1"/>
          </p:cNvSpPr>
          <p:nvPr>
            <p:ph sz="half" idx="1"/>
          </p:nvPr>
        </p:nvSpPr>
        <p:spPr/>
        <p:txBody>
          <a:bodyPr/>
          <a:lstStyle/>
          <a:p>
            <a:pPr marL="0" indent="0">
              <a:buNone/>
            </a:pPr>
            <a:r>
              <a:rPr lang="en-US" u="sng" dirty="0"/>
              <a:t>The nature of the terrain and height of existing structures.</a:t>
            </a:r>
            <a:r>
              <a:rPr lang="en-US" dirty="0"/>
              <a:t> </a:t>
            </a:r>
          </a:p>
        </p:txBody>
      </p:sp>
      <p:sp>
        <p:nvSpPr>
          <p:cNvPr id="4" name="Content Placeholder 3"/>
          <p:cNvSpPr>
            <a:spLocks noGrp="1"/>
          </p:cNvSpPr>
          <p:nvPr>
            <p:ph sz="half" idx="2"/>
          </p:nvPr>
        </p:nvSpPr>
        <p:spPr/>
        <p:txBody>
          <a:bodyPr/>
          <a:lstStyle/>
          <a:p>
            <a:pPr marL="0" indent="0">
              <a:buNone/>
            </a:pPr>
            <a:r>
              <a:rPr lang="en-US" dirty="0"/>
              <a:t>The nature of the terrain and height of existing structures.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142</a:t>
            </a:fld>
            <a:endParaRPr lang="en-US" dirty="0"/>
          </a:p>
        </p:txBody>
      </p:sp>
    </p:spTree>
    <p:extLst>
      <p:ext uri="{BB962C8B-B14F-4D97-AF65-F5344CB8AC3E}">
        <p14:creationId xmlns:p14="http://schemas.microsoft.com/office/powerpoint/2010/main" val="157343192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(2)(d) </a:t>
            </a:r>
          </a:p>
        </p:txBody>
      </p:sp>
      <p:sp>
        <p:nvSpPr>
          <p:cNvPr id="3" name="Content Placeholder 2"/>
          <p:cNvSpPr>
            <a:spLocks noGrp="1"/>
          </p:cNvSpPr>
          <p:nvPr>
            <p:ph sz="half" idx="1"/>
          </p:nvPr>
        </p:nvSpPr>
        <p:spPr/>
        <p:txBody>
          <a:bodyPr/>
          <a:lstStyle/>
          <a:p>
            <a:pPr marL="0" indent="0">
              <a:buNone/>
            </a:pPr>
            <a:r>
              <a:rPr lang="en-US" u="sng" dirty="0"/>
              <a:t>The effect of the construction or alteration on the state licensing standards for a public-use airport contained in chapter 330 and rules adopted thereunder. </a:t>
            </a:r>
            <a:endParaRPr lang="en-US" dirty="0"/>
          </a:p>
        </p:txBody>
      </p:sp>
      <p:sp>
        <p:nvSpPr>
          <p:cNvPr id="4" name="Content Placeholder 3"/>
          <p:cNvSpPr>
            <a:spLocks noGrp="1"/>
          </p:cNvSpPr>
          <p:nvPr>
            <p:ph sz="half" idx="2"/>
          </p:nvPr>
        </p:nvSpPr>
        <p:spPr/>
        <p:txBody>
          <a:bodyPr/>
          <a:lstStyle/>
          <a:p>
            <a:pPr marL="0" indent="0">
              <a:buNone/>
            </a:pPr>
            <a:r>
              <a:rPr lang="en-US" dirty="0"/>
              <a:t>The effect of the construction or alteration on the state licensing standards for a public-use airport contained in chapter 330 and rules adopted thereunder.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143</a:t>
            </a:fld>
            <a:endParaRPr lang="en-US" dirty="0"/>
          </a:p>
        </p:txBody>
      </p:sp>
    </p:spTree>
    <p:extLst>
      <p:ext uri="{BB962C8B-B14F-4D97-AF65-F5344CB8AC3E}">
        <p14:creationId xmlns:p14="http://schemas.microsoft.com/office/powerpoint/2010/main" val="601040799"/>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(2)(e) </a:t>
            </a:r>
          </a:p>
        </p:txBody>
      </p:sp>
      <p:sp>
        <p:nvSpPr>
          <p:cNvPr id="3" name="Content Placeholder 2"/>
          <p:cNvSpPr>
            <a:spLocks noGrp="1"/>
          </p:cNvSpPr>
          <p:nvPr>
            <p:ph sz="half" idx="1"/>
          </p:nvPr>
        </p:nvSpPr>
        <p:spPr/>
        <p:txBody>
          <a:bodyPr/>
          <a:lstStyle/>
          <a:p>
            <a:pPr marL="0" indent="0">
              <a:buNone/>
            </a:pPr>
            <a:r>
              <a:rPr lang="en-US" u="sng" dirty="0"/>
              <a:t>The character of existing and planned flight operations and developments at public-use airports.</a:t>
            </a:r>
            <a:r>
              <a:rPr lang="en-US" dirty="0"/>
              <a:t> </a:t>
            </a:r>
          </a:p>
        </p:txBody>
      </p:sp>
      <p:sp>
        <p:nvSpPr>
          <p:cNvPr id="4" name="Content Placeholder 3"/>
          <p:cNvSpPr>
            <a:spLocks noGrp="1"/>
          </p:cNvSpPr>
          <p:nvPr>
            <p:ph sz="half" idx="2"/>
          </p:nvPr>
        </p:nvSpPr>
        <p:spPr/>
        <p:txBody>
          <a:bodyPr/>
          <a:lstStyle/>
          <a:p>
            <a:pPr marL="0" indent="0">
              <a:buNone/>
            </a:pPr>
            <a:r>
              <a:rPr lang="en-US" dirty="0"/>
              <a:t>The character of existing and planned flight operations and developments at public-use airports.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144</a:t>
            </a:fld>
            <a:endParaRPr lang="en-US" dirty="0"/>
          </a:p>
        </p:txBody>
      </p:sp>
    </p:spTree>
    <p:extLst>
      <p:ext uri="{BB962C8B-B14F-4D97-AF65-F5344CB8AC3E}">
        <p14:creationId xmlns:p14="http://schemas.microsoft.com/office/powerpoint/2010/main" val="4071609976"/>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(2)(f) </a:t>
            </a:r>
          </a:p>
        </p:txBody>
      </p:sp>
      <p:sp>
        <p:nvSpPr>
          <p:cNvPr id="3" name="Content Placeholder 2"/>
          <p:cNvSpPr>
            <a:spLocks noGrp="1"/>
          </p:cNvSpPr>
          <p:nvPr>
            <p:ph sz="half" idx="1"/>
          </p:nvPr>
        </p:nvSpPr>
        <p:spPr/>
        <p:txBody>
          <a:bodyPr/>
          <a:lstStyle/>
          <a:p>
            <a:pPr marL="0" indent="0">
              <a:buNone/>
            </a:pPr>
            <a:r>
              <a:rPr lang="en-US" u="sng" dirty="0"/>
              <a:t>Federal airways, visual flight rules, flyways and corridors, and instrument approaches as designated by the Federal Aviation Administration.</a:t>
            </a:r>
            <a:r>
              <a:rPr lang="en-US" dirty="0"/>
              <a:t> </a:t>
            </a:r>
          </a:p>
        </p:txBody>
      </p:sp>
      <p:sp>
        <p:nvSpPr>
          <p:cNvPr id="4" name="Content Placeholder 3"/>
          <p:cNvSpPr>
            <a:spLocks noGrp="1"/>
          </p:cNvSpPr>
          <p:nvPr>
            <p:ph sz="half" idx="2"/>
          </p:nvPr>
        </p:nvSpPr>
        <p:spPr/>
        <p:txBody>
          <a:bodyPr/>
          <a:lstStyle/>
          <a:p>
            <a:pPr marL="0" indent="0">
              <a:buNone/>
            </a:pPr>
            <a:r>
              <a:rPr lang="en-US" dirty="0"/>
              <a:t>Federal airways, visual flight rules, flyways and corridors, and instrument approaches as designated by the Federal Aviation Administration.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145</a:t>
            </a:fld>
            <a:endParaRPr lang="en-US" dirty="0"/>
          </a:p>
        </p:txBody>
      </p:sp>
    </p:spTree>
    <p:extLst>
      <p:ext uri="{BB962C8B-B14F-4D97-AF65-F5344CB8AC3E}">
        <p14:creationId xmlns:p14="http://schemas.microsoft.com/office/powerpoint/2010/main" val="186521123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(2)(g) </a:t>
            </a:r>
          </a:p>
        </p:txBody>
      </p:sp>
      <p:sp>
        <p:nvSpPr>
          <p:cNvPr id="3" name="Content Placeholder 2"/>
          <p:cNvSpPr>
            <a:spLocks noGrp="1"/>
          </p:cNvSpPr>
          <p:nvPr>
            <p:ph sz="half" idx="1"/>
          </p:nvPr>
        </p:nvSpPr>
        <p:spPr/>
        <p:txBody>
          <a:bodyPr/>
          <a:lstStyle/>
          <a:p>
            <a:pPr marL="0" indent="0">
              <a:buNone/>
            </a:pPr>
            <a:r>
              <a:rPr lang="en-US" u="sng" dirty="0"/>
              <a:t>The effect of the construction or alteration of the proposed structure on the minimum descent altitude or the decision height at the affected airport.</a:t>
            </a:r>
            <a:r>
              <a:rPr lang="en-US" dirty="0"/>
              <a:t> </a:t>
            </a:r>
          </a:p>
        </p:txBody>
      </p:sp>
      <p:sp>
        <p:nvSpPr>
          <p:cNvPr id="4" name="Content Placeholder 3"/>
          <p:cNvSpPr>
            <a:spLocks noGrp="1"/>
          </p:cNvSpPr>
          <p:nvPr>
            <p:ph sz="half" idx="2"/>
          </p:nvPr>
        </p:nvSpPr>
        <p:spPr/>
        <p:txBody>
          <a:bodyPr/>
          <a:lstStyle/>
          <a:p>
            <a:pPr marL="0" indent="0">
              <a:buNone/>
            </a:pPr>
            <a:r>
              <a:rPr lang="en-US" dirty="0"/>
              <a:t>The effect of the construction or alteration of the proposed structure on the minimum descent altitude or the decision height at the affected airport.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146</a:t>
            </a:fld>
            <a:endParaRPr lang="en-US" dirty="0"/>
          </a:p>
        </p:txBody>
      </p:sp>
    </p:spTree>
    <p:extLst>
      <p:ext uri="{BB962C8B-B14F-4D97-AF65-F5344CB8AC3E}">
        <p14:creationId xmlns:p14="http://schemas.microsoft.com/office/powerpoint/2010/main" val="286039631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(2)(h) </a:t>
            </a:r>
          </a:p>
        </p:txBody>
      </p:sp>
      <p:sp>
        <p:nvSpPr>
          <p:cNvPr id="3" name="Content Placeholder 2"/>
          <p:cNvSpPr>
            <a:spLocks noGrp="1"/>
          </p:cNvSpPr>
          <p:nvPr>
            <p:ph sz="half" idx="1"/>
          </p:nvPr>
        </p:nvSpPr>
        <p:spPr/>
        <p:txBody>
          <a:bodyPr/>
          <a:lstStyle/>
          <a:p>
            <a:pPr marL="0" indent="0">
              <a:buNone/>
            </a:pPr>
            <a:r>
              <a:rPr lang="en-US" u="sng" dirty="0"/>
              <a:t>The cumulative effects on navigable airspace of all existing structures and all other known proposed structures in the area.</a:t>
            </a:r>
            <a:r>
              <a:rPr lang="en-US" dirty="0"/>
              <a:t> </a:t>
            </a:r>
          </a:p>
        </p:txBody>
      </p:sp>
      <p:sp>
        <p:nvSpPr>
          <p:cNvPr id="4" name="Content Placeholder 3"/>
          <p:cNvSpPr>
            <a:spLocks noGrp="1"/>
          </p:cNvSpPr>
          <p:nvPr>
            <p:ph sz="half" idx="2"/>
          </p:nvPr>
        </p:nvSpPr>
        <p:spPr/>
        <p:txBody>
          <a:bodyPr/>
          <a:lstStyle/>
          <a:p>
            <a:pPr marL="0" indent="0">
              <a:buNone/>
            </a:pPr>
            <a:r>
              <a:rPr lang="en-US" dirty="0"/>
              <a:t>The cumulative effects on navigable airspace of all existing structures and all other known proposed structures in the area.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147</a:t>
            </a:fld>
            <a:endParaRPr lang="en-US" dirty="0"/>
          </a:p>
        </p:txBody>
      </p:sp>
    </p:spTree>
    <p:extLst>
      <p:ext uri="{BB962C8B-B14F-4D97-AF65-F5344CB8AC3E}">
        <p14:creationId xmlns:p14="http://schemas.microsoft.com/office/powerpoint/2010/main" val="1193324263"/>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u="sng" dirty="0">
                <a:solidFill>
                  <a:srgbClr val="FF0000"/>
                </a:solidFill>
              </a:rPr>
              <a:t>(2)(i) </a:t>
            </a:r>
          </a:p>
        </p:txBody>
      </p:sp>
      <p:sp>
        <p:nvSpPr>
          <p:cNvPr id="3" name="Content Placeholder 2"/>
          <p:cNvSpPr>
            <a:spLocks noGrp="1"/>
          </p:cNvSpPr>
          <p:nvPr>
            <p:ph sz="half" idx="1"/>
          </p:nvPr>
        </p:nvSpPr>
        <p:spPr/>
        <p:txBody>
          <a:bodyPr/>
          <a:lstStyle/>
          <a:p>
            <a:pPr marL="0" indent="0">
              <a:buNone/>
            </a:pPr>
            <a:r>
              <a:rPr lang="en-US" u="sng" dirty="0"/>
              <a:t> Additional requirements adopted by the political subdivision or administrative agency pertinent to evaluation and protection of airspace and airport operations.</a:t>
            </a:r>
            <a:r>
              <a:rPr lang="en-US" dirty="0"/>
              <a:t> </a:t>
            </a:r>
          </a:p>
        </p:txBody>
      </p:sp>
      <p:sp>
        <p:nvSpPr>
          <p:cNvPr id="4" name="Content Placeholder 3"/>
          <p:cNvSpPr>
            <a:spLocks noGrp="1"/>
          </p:cNvSpPr>
          <p:nvPr>
            <p:ph sz="half" idx="2"/>
          </p:nvPr>
        </p:nvSpPr>
        <p:spPr/>
        <p:txBody>
          <a:bodyPr/>
          <a:lstStyle/>
          <a:p>
            <a:pPr marL="0" indent="0">
              <a:buNone/>
            </a:pPr>
            <a:r>
              <a:rPr lang="en-US" dirty="0"/>
              <a:t>Additional requirements adopted by the political subdivision or administrative agency pertinent to evaluation and protection of airspace and airport operations.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148</a:t>
            </a:fld>
            <a:endParaRPr lang="en-US" dirty="0"/>
          </a:p>
        </p:txBody>
      </p:sp>
    </p:spTree>
    <p:extLst>
      <p:ext uri="{BB962C8B-B14F-4D97-AF65-F5344CB8AC3E}">
        <p14:creationId xmlns:p14="http://schemas.microsoft.com/office/powerpoint/2010/main" val="162540735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strike="sngStrike" dirty="0"/>
              <a:t>(2)</a:t>
            </a:r>
            <a:r>
              <a:rPr lang="en-US" dirty="0"/>
              <a:t> </a:t>
            </a:r>
          </a:p>
        </p:txBody>
      </p:sp>
      <p:sp>
        <p:nvSpPr>
          <p:cNvPr id="3" name="Content Placeholder 2"/>
          <p:cNvSpPr>
            <a:spLocks noGrp="1"/>
          </p:cNvSpPr>
          <p:nvPr>
            <p:ph sz="half" idx="1"/>
          </p:nvPr>
        </p:nvSpPr>
        <p:spPr/>
        <p:txBody>
          <a:bodyPr/>
          <a:lstStyle/>
          <a:p>
            <a:pPr marL="0" indent="0">
              <a:buNone/>
            </a:pPr>
            <a:r>
              <a:rPr lang="en-US" strike="sngStrike" dirty="0"/>
              <a:t>VARIANCES.—</a:t>
            </a:r>
            <a:r>
              <a:rPr lang="en-US" dirty="0"/>
              <a:t> </a:t>
            </a:r>
          </a:p>
        </p:txBody>
      </p:sp>
      <p:sp>
        <p:nvSpPr>
          <p:cNvPr id="4" name="Slide Number Placeholder 3"/>
          <p:cNvSpPr>
            <a:spLocks noGrp="1"/>
          </p:cNvSpPr>
          <p:nvPr>
            <p:ph type="sldNum" sz="quarter" idx="12"/>
          </p:nvPr>
        </p:nvSpPr>
        <p:spPr/>
        <p:txBody>
          <a:bodyPr/>
          <a:lstStyle/>
          <a:p>
            <a:fld id="{ADC5BE26-424E-4201-A0A6-D8E3FEBF9929}" type="slidenum">
              <a:rPr lang="en-US" smtClean="0"/>
              <a:pPr/>
              <a:t>149</a:t>
            </a:fld>
            <a:endParaRPr lang="en-US" dirty="0"/>
          </a:p>
        </p:txBody>
      </p:sp>
      <p:sp>
        <p:nvSpPr>
          <p:cNvPr id="5" name="TextBox 4"/>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94744828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strike="sngStrike" dirty="0"/>
              <a:t>(2)(a)</a:t>
            </a:r>
          </a:p>
        </p:txBody>
      </p:sp>
      <p:sp>
        <p:nvSpPr>
          <p:cNvPr id="3" name="Content Placeholder 2"/>
          <p:cNvSpPr>
            <a:spLocks noGrp="1"/>
          </p:cNvSpPr>
          <p:nvPr>
            <p:ph sz="half" idx="1"/>
          </p:nvPr>
        </p:nvSpPr>
        <p:spPr/>
        <p:txBody>
          <a:bodyPr>
            <a:normAutofit fontScale="40000" lnSpcReduction="20000"/>
          </a:bodyPr>
          <a:lstStyle/>
          <a:p>
            <a:pPr marL="0" marR="0" indent="0">
              <a:lnSpc>
                <a:spcPct val="107000"/>
              </a:lnSpc>
              <a:spcBef>
                <a:spcPts val="0"/>
              </a:spcBef>
              <a:spcAft>
                <a:spcPts val="0"/>
              </a:spcAft>
              <a:buNone/>
            </a:pP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person desiring to erect any structure, increase the height of any structure, permit the growth of any tree, or otherwise use his or her property in violation of the airport zoning regulations adopted under this chapter or any land development regulation adopted pursuant to the provisions of chapter 163 pertaining to airport land use compatibility, may apply to the board of adjustment for a variance from the zoning regulations in question. At the time of filing the application,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the applicant shall forward to the department by certified mail</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return receipt requested, a copy of the application. The department shall have</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45 days from receipt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application to comment and to provide its comments or waiver of that right to the applicant and the board of adjustment. The department shall include its explanation for any objections stated in its comments. If the department fails to provide its comments within 45 days of receipt of the application, its right to comment is</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waived</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board of adjustment</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may proceed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its consideration of the application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only upon the receipt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department’s comments or waiver of that right as demonstrated by the filing of a copy of the return receipt with the board. </a:t>
            </a:r>
            <a:r>
              <a:rPr lang="en-US" strike="sngStrike"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Noncompliance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this section shall be grounds to appeal pursuant to s. 333.08 and to apply for judicial relief pursuant to s. 333.11. Such variances may only be allowed where a literal application or enforcement of the regulations would result in practical difficulty or unnecessary hardship and where the relief granted would not be contrary to the public interest but would do substantial justice and be in accordance with the spirit of the regulations and this chapter. However, any variance may be allowed subject to any reasonable conditions that the board of adjustment may deem necessary to effectuate the purposes of this chapter.</a:t>
            </a:r>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150</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2923308088"/>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a:t>
            </a:r>
            <a:r>
              <a:rPr lang="en-US" strike="sngStrike" dirty="0"/>
              <a:t>(2)(b)</a:t>
            </a:r>
          </a:p>
        </p:txBody>
      </p:sp>
      <p:sp>
        <p:nvSpPr>
          <p:cNvPr id="3" name="Content Placeholder 2"/>
          <p:cNvSpPr>
            <a:spLocks noGrp="1"/>
          </p:cNvSpPr>
          <p:nvPr>
            <p:ph sz="half" idx="1"/>
          </p:nvPr>
        </p:nvSpPr>
        <p:spPr/>
        <p:txBody>
          <a:bodyPr/>
          <a:lstStyle/>
          <a:p>
            <a:pPr marL="0" indent="0">
              <a:buNone/>
            </a:pPr>
            <a:r>
              <a:rPr lang="en-US" strike="sngStrike" dirty="0"/>
              <a:t>The Department of Transportation shall have the authority to appeal any variance granted under this chapter pursuant to s. 333.08, and to apply for judicial relief pursuant to s. 333.11.</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151</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388841012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333.07(3) </a:t>
            </a:r>
          </a:p>
        </p:txBody>
      </p:sp>
      <p:sp>
        <p:nvSpPr>
          <p:cNvPr id="3" name="Content Placeholder 2"/>
          <p:cNvSpPr>
            <a:spLocks noGrp="1"/>
          </p:cNvSpPr>
          <p:nvPr>
            <p:ph sz="half" idx="1"/>
          </p:nvPr>
        </p:nvSpPr>
        <p:spPr/>
        <p:txBody>
          <a:bodyPr/>
          <a:lstStyle/>
          <a:p>
            <a:pPr marL="0" indent="0">
              <a:buNone/>
            </a:pPr>
            <a:r>
              <a:rPr lang="en-US" dirty="0"/>
              <a:t>OBSTRUCTION MARKING AND LIGHTING. -- </a:t>
            </a:r>
          </a:p>
        </p:txBody>
      </p:sp>
      <p:sp>
        <p:nvSpPr>
          <p:cNvPr id="4" name="Content Placeholder 3"/>
          <p:cNvSpPr>
            <a:spLocks noGrp="1"/>
          </p:cNvSpPr>
          <p:nvPr>
            <p:ph sz="half" idx="2"/>
          </p:nvPr>
        </p:nvSpPr>
        <p:spPr/>
        <p:txBody>
          <a:bodyPr/>
          <a:lstStyle/>
          <a:p>
            <a:pPr marL="0" indent="0">
              <a:buNone/>
            </a:pPr>
            <a:r>
              <a:rPr lang="en-US" dirty="0"/>
              <a:t>OBSTRUCTION MARKING AND LIGHTING. --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152</a:t>
            </a:fld>
            <a:endParaRPr lang="en-US" dirty="0"/>
          </a:p>
        </p:txBody>
      </p:sp>
    </p:spTree>
    <p:extLst>
      <p:ext uri="{BB962C8B-B14F-4D97-AF65-F5344CB8AC3E}">
        <p14:creationId xmlns:p14="http://schemas.microsoft.com/office/powerpoint/2010/main" val="3913581156"/>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333.07(3)</a:t>
            </a:r>
            <a:r>
              <a:rPr lang="en-US" strike="sngStrike" dirty="0"/>
              <a:t>(a)</a:t>
            </a:r>
          </a:p>
        </p:txBody>
      </p:sp>
      <p:sp>
        <p:nvSpPr>
          <p:cNvPr id="3" name="Content Placeholder 2"/>
          <p:cNvSpPr>
            <a:spLocks noGrp="1"/>
          </p:cNvSpPr>
          <p:nvPr>
            <p:ph sz="half" idx="1"/>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issuing 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granting any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permit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variance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section,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or its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administrative agency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shall require the owner of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tree in question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install, operate, and maintain thereon, at his or her own expense,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such</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marking and lighting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conformance with the specific standards established by the Federal Aviation Administration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as may be necessary to indicate to aircraft pilots the presence of an obstruction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70000" lnSpcReduction="20000"/>
          </a:bodyPr>
          <a:lstStyle/>
          <a:p>
            <a:pPr marL="0" indent="0">
              <a:buNone/>
            </a:pPr>
            <a:r>
              <a:rPr lang="en-US" dirty="0"/>
              <a:t>In issuing a permit under this section, the political subdivision or its administrative agency  shall </a:t>
            </a:r>
            <a:r>
              <a:rPr lang="en-US" dirty="0">
                <a:solidFill>
                  <a:srgbClr val="FF0000"/>
                </a:solidFill>
              </a:rPr>
              <a:t>require the </a:t>
            </a:r>
            <a:r>
              <a:rPr lang="en-US" u="sng" dirty="0">
                <a:solidFill>
                  <a:srgbClr val="FF0000"/>
                </a:solidFill>
              </a:rPr>
              <a:t>owner </a:t>
            </a:r>
            <a:r>
              <a:rPr lang="en-US" u="sng" dirty="0"/>
              <a:t>of the </a:t>
            </a:r>
            <a:r>
              <a:rPr lang="en-US" u="sng" dirty="0">
                <a:solidFill>
                  <a:srgbClr val="FF0000"/>
                </a:solidFill>
              </a:rPr>
              <a:t>obstruction</a:t>
            </a:r>
            <a:r>
              <a:rPr lang="en-US" u="sng" dirty="0"/>
              <a:t> </a:t>
            </a:r>
            <a:r>
              <a:rPr lang="en-US" dirty="0"/>
              <a:t>to install, operate, and maintain thereon, at his or her </a:t>
            </a:r>
            <a:r>
              <a:rPr lang="en-US" dirty="0">
                <a:solidFill>
                  <a:srgbClr val="FF0000"/>
                </a:solidFill>
              </a:rPr>
              <a:t>own expense, </a:t>
            </a:r>
            <a:r>
              <a:rPr lang="en-US" dirty="0"/>
              <a:t>marking and lighting in conformance with the </a:t>
            </a:r>
            <a:r>
              <a:rPr lang="en-US" u="sng" dirty="0">
                <a:solidFill>
                  <a:srgbClr val="FF0000"/>
                </a:solidFill>
              </a:rPr>
              <a:t>specific standards </a:t>
            </a:r>
            <a:r>
              <a:rPr lang="en-US" dirty="0"/>
              <a:t>established by the Federal Aviation Administration.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153</a:t>
            </a:fld>
            <a:endParaRPr lang="en-US" dirty="0"/>
          </a:p>
        </p:txBody>
      </p:sp>
    </p:spTree>
    <p:extLst>
      <p:ext uri="{BB962C8B-B14F-4D97-AF65-F5344CB8AC3E}">
        <p14:creationId xmlns:p14="http://schemas.microsoft.com/office/powerpoint/2010/main" val="87489532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333.07(3)</a:t>
            </a:r>
            <a:r>
              <a:rPr lang="en-US" strike="sngStrike" dirty="0"/>
              <a:t>(b)</a:t>
            </a:r>
          </a:p>
        </p:txBody>
      </p:sp>
      <p:sp>
        <p:nvSpPr>
          <p:cNvPr id="3" name="Content Placeholder 2"/>
          <p:cNvSpPr>
            <a:spLocks noGrp="1"/>
          </p:cNvSpPr>
          <p:nvPr>
            <p:ph sz="half" idx="1"/>
          </p:nvPr>
        </p:nvSpPr>
        <p:spPr>
          <a:xfrm>
            <a:off x="457200" y="1600200"/>
            <a:ext cx="4419600" cy="4525963"/>
          </a:xfrm>
        </p:spPr>
        <p:txBody>
          <a:bodyPr/>
          <a:lstStyle/>
          <a:p>
            <a:pPr marL="0" indent="0">
              <a:buNone/>
            </a:pPr>
            <a:r>
              <a:rPr lang="en-US" strike="sngStrike" dirty="0"/>
              <a:t>Such marking and lighting shall conform to the specific standards established by rule by the Department of Transportation.</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154</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260128604"/>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333.07(3)</a:t>
            </a:r>
            <a:r>
              <a:rPr lang="en-US" strike="sngStrike" dirty="0"/>
              <a:t>(c)</a:t>
            </a:r>
          </a:p>
        </p:txBody>
      </p:sp>
      <p:sp>
        <p:nvSpPr>
          <p:cNvPr id="3" name="Content Placeholder 2"/>
          <p:cNvSpPr>
            <a:spLocks noGrp="1"/>
          </p:cNvSpPr>
          <p:nvPr>
            <p:ph sz="half" idx="1"/>
          </p:nvPr>
        </p:nvSpPr>
        <p:spPr/>
        <p:txBody>
          <a:bodyPr>
            <a:normAutofit lnSpcReduction="10000"/>
          </a:bodyPr>
          <a:lstStyle/>
          <a:p>
            <a:pPr marL="0" indent="0">
              <a:buNone/>
            </a:pPr>
            <a:r>
              <a:rPr lang="en-US" strike="sngStrike" dirty="0"/>
              <a:t>Existing structures not in compliance on October 1, 1988, shall be required to comply whenever the existing marking requires refurbishment, whenever the existing lighting requires replacement, or within 5 years of October 1, 1988, whichever occurs first.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155</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3298215568"/>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71800"/>
            <a:ext cx="7772400" cy="1470025"/>
          </a:xfrm>
        </p:spPr>
        <p:txBody>
          <a:bodyPr/>
          <a:lstStyle/>
          <a:p>
            <a:pPr algn="ctr"/>
            <a:r>
              <a:rPr lang="en-US" dirty="0"/>
              <a:t>Administration of airport </a:t>
            </a:r>
            <a:r>
              <a:rPr lang="en-US" u="sng" dirty="0"/>
              <a:t>protection</a:t>
            </a:r>
            <a:r>
              <a:rPr lang="en-US" dirty="0"/>
              <a:t> zoning regulations.—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156</a:t>
            </a:fld>
            <a:endParaRPr lang="en-US" dirty="0"/>
          </a:p>
        </p:txBody>
      </p:sp>
    </p:spTree>
    <p:extLst>
      <p:ext uri="{BB962C8B-B14F-4D97-AF65-F5344CB8AC3E}">
        <p14:creationId xmlns:p14="http://schemas.microsoft.com/office/powerpoint/2010/main" val="410954556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(1) </a:t>
            </a:r>
          </a:p>
        </p:txBody>
      </p:sp>
      <p:sp>
        <p:nvSpPr>
          <p:cNvPr id="3" name="Content Placeholder 2"/>
          <p:cNvSpPr>
            <a:spLocks noGrp="1"/>
          </p:cNvSpPr>
          <p:nvPr>
            <p:ph sz="half" idx="1"/>
          </p:nvPr>
        </p:nvSpPr>
        <p:spPr/>
        <p:txBody>
          <a:bodyPr>
            <a:normAutofit fontScale="47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ADMINISTRATION.—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All airport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protection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zoning regulations adopted under this chapter shall provide for the administration and enforcement of such regulations by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the political subdivision or its administrative agency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administrative agency which may be an agency created by such regulations or any official, board, or other existing agency of the political subdivision adopting the regulations or of one of the political subdivisions which participated in the creation of the joint airport zoning board adopting the regulations, if satisfactory to that political subdivision, but in no case shall such administrative agency be or include any member of the 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duties of any administrative agency designated pursuant to this chapter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must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include that of hearing and deciding all permits under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333.07</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333.07(1), deciding all matters under s. 333.07(3)</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they pertain to such agency, and all other matters under this chapter applying to said agency</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but such agency shall not have or exercise any of the powers herein delegated to the 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47500" lnSpcReduction="20000"/>
          </a:bodyPr>
          <a:lstStyle/>
          <a:p>
            <a:pPr marL="0" marR="0" indent="0">
              <a:lnSpc>
                <a:spcPct val="107000"/>
              </a:lnSpc>
              <a:spcBef>
                <a:spcPts val="0"/>
              </a:spcBef>
              <a:spcAft>
                <a:spcPts val="0"/>
              </a:spcAft>
              <a:buNone/>
            </a:pP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ADMINISTRATION.—All airport protection zoning </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adopted under this chapter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for the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administration and enforcement</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such regulations by the political subdivision or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its administrative agency</a:t>
            </a:r>
            <a:r>
              <a:rPr lang="en-US" sz="4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The duties of any administrative agency designated pursuant to this chapter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must</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include that of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hearing</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sz="42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deciding</a:t>
            </a:r>
            <a:r>
              <a:rPr lang="en-US" sz="4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all permits under s. 333.07, as they pertain to such agency, and all other matters under this chapter applying to said agency.</a:t>
            </a:r>
            <a:endParaRPr lang="en-US" sz="42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157</a:t>
            </a:fld>
            <a:endParaRPr lang="en-US" dirty="0"/>
          </a:p>
        </p:txBody>
      </p:sp>
    </p:spTree>
    <p:extLst>
      <p:ext uri="{BB962C8B-B14F-4D97-AF65-F5344CB8AC3E}">
        <p14:creationId xmlns:p14="http://schemas.microsoft.com/office/powerpoint/2010/main" val="40440649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LOCAL GOVERNMENT PROCESS.—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indent="0">
              <a:buNone/>
            </a:pPr>
            <a:r>
              <a:rPr lang="en-US" dirty="0"/>
              <a:t>LOCAL GOVERNMENT PROCESS.—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158</a:t>
            </a:fld>
            <a:endParaRPr lang="en-US" dirty="0"/>
          </a:p>
        </p:txBody>
      </p:sp>
    </p:spTree>
    <p:extLst>
      <p:ext uri="{BB962C8B-B14F-4D97-AF65-F5344CB8AC3E}">
        <p14:creationId xmlns:p14="http://schemas.microsoft.com/office/powerpoint/2010/main" val="8653833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a:t>
            </a:r>
          </a:p>
        </p:txBody>
      </p:sp>
      <p:sp>
        <p:nvSpPr>
          <p:cNvPr id="3" name="Content Placeholder 2"/>
          <p:cNvSpPr>
            <a:spLocks noGrp="1"/>
          </p:cNvSpPr>
          <p:nvPr>
            <p:ph sz="half" idx="1"/>
          </p:nvPr>
        </p:nvSpPr>
        <p:spPr/>
        <p:txBody>
          <a:bodyPr/>
          <a:lstStyle/>
          <a:p>
            <a:pPr marL="0" indent="0">
              <a:buNone/>
            </a:pPr>
            <a:r>
              <a:rPr lang="en-US" u="sng" dirty="0"/>
              <a:t>A political subdivision required to adopt airport zoning regulations under this chapter shall provide a process to:</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political subdivision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required to adopt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airport zoning regulations under this chapter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provide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process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159</a:t>
            </a:fld>
            <a:endParaRPr lang="en-US" dirty="0"/>
          </a:p>
        </p:txBody>
      </p:sp>
    </p:spTree>
    <p:extLst>
      <p:ext uri="{BB962C8B-B14F-4D97-AF65-F5344CB8AC3E}">
        <p14:creationId xmlns:p14="http://schemas.microsoft.com/office/powerpoint/2010/main" val="50006518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(a)1. </a:t>
            </a:r>
          </a:p>
        </p:txBody>
      </p:sp>
      <p:sp>
        <p:nvSpPr>
          <p:cNvPr id="3" name="Content Placeholder 2"/>
          <p:cNvSpPr>
            <a:spLocks noGrp="1"/>
          </p:cNvSpPr>
          <p:nvPr>
            <p:ph sz="half" idx="1"/>
          </p:nvPr>
        </p:nvSpPr>
        <p:spPr/>
        <p:txBody>
          <a:bodyPr/>
          <a:lstStyle/>
          <a:p>
            <a:pPr marL="0" indent="0">
              <a:buNone/>
            </a:pPr>
            <a:r>
              <a:rPr lang="en-US" u="sng" dirty="0"/>
              <a:t>Issue or deny permits consistent with s. 333.07.</a:t>
            </a:r>
            <a:r>
              <a:rPr lang="en-US" dirty="0"/>
              <a:t> </a:t>
            </a:r>
          </a:p>
        </p:txBody>
      </p:sp>
      <p:sp>
        <p:nvSpPr>
          <p:cNvPr id="4" name="Content Placeholder 3"/>
          <p:cNvSpPr>
            <a:spLocks noGrp="1"/>
          </p:cNvSpPr>
          <p:nvPr>
            <p:ph sz="half" idx="2"/>
          </p:nvPr>
        </p:nvSpPr>
        <p:spPr/>
        <p:txBody>
          <a:bodyPr/>
          <a:lstStyle/>
          <a:p>
            <a:pPr marL="0" indent="0">
              <a:buNone/>
            </a:pPr>
            <a:r>
              <a:rPr lang="en-US" dirty="0"/>
              <a:t>Issue or deny permits </a:t>
            </a:r>
            <a:r>
              <a:rPr lang="en-US" dirty="0">
                <a:solidFill>
                  <a:srgbClr val="FF0000"/>
                </a:solidFill>
              </a:rPr>
              <a:t>consistent</a:t>
            </a:r>
            <a:r>
              <a:rPr lang="en-US" dirty="0"/>
              <a:t> with s. 333.07.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160</a:t>
            </a:fld>
            <a:endParaRPr lang="en-US" dirty="0"/>
          </a:p>
        </p:txBody>
      </p:sp>
    </p:spTree>
    <p:extLst>
      <p:ext uri="{BB962C8B-B14F-4D97-AF65-F5344CB8AC3E}">
        <p14:creationId xmlns:p14="http://schemas.microsoft.com/office/powerpoint/2010/main" val="101340335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(a)2.  </a:t>
            </a:r>
          </a:p>
        </p:txBody>
      </p:sp>
      <p:sp>
        <p:nvSpPr>
          <p:cNvPr id="3" name="Content Placeholder 2"/>
          <p:cNvSpPr>
            <a:spLocks noGrp="1"/>
          </p:cNvSpPr>
          <p:nvPr>
            <p:ph sz="half" idx="1"/>
          </p:nvPr>
        </p:nvSpPr>
        <p:spPr/>
        <p:txBody>
          <a:bodyPr/>
          <a:lstStyle/>
          <a:p>
            <a:pPr marL="0" indent="0">
              <a:buNone/>
            </a:pPr>
            <a:r>
              <a:rPr lang="en-US" u="sng" dirty="0"/>
              <a:t>Provide the department with a copy of a complete application consistent with s. 333.025(4).</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 the 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a copy of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complete application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consistent with s. 333.025(4).</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161</a:t>
            </a:fld>
            <a:endParaRPr lang="en-US" dirty="0"/>
          </a:p>
        </p:txBody>
      </p:sp>
    </p:spTree>
    <p:extLst>
      <p:ext uri="{BB962C8B-B14F-4D97-AF65-F5344CB8AC3E}">
        <p14:creationId xmlns:p14="http://schemas.microsoft.com/office/powerpoint/2010/main" val="239722396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(a)3. </a:t>
            </a:r>
          </a:p>
        </p:txBody>
      </p:sp>
      <p:sp>
        <p:nvSpPr>
          <p:cNvPr id="3" name="Content Placeholder 2"/>
          <p:cNvSpPr>
            <a:spLocks noGrp="1"/>
          </p:cNvSpPr>
          <p:nvPr>
            <p:ph sz="half" idx="1"/>
          </p:nvPr>
        </p:nvSpPr>
        <p:spPr/>
        <p:txBody>
          <a:bodyPr/>
          <a:lstStyle/>
          <a:p>
            <a:pPr marL="0" indent="0">
              <a:buNone/>
            </a:pPr>
            <a:r>
              <a:rPr lang="en-US" u="sng" dirty="0"/>
              <a:t>Enforce the issuance or denial of a permit or other determination made by the administrative agency with respect to airport zoning regulations.</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Enforce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issuance or denial of a permit or other determination made by the</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administrative agency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respect to airport zoning regulations.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162</a:t>
            </a:fld>
            <a:endParaRPr lang="en-US" dirty="0"/>
          </a:p>
        </p:txBody>
      </p:sp>
    </p:spTree>
    <p:extLst>
      <p:ext uri="{BB962C8B-B14F-4D97-AF65-F5344CB8AC3E}">
        <p14:creationId xmlns:p14="http://schemas.microsoft.com/office/powerpoint/2010/main" val="1789418241"/>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solidFill>
                  <a:srgbClr val="FF0000"/>
                </a:solidFill>
              </a:rPr>
              <a:t>(2)(b) </a:t>
            </a:r>
          </a:p>
        </p:txBody>
      </p:sp>
      <p:sp>
        <p:nvSpPr>
          <p:cNvPr id="3" name="Content Placeholder 2"/>
          <p:cNvSpPr>
            <a:spLocks noGrp="1"/>
          </p:cNvSpPr>
          <p:nvPr>
            <p:ph sz="half" idx="1"/>
          </p:nvPr>
        </p:nvSpPr>
        <p:spPr/>
        <p:txBody>
          <a:bodyPr/>
          <a:lstStyle/>
          <a:p>
            <a:pPr marL="0" indent="0">
              <a:buNone/>
            </a:pPr>
            <a:r>
              <a:rPr lang="en-US" u="sng" dirty="0"/>
              <a:t>If a zoning board or permitting body already exists within a political subdivision, the zoning board or permitting body may implement the airport zoning regulation permitting and appeals processes.</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a zoning board or permitting body already exists within a political subdivision,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zoning board or permitting body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may implement the airport zoning regulation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permitting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appeals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processes.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163</a:t>
            </a:fld>
            <a:endParaRPr lang="en-US" dirty="0"/>
          </a:p>
        </p:txBody>
      </p:sp>
    </p:spTree>
    <p:extLst>
      <p:ext uri="{BB962C8B-B14F-4D97-AF65-F5344CB8AC3E}">
        <p14:creationId xmlns:p14="http://schemas.microsoft.com/office/powerpoint/2010/main" val="10328937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dirty="0">
                <a:solidFill>
                  <a:srgbClr val="FF0000"/>
                </a:solidFill>
              </a:rPr>
              <a:t>(3) </a:t>
            </a:r>
          </a:p>
        </p:txBody>
      </p:sp>
      <p:sp>
        <p:nvSpPr>
          <p:cNvPr id="3" name="Content Placeholder 2"/>
          <p:cNvSpPr>
            <a:spLocks noGrp="1"/>
          </p:cNvSpPr>
          <p:nvPr>
            <p:ph sz="half" idx="1"/>
          </p:nvPr>
        </p:nvSpPr>
        <p:spPr/>
        <p:txBody>
          <a:bodyPr/>
          <a:lstStyle/>
          <a:p>
            <a:pPr marL="0" indent="0">
              <a:buNone/>
            </a:pPr>
            <a:r>
              <a:rPr lang="en-US" u="sng" dirty="0"/>
              <a:t>APPEALS.—</a:t>
            </a:r>
            <a:r>
              <a:rPr lang="en-US" dirty="0"/>
              <a:t> </a:t>
            </a:r>
          </a:p>
        </p:txBody>
      </p:sp>
      <p:sp>
        <p:nvSpPr>
          <p:cNvPr id="4" name="Content Placeholder 3"/>
          <p:cNvSpPr>
            <a:spLocks noGrp="1"/>
          </p:cNvSpPr>
          <p:nvPr>
            <p:ph sz="half" idx="2"/>
          </p:nvPr>
        </p:nvSpPr>
        <p:spPr/>
        <p:txBody>
          <a:bodyPr/>
          <a:lstStyle/>
          <a:p>
            <a:pPr marL="0" indent="0">
              <a:buNone/>
            </a:pPr>
            <a:r>
              <a:rPr lang="en-US" dirty="0"/>
              <a:t>APPEALS.—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164</a:t>
            </a:fld>
            <a:endParaRPr lang="en-US" dirty="0"/>
          </a:p>
        </p:txBody>
      </p:sp>
    </p:spTree>
    <p:extLst>
      <p:ext uri="{BB962C8B-B14F-4D97-AF65-F5344CB8AC3E}">
        <p14:creationId xmlns:p14="http://schemas.microsoft.com/office/powerpoint/2010/main" val="290178127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solidFill>
                  <a:srgbClr val="FF0000"/>
                </a:solidFill>
              </a:rPr>
              <a:t>(3)(a) </a:t>
            </a:r>
          </a:p>
        </p:txBody>
      </p:sp>
      <p:sp>
        <p:nvSpPr>
          <p:cNvPr id="3" name="Content Placeholder 2"/>
          <p:cNvSpPr>
            <a:spLocks noGrp="1"/>
          </p:cNvSpPr>
          <p:nvPr>
            <p:ph sz="half" idx="1"/>
          </p:nvPr>
        </p:nvSpPr>
        <p:spPr/>
        <p:txBody>
          <a:bodyPr>
            <a:normAutofit fontScale="92500" lnSpcReduction="20000"/>
          </a:bodyPr>
          <a:lstStyle/>
          <a:p>
            <a:pPr marL="0" indent="0">
              <a:buNone/>
            </a:pPr>
            <a:r>
              <a:rPr lang="en-US" u="sng" dirty="0"/>
              <a:t>A person, a political subdivision or its administrative agency, or a joint airport zoning board that contends a decision made by a political subdivision or its administrative agency is an improper application of airport zoning regulations may use the process established for an appeal.</a:t>
            </a:r>
            <a:r>
              <a:rPr lang="en-US" dirty="0"/>
              <a:t> </a:t>
            </a:r>
          </a:p>
        </p:txBody>
      </p:sp>
      <p:sp>
        <p:nvSpPr>
          <p:cNvPr id="4" name="Content Placeholder 3"/>
          <p:cNvSpPr>
            <a:spLocks noGrp="1"/>
          </p:cNvSpPr>
          <p:nvPr>
            <p:ph sz="half" idx="2"/>
          </p:nvPr>
        </p:nvSpPr>
        <p:spPr/>
        <p:txBody>
          <a:bodyPr>
            <a:normAutofit fontScale="9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person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political subdivision or its administrative agency, or a joint airport zoning board that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contends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decision made by a political subdivision or its administrative agency is an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improper application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airport zoning regulations may use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process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established for an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appeal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165</a:t>
            </a:fld>
            <a:endParaRPr lang="en-US" dirty="0"/>
          </a:p>
        </p:txBody>
      </p:sp>
    </p:spTree>
    <p:extLst>
      <p:ext uri="{BB962C8B-B14F-4D97-AF65-F5344CB8AC3E}">
        <p14:creationId xmlns:p14="http://schemas.microsoft.com/office/powerpoint/2010/main" val="420532763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solidFill>
                  <a:srgbClr val="FF0000"/>
                </a:solidFill>
              </a:rPr>
              <a:t>(3)(b) </a:t>
            </a:r>
          </a:p>
        </p:txBody>
      </p:sp>
      <p:sp>
        <p:nvSpPr>
          <p:cNvPr id="3" name="Content Placeholder 2"/>
          <p:cNvSpPr>
            <a:spLocks noGrp="1"/>
          </p:cNvSpPr>
          <p:nvPr>
            <p:ph sz="half" idx="1"/>
          </p:nvPr>
        </p:nvSpPr>
        <p:spPr/>
        <p:txBody>
          <a:bodyPr>
            <a:normAutofit fontScale="92500"/>
          </a:bodyPr>
          <a:lstStyle/>
          <a:p>
            <a:pPr marL="0" indent="0">
              <a:buNone/>
            </a:pPr>
            <a:r>
              <a:rPr lang="en-US" u="sng" dirty="0"/>
              <a:t>All appeals taken under this section must be taken within a reasonable time, as provided by the political subdivision or its administrative agency, by filing with the entity from which the appeal is taken a notice of appeal specifying the grounds for appeal.</a:t>
            </a:r>
            <a:r>
              <a:rPr lang="en-US" dirty="0"/>
              <a:t> </a:t>
            </a:r>
          </a:p>
        </p:txBody>
      </p:sp>
      <p:sp>
        <p:nvSpPr>
          <p:cNvPr id="4" name="Content Placeholder 3"/>
          <p:cNvSpPr>
            <a:spLocks noGrp="1"/>
          </p:cNvSpPr>
          <p:nvPr>
            <p:ph sz="half" idx="2"/>
          </p:nvPr>
        </p:nvSpPr>
        <p:spPr/>
        <p:txBody>
          <a:bodyPr>
            <a:normAutofit fontScale="925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All appeals taken under this section must be taken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within a reasonable time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provided</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by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political subdivision or its administrative agency, by filing with the entity from which the appeal is taken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notice of appeal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specifying the grounds for appeal.</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166</a:t>
            </a:fld>
            <a:endParaRPr lang="en-US" dirty="0"/>
          </a:p>
        </p:txBody>
      </p:sp>
    </p:spTree>
    <p:extLst>
      <p:ext uri="{BB962C8B-B14F-4D97-AF65-F5344CB8AC3E}">
        <p14:creationId xmlns:p14="http://schemas.microsoft.com/office/powerpoint/2010/main" val="517887180"/>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solidFill>
                  <a:srgbClr val="FF0000"/>
                </a:solidFill>
              </a:rPr>
              <a:t>(3)(c) </a:t>
            </a:r>
          </a:p>
        </p:txBody>
      </p:sp>
      <p:sp>
        <p:nvSpPr>
          <p:cNvPr id="3" name="Content Placeholder 2"/>
          <p:cNvSpPr>
            <a:spLocks noGrp="1"/>
          </p:cNvSpPr>
          <p:nvPr>
            <p:ph sz="half" idx="1"/>
          </p:nvPr>
        </p:nvSpPr>
        <p:spPr/>
        <p:txBody>
          <a:bodyPr>
            <a:normAutofit fontScale="70000" lnSpcReduction="20000"/>
          </a:bodyPr>
          <a:lstStyle/>
          <a:p>
            <a:pPr marL="0" indent="0">
              <a:buNone/>
            </a:pPr>
            <a:r>
              <a:rPr lang="en-US" u="sng" dirty="0"/>
              <a:t>An appeal shall stay all proceedings in the underlying action appealed from, unless the entity from which the appeal is taken certifies pursuant to the rules for appeal that by reason of the facts stated in the certificate a stay would, in its opinion, cause imminent peril to life or property. In such cases, proceedings may not be stayed except by order of the political subdivision or its administrative agency on notice to the entity from which the appeal is taken and for good cause shown.</a:t>
            </a:r>
            <a:r>
              <a:rPr lang="en-US" dirty="0"/>
              <a:t> </a:t>
            </a:r>
          </a:p>
        </p:txBody>
      </p:sp>
      <p:sp>
        <p:nvSpPr>
          <p:cNvPr id="4" name="Content Placeholder 3"/>
          <p:cNvSpPr>
            <a:spLocks noGrp="1"/>
          </p:cNvSpPr>
          <p:nvPr>
            <p:ph sz="half" idx="2"/>
          </p:nvPr>
        </p:nvSpPr>
        <p:spPr/>
        <p:txBody>
          <a:bodyPr>
            <a:normAutofit fontScale="70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 appeal shall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stay all proceedings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the underlying action appealed from, unless the entity from which the appeal is taken certifies</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pursuant to the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rules for appeal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 by reason of the facts stated in the certificate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stay would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its opinion,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cause imminent peril to life or property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such cases, proceedings may not be stayed except by order of the political subdivision or its administrative agency on notice to the entity from which the appeal is taken and for good cause shown.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167</a:t>
            </a:fld>
            <a:endParaRPr lang="en-US" dirty="0"/>
          </a:p>
        </p:txBody>
      </p:sp>
    </p:spTree>
    <p:extLst>
      <p:ext uri="{BB962C8B-B14F-4D97-AF65-F5344CB8AC3E}">
        <p14:creationId xmlns:p14="http://schemas.microsoft.com/office/powerpoint/2010/main" val="168657555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(3)(d) </a:t>
            </a:r>
          </a:p>
        </p:txBody>
      </p:sp>
      <p:sp>
        <p:nvSpPr>
          <p:cNvPr id="3" name="Content Placeholder 2"/>
          <p:cNvSpPr>
            <a:spLocks noGrp="1"/>
          </p:cNvSpPr>
          <p:nvPr>
            <p:ph sz="half" idx="1"/>
          </p:nvPr>
        </p:nvSpPr>
        <p:spPr/>
        <p:txBody>
          <a:bodyPr>
            <a:normAutofit fontScale="92500"/>
          </a:bodyPr>
          <a:lstStyle/>
          <a:p>
            <a:pPr marL="0" indent="0">
              <a:buNone/>
            </a:pPr>
            <a:r>
              <a:rPr lang="en-US" u="sng" dirty="0"/>
              <a:t>The political subdivision or its administrative agency shall set a reasonable time for the hearing of appeals, give public notice and due notice to the parties in interest, and decide the same within a reasonable time. Upon the hearing, any party may appear in person, by agent, or by attorney.</a:t>
            </a:r>
            <a:r>
              <a:rPr lang="en-US" dirty="0"/>
              <a:t> </a:t>
            </a:r>
          </a:p>
        </p:txBody>
      </p:sp>
      <p:sp>
        <p:nvSpPr>
          <p:cNvPr id="4" name="Content Placeholder 3"/>
          <p:cNvSpPr>
            <a:spLocks noGrp="1"/>
          </p:cNvSpPr>
          <p:nvPr>
            <p:ph sz="half" idx="2"/>
          </p:nvPr>
        </p:nvSpPr>
        <p:spPr/>
        <p:txBody>
          <a:bodyPr>
            <a:normAutofit fontScale="92500"/>
          </a:bodyPr>
          <a:lstStyle/>
          <a:p>
            <a:pPr marL="0" indent="0">
              <a:buNone/>
            </a:pPr>
            <a:r>
              <a:rPr lang="en-US" dirty="0"/>
              <a:t>The political subdivision or its administrative agency </a:t>
            </a:r>
            <a:r>
              <a:rPr lang="en-US" dirty="0">
                <a:solidFill>
                  <a:srgbClr val="FF0000"/>
                </a:solidFill>
              </a:rPr>
              <a:t>shall set </a:t>
            </a:r>
            <a:r>
              <a:rPr lang="en-US" dirty="0"/>
              <a:t>a reasonable time for the </a:t>
            </a:r>
            <a:r>
              <a:rPr lang="en-US" dirty="0">
                <a:solidFill>
                  <a:srgbClr val="FF0000"/>
                </a:solidFill>
              </a:rPr>
              <a:t>hearing </a:t>
            </a:r>
            <a:r>
              <a:rPr lang="en-US" dirty="0"/>
              <a:t>of appeals, give </a:t>
            </a:r>
            <a:r>
              <a:rPr lang="en-US" dirty="0">
                <a:solidFill>
                  <a:srgbClr val="FF0000"/>
                </a:solidFill>
              </a:rPr>
              <a:t>public notice </a:t>
            </a:r>
            <a:r>
              <a:rPr lang="en-US" dirty="0"/>
              <a:t>and due </a:t>
            </a:r>
            <a:r>
              <a:rPr lang="en-US" dirty="0">
                <a:solidFill>
                  <a:srgbClr val="FF0000"/>
                </a:solidFill>
              </a:rPr>
              <a:t>notice to the parties in interest,</a:t>
            </a:r>
            <a:r>
              <a:rPr lang="en-US" dirty="0"/>
              <a:t> and </a:t>
            </a:r>
            <a:r>
              <a:rPr lang="en-US" dirty="0">
                <a:solidFill>
                  <a:srgbClr val="FF0000"/>
                </a:solidFill>
              </a:rPr>
              <a:t>decide</a:t>
            </a:r>
            <a:r>
              <a:rPr lang="en-US" dirty="0"/>
              <a:t> the same within a reasonable time. Upon the hearing, any party may appear in person, by agent, or by attorney.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168</a:t>
            </a:fld>
            <a:endParaRPr lang="en-US" dirty="0"/>
          </a:p>
        </p:txBody>
      </p:sp>
    </p:spTree>
    <p:extLst>
      <p:ext uri="{BB962C8B-B14F-4D97-AF65-F5344CB8AC3E}">
        <p14:creationId xmlns:p14="http://schemas.microsoft.com/office/powerpoint/2010/main" val="640287966"/>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solidFill>
                  <a:srgbClr val="FF0000"/>
                </a:solidFill>
              </a:rPr>
              <a:t>(3)(e) </a:t>
            </a:r>
          </a:p>
        </p:txBody>
      </p:sp>
      <p:sp>
        <p:nvSpPr>
          <p:cNvPr id="3" name="Content Placeholder 2"/>
          <p:cNvSpPr>
            <a:spLocks noGrp="1"/>
          </p:cNvSpPr>
          <p:nvPr>
            <p:ph sz="half" idx="1"/>
          </p:nvPr>
        </p:nvSpPr>
        <p:spPr/>
        <p:txBody>
          <a:bodyPr/>
          <a:lstStyle/>
          <a:p>
            <a:pPr marL="0" indent="0">
              <a:buNone/>
            </a:pPr>
            <a:r>
              <a:rPr lang="en-US" u="sng" dirty="0"/>
              <a:t>The political subdivision or its administrative agency may, in conformity with this chapter, affirm, reverse, or modify the decision on the permit or other determination from which the appeal is taken.</a:t>
            </a:r>
            <a:r>
              <a:rPr lang="en-US" dirty="0"/>
              <a:t> </a:t>
            </a:r>
          </a:p>
        </p:txBody>
      </p:sp>
      <p:sp>
        <p:nvSpPr>
          <p:cNvPr id="4" name="Content Placeholder 3"/>
          <p:cNvSpPr>
            <a:spLocks noGrp="1"/>
          </p:cNvSpPr>
          <p:nvPr>
            <p:ph sz="half" idx="2"/>
          </p:nvPr>
        </p:nvSpPr>
        <p:spPr/>
        <p:txBody>
          <a:bodyPr/>
          <a:lstStyle/>
          <a:p>
            <a:pPr marL="0" indent="0">
              <a:buNone/>
            </a:pPr>
            <a:r>
              <a:rPr lang="en-US" dirty="0"/>
              <a:t>The political subdivision or its </a:t>
            </a:r>
            <a:r>
              <a:rPr lang="en-US" dirty="0">
                <a:solidFill>
                  <a:srgbClr val="FF0000"/>
                </a:solidFill>
              </a:rPr>
              <a:t>administrative agency </a:t>
            </a:r>
            <a:r>
              <a:rPr lang="en-US" dirty="0"/>
              <a:t>may, in conformity with this chapter, </a:t>
            </a:r>
            <a:r>
              <a:rPr lang="en-US" dirty="0">
                <a:solidFill>
                  <a:srgbClr val="FF0000"/>
                </a:solidFill>
              </a:rPr>
              <a:t>affirm, reverse, or modify </a:t>
            </a:r>
            <a:r>
              <a:rPr lang="en-US" dirty="0"/>
              <a:t>the </a:t>
            </a:r>
            <a:r>
              <a:rPr lang="en-US" dirty="0">
                <a:solidFill>
                  <a:srgbClr val="FF0000"/>
                </a:solidFill>
              </a:rPr>
              <a:t>decision</a:t>
            </a:r>
            <a:r>
              <a:rPr lang="en-US" dirty="0"/>
              <a:t> on the permit or other determination from which the </a:t>
            </a:r>
            <a:r>
              <a:rPr lang="en-US" dirty="0">
                <a:solidFill>
                  <a:srgbClr val="FF0000"/>
                </a:solidFill>
              </a:rPr>
              <a:t>appeal </a:t>
            </a:r>
            <a:r>
              <a:rPr lang="en-US" dirty="0"/>
              <a:t>is taken.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169</a:t>
            </a:fld>
            <a:endParaRPr lang="en-US" dirty="0"/>
          </a:p>
        </p:txBody>
      </p:sp>
    </p:spTree>
    <p:extLst>
      <p:ext uri="{BB962C8B-B14F-4D97-AF65-F5344CB8AC3E}">
        <p14:creationId xmlns:p14="http://schemas.microsoft.com/office/powerpoint/2010/main" val="4205010291"/>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797175"/>
            <a:ext cx="7772400" cy="1470025"/>
          </a:xfrm>
        </p:spPr>
        <p:txBody>
          <a:bodyPr/>
          <a:lstStyle/>
          <a:p>
            <a:pPr algn="ctr"/>
            <a:r>
              <a:rPr lang="en-US" dirty="0"/>
              <a:t>333.11 Judicial review.—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170</a:t>
            </a:fld>
            <a:endParaRPr lang="en-US" dirty="0"/>
          </a:p>
        </p:txBody>
      </p:sp>
    </p:spTree>
    <p:extLst>
      <p:ext uri="{BB962C8B-B14F-4D97-AF65-F5344CB8AC3E}">
        <p14:creationId xmlns:p14="http://schemas.microsoft.com/office/powerpoint/2010/main" val="2345218997"/>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a:t>
            </a:r>
            <a:r>
              <a:rPr lang="en-US" dirty="0">
                <a:solidFill>
                  <a:srgbClr val="FF0000"/>
                </a:solidFill>
              </a:rPr>
              <a:t>11(1) </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person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aggrieved, or taxpayer affected, by any decision of a board of adjustment, or any governing body of a</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Department of Transportation or any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joint airport zoning board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affected by a decision of a political subdivision</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its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any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administrative agency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hereunder,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apply for judicial relief to the circuit court in the judicial circuit where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located within 30 days after rendition of the decision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the 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Review shall be by petition for writ of certiorari, which shall be governed by the Florida Rules of Appellate Procedure.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Any person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political subdivision, or joint airport zoning board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affected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a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decision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 political subdivision or its administrative agency may apply for judicial relief to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circuit court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the judicial circuit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where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political subdivision is located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within 30 days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after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rendition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decision. Review shall be by petition for writ of certiorari, which shall be governed by the Florida Rules of Appellate Procedure.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171</a:t>
            </a:fld>
            <a:endParaRPr lang="en-US" dirty="0"/>
          </a:p>
        </p:txBody>
      </p:sp>
    </p:spTree>
    <p:extLst>
      <p:ext uri="{BB962C8B-B14F-4D97-AF65-F5344CB8AC3E}">
        <p14:creationId xmlns:p14="http://schemas.microsoft.com/office/powerpoint/2010/main" val="3224070116"/>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333.11</a:t>
            </a:r>
            <a:r>
              <a:rPr lang="en-US" strike="sngStrike" dirty="0"/>
              <a:t>(2)</a:t>
            </a:r>
          </a:p>
        </p:txBody>
      </p:sp>
      <p:sp>
        <p:nvSpPr>
          <p:cNvPr id="3" name="Content Placeholder 2"/>
          <p:cNvSpPr>
            <a:spLocks noGrp="1"/>
          </p:cNvSpPr>
          <p:nvPr>
            <p:ph sz="half" idx="1"/>
          </p:nvPr>
        </p:nvSpPr>
        <p:spPr/>
        <p:txBody>
          <a:bodyPr>
            <a:normAutofit fontScale="85000" lnSpcReduction="10000"/>
          </a:bodyPr>
          <a:lstStyle/>
          <a:p>
            <a:pPr marL="0" indent="0">
              <a:buNone/>
            </a:pPr>
            <a:r>
              <a:rPr lang="en-US" strike="sngStrike" dirty="0"/>
              <a:t>Upon presentation of such petition to the court, it may allow a writ of certiorari, directed to the board of adjustment, to review such decision of the board. The allowance of the writ shall not stay the proceedings upon the decision appealed from, but the court may, on application, on notice to the board, on due hearing and due cause shown, grant a restraining order.</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172</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692874127"/>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333.11</a:t>
            </a:r>
            <a:r>
              <a:rPr lang="en-US" strike="sngStrike" dirty="0"/>
              <a:t>(3)</a:t>
            </a:r>
          </a:p>
        </p:txBody>
      </p:sp>
      <p:sp>
        <p:nvSpPr>
          <p:cNvPr id="3" name="Content Placeholder 2"/>
          <p:cNvSpPr>
            <a:spLocks noGrp="1"/>
          </p:cNvSpPr>
          <p:nvPr>
            <p:ph sz="half" idx="1"/>
          </p:nvPr>
        </p:nvSpPr>
        <p:spPr/>
        <p:txBody>
          <a:bodyPr>
            <a:normAutofit fontScale="85000" lnSpcReduction="20000"/>
          </a:bodyPr>
          <a:lstStyle/>
          <a:p>
            <a:pPr marL="0" indent="0">
              <a:buNone/>
            </a:pPr>
            <a:r>
              <a:rPr lang="en-US" strike="sngStrike" dirty="0"/>
              <a:t>The board of adjustment shall not be required to return the original papers acted upon by it, but it shall be sufficient to return certified or sworn copies thereof or of such portions thereof as may be called for by the writ. The return shall concisely set forth such other facts as may be pertinent and material to show the grounds of the decision appealed from and shall be verified.</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173</a:t>
            </a:fld>
            <a:endParaRPr lang="en-US" dirty="0"/>
          </a:p>
        </p:txBody>
      </p:sp>
      <p:sp>
        <p:nvSpPr>
          <p:cNvPr id="6" name="TextBox 5"/>
          <p:cNvSpPr txBox="1"/>
          <p:nvPr/>
        </p:nvSpPr>
        <p:spPr>
          <a:xfrm>
            <a:off x="6781800" y="1600200"/>
            <a:ext cx="1828800" cy="800219"/>
          </a:xfrm>
          <a:prstGeom prst="rect">
            <a:avLst/>
          </a:prstGeom>
          <a:noFill/>
        </p:spPr>
        <p:txBody>
          <a:bodyPr wrap="square" rtlCol="0">
            <a:spAutoFit/>
          </a:bodyPr>
          <a:lstStyle/>
          <a:p>
            <a:r>
              <a:rPr lang="en-US" sz="2800" dirty="0"/>
              <a:t>(deleted)</a:t>
            </a:r>
          </a:p>
          <a:p>
            <a:endParaRPr lang="en-US" dirty="0"/>
          </a:p>
        </p:txBody>
      </p:sp>
    </p:spTree>
    <p:extLst>
      <p:ext uri="{BB962C8B-B14F-4D97-AF65-F5344CB8AC3E}">
        <p14:creationId xmlns:p14="http://schemas.microsoft.com/office/powerpoint/2010/main" val="398298140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a:t>
            </a:r>
            <a:r>
              <a:rPr lang="en-US" dirty="0">
                <a:solidFill>
                  <a:srgbClr val="FF0000"/>
                </a:solidFill>
              </a:rPr>
              <a:t>11</a:t>
            </a:r>
            <a:r>
              <a:rPr lang="en-US" u="sng" dirty="0">
                <a:solidFill>
                  <a:srgbClr val="FF0000"/>
                </a:solidFill>
              </a:rPr>
              <a:t>(2)</a:t>
            </a:r>
            <a:r>
              <a:rPr lang="en-US" strike="sngStrike" dirty="0"/>
              <a:t>(4)</a:t>
            </a:r>
            <a:r>
              <a:rPr lang="en-US" dirty="0"/>
              <a:t>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court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has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have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exclusive jurisdiction to affirm,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reverse, or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modify</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set aside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decision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on the permit or other determination from which the appeal is taken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brought up for review, in whole or in part,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if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appropriate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need be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order further proceedings by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or its administrative agency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board of adjustment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findings of fact by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or its administrative agency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board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if supported by substantial evidence, shall be accepted by the court as conclusive, and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objection to a decision of the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political subdivision or its administrative agency 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board 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considered by the court unless such objection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was raised in the underlying proceeding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have been urged before the board, or, if it was not so urged, unless there were reasonable grounds for failure to do so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court has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exclusive jurisdiction to affirm, reverse, or modify </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decision on the permit or other determination from which the appeal is taken and, if appropriate, to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order further proceedings </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the political subdivision or its administrative agency. The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findings of fact </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 the political subdivision or its administrative agency, if supported by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substantial evidence</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shall be accepted by the court as </a:t>
            </a:r>
            <a:r>
              <a:rPr lang="en-US" sz="33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conclusive</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t>
            </a:r>
            <a:r>
              <a:rPr lang="en-US" sz="33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an objection to a decision of the political subdivision or its administrative agency may not be considered by the court unless such </a:t>
            </a:r>
            <a:r>
              <a:rPr lang="en-US" sz="33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objection was raised in the underlying proceeding.</a:t>
            </a:r>
            <a:endParaRPr lang="en-US" sz="33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174</a:t>
            </a:fld>
            <a:endParaRPr lang="en-US" dirty="0"/>
          </a:p>
        </p:txBody>
      </p:sp>
    </p:spTree>
    <p:extLst>
      <p:ext uri="{BB962C8B-B14F-4D97-AF65-F5344CB8AC3E}">
        <p14:creationId xmlns:p14="http://schemas.microsoft.com/office/powerpoint/2010/main" val="3459198008"/>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a:t>
            </a:r>
            <a:r>
              <a:rPr lang="en-US" dirty="0">
                <a:solidFill>
                  <a:srgbClr val="FF0000"/>
                </a:solidFill>
              </a:rPr>
              <a:t>11</a:t>
            </a:r>
            <a:r>
              <a:rPr lang="en-US" u="sng" dirty="0">
                <a:solidFill>
                  <a:srgbClr val="FF0000"/>
                </a:solidFill>
              </a:rPr>
              <a:t>(3)</a:t>
            </a:r>
            <a:r>
              <a:rPr lang="en-US" strike="sngStrike" dirty="0"/>
              <a:t>(5)</a:t>
            </a:r>
            <a:r>
              <a:rPr lang="en-US" dirty="0"/>
              <a:t> </a:t>
            </a:r>
          </a:p>
        </p:txBody>
      </p:sp>
      <p:sp>
        <p:nvSpPr>
          <p:cNvPr id="3" name="Content Placeholder 2"/>
          <p:cNvSpPr>
            <a:spLocks noGrp="1"/>
          </p:cNvSpPr>
          <p:nvPr>
            <p:ph sz="half" idx="1"/>
          </p:nvPr>
        </p:nvSpPr>
        <p:spPr/>
        <p:txBody>
          <a:bodyPr>
            <a:normAutofit fontScale="62500" lnSpcReduction="20000"/>
          </a:bodyPr>
          <a:lstStyle/>
          <a:p>
            <a:pPr marL="0" indent="0">
              <a:buNone/>
            </a:pPr>
            <a:r>
              <a:rPr lang="en-US" u="sng" dirty="0"/>
              <a:t>If</a:t>
            </a:r>
            <a:r>
              <a:rPr lang="en-US" dirty="0"/>
              <a:t> </a:t>
            </a:r>
            <a:r>
              <a:rPr lang="en-US" strike="sngStrike" dirty="0"/>
              <a:t>In any case in which</a:t>
            </a:r>
            <a:r>
              <a:rPr lang="en-US" dirty="0"/>
              <a:t> airport zoning regulations adopted under this chapter</a:t>
            </a:r>
            <a:r>
              <a:rPr lang="en-US" strike="sngStrike" dirty="0"/>
              <a:t>, although generally reasonable,</a:t>
            </a:r>
            <a:r>
              <a:rPr lang="en-US" dirty="0"/>
              <a:t> are held by a court to interfere with the use and enjoyment of a particular structure or parcel of land to such an extent, or to be so onerous in their application to such a structure or parcel of land, as to constitute a taking or deprivation of that property in violation of the State Constitution or the Constitution of the United States, such holding shall not affect the application of such regulations to other structures and parcels of land, or such regulations as are not involved in the particular decision.</a:t>
            </a: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 airport zoning regulations adopted under this chapter are held by a court to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interfere</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the use and enjoyment of a particular structure or parcel of land to such an extent, or to be so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onerous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their application to such a structure or parcel of land, as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to constitute a taking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deprivation of that property in violation of the State Constitution or the Constitution of the United States, such holding shall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 affect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application of such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to other structures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parcels of land, or such regulations as are not involved in the particular decision.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175</a:t>
            </a:fld>
            <a:endParaRPr lang="en-US" dirty="0"/>
          </a:p>
        </p:txBody>
      </p:sp>
    </p:spTree>
    <p:extLst>
      <p:ext uri="{BB962C8B-B14F-4D97-AF65-F5344CB8AC3E}">
        <p14:creationId xmlns:p14="http://schemas.microsoft.com/office/powerpoint/2010/main" val="301592100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a:t>
            </a:r>
            <a:r>
              <a:rPr lang="en-US" dirty="0">
                <a:solidFill>
                  <a:srgbClr val="FF0000"/>
                </a:solidFill>
              </a:rPr>
              <a:t>11</a:t>
            </a:r>
            <a:r>
              <a:rPr lang="en-US" u="sng" dirty="0">
                <a:solidFill>
                  <a:srgbClr val="FF0000"/>
                </a:solidFill>
              </a:rPr>
              <a:t>(4)</a:t>
            </a:r>
            <a:r>
              <a:rPr lang="en-US" strike="sngStrike" dirty="0"/>
              <a:t>(6)</a:t>
            </a:r>
            <a:r>
              <a:rPr lang="en-US" dirty="0"/>
              <a:t> </a:t>
            </a:r>
          </a:p>
        </p:txBody>
      </p:sp>
      <p:sp>
        <p:nvSpPr>
          <p:cNvPr id="3" name="Content Placeholder 2"/>
          <p:cNvSpPr>
            <a:spLocks noGrp="1"/>
          </p:cNvSpPr>
          <p:nvPr>
            <p:ph sz="half" idx="1"/>
          </p:nvPr>
        </p:nvSpPr>
        <p:spPr/>
        <p:txBody>
          <a:bodyPr>
            <a:normAutofit fontScale="62500" lnSpcReduction="20000"/>
          </a:bodyPr>
          <a:lstStyle/>
          <a:p>
            <a:pPr marL="0" marR="0" indent="0">
              <a:lnSpc>
                <a:spcPct val="107000"/>
              </a:lnSpc>
              <a:spcBef>
                <a:spcPts val="0"/>
              </a:spcBef>
              <a:spcAft>
                <a:spcPts val="0"/>
              </a:spcAft>
              <a:buNone/>
            </a:pP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judicial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No</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appeal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any court may not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is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permitted under this section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until the appellant has exhausted all of its remedies through application for local government permits, exceptions, and appeals</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any courts, as herein provided, save and except an appeal from a decision of the board of adjustment, the appeal herein provided being from such final decision of such board only, the appellant being hereby required to exhaust his or her remedies hereunder of application for permits, exceptions and variances, and appeal to the board of adjustment, and gaining a determination by said board, before being permitted to appeal to the court hereunder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62500" lnSpcReduction="20000"/>
          </a:bodyPr>
          <a:lstStyle/>
          <a:p>
            <a:pPr marL="0" marR="0" indent="0">
              <a:lnSpc>
                <a:spcPct val="107000"/>
              </a:lnSpc>
              <a:spcBef>
                <a:spcPts val="0"/>
              </a:spcBef>
              <a:spcAft>
                <a:spcPts val="0"/>
              </a:spcAft>
              <a:buNone/>
            </a:pPr>
            <a:r>
              <a:rPr lang="en-US" sz="3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judicial appeal to any court may not be permitted under this section until the </a:t>
            </a:r>
            <a:r>
              <a:rPr lang="en-US" sz="3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appellant has exhausted all of its remedies</a:t>
            </a:r>
            <a:r>
              <a:rPr lang="en-US" sz="3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through application for local government permits, </a:t>
            </a:r>
            <a:r>
              <a:rPr lang="en-US" sz="32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exceptions</a:t>
            </a:r>
            <a:r>
              <a:rPr lang="en-US" sz="32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appeals.</a:t>
            </a:r>
            <a:endParaRPr lang="en-US" sz="32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176</a:t>
            </a:fld>
            <a:endParaRPr lang="en-US" dirty="0"/>
          </a:p>
        </p:txBody>
      </p:sp>
    </p:spTree>
    <p:extLst>
      <p:ext uri="{BB962C8B-B14F-4D97-AF65-F5344CB8AC3E}">
        <p14:creationId xmlns:p14="http://schemas.microsoft.com/office/powerpoint/2010/main" val="2601156952"/>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95600"/>
            <a:ext cx="7772400" cy="1470025"/>
          </a:xfrm>
        </p:spPr>
        <p:txBody>
          <a:bodyPr/>
          <a:lstStyle/>
          <a:p>
            <a:pPr algn="ctr"/>
            <a:r>
              <a:rPr lang="en-US" dirty="0"/>
              <a:t>Acquisition of Air Rights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177</a:t>
            </a:fld>
            <a:endParaRPr lang="en-US" dirty="0"/>
          </a:p>
        </p:txBody>
      </p:sp>
    </p:spTree>
    <p:extLst>
      <p:ext uri="{BB962C8B-B14F-4D97-AF65-F5344CB8AC3E}">
        <p14:creationId xmlns:p14="http://schemas.microsoft.com/office/powerpoint/2010/main" val="2704403560"/>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333.12 </a:t>
            </a:r>
          </a:p>
        </p:txBody>
      </p:sp>
      <p:sp>
        <p:nvSpPr>
          <p:cNvPr id="3" name="Content Placeholder 2"/>
          <p:cNvSpPr>
            <a:spLocks noGrp="1"/>
          </p:cNvSpPr>
          <p:nvPr>
            <p:ph sz="half" idx="1"/>
          </p:nvPr>
        </p:nvSpPr>
        <p:spPr/>
        <p:txBody>
          <a:bodyPr>
            <a:noAutofit/>
          </a:bodyPr>
          <a:lstStyle/>
          <a:p>
            <a:pPr marL="0" marR="0" indent="0">
              <a:lnSpc>
                <a:spcPct val="107000"/>
              </a:lnSpc>
              <a:spcBef>
                <a:spcPts val="0"/>
              </a:spcBef>
              <a:spcAft>
                <a:spcPts val="0"/>
              </a:spcAft>
              <a:buNone/>
            </a:pP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Acquisition of air rights.—</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If</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any case which: it is desired to remove, lower or otherwise terminate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 nonconforming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 is determined to be an airport hazard and the owner will not remove, lower, or otherwise eliminate it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use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approach protection necessary cannot, because of constitutional limitations, be provided by airport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zoning</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regulations under this chapter; or it appears advisable that the necessary approach protection be provided by acquisition of property rights rather than by airport zoning regulations, the political subdivision within which the property or nonconforming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use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located, or the political subdivision owning or operating the airport or being served by it, may acquire, by purchase, grant, or condemnation in the manner provided by chapter 73, such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property,</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air right,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avigation</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navigation</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easement, or other estate, portion</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interest in the property or nonconforming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obstruction</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structure or use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such interest in the air above such property,</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tree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structure, or use,</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question, as may be necessary to effectuate the purposes of this chapter, and in so doing, if by condemnation, to have the right to take immediate possession of the property, interest in property, air right, or other right sought to be condemned, at the time, and in the manner and form, and as authorized by chapter 74. In the case of the purchase of any property</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or any</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easement</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estate or interest therein or the acquisition of the same by the power of eminent domain</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political subdivision making such purchase or exercising such power shall</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addition to the damages for the taking, injury</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destruction of property</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also pay the cost of the removal and relocation of any structure or any public utility </a:t>
            </a:r>
            <a:r>
              <a:rPr lang="en-US" sz="105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that</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050"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which</a:t>
            </a:r>
            <a:r>
              <a:rPr lang="en-US" sz="105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required to be moved to a new location.</a:t>
            </a:r>
            <a:endParaRPr lang="en-US" sz="1050" dirty="0">
              <a:latin typeface="Calibri" panose="020F0502020204030204" pitchFamily="34" charset="0"/>
              <a:ea typeface="Calibri" panose="020F0502020204030204" pitchFamily="34" charset="0"/>
              <a:cs typeface="Times New Roman" panose="02020603050405020304" pitchFamily="18" charset="0"/>
            </a:endParaRPr>
          </a:p>
          <a:p>
            <a:endParaRPr lang="en-US" sz="1050" dirty="0"/>
          </a:p>
        </p:txBody>
      </p:sp>
      <p:sp>
        <p:nvSpPr>
          <p:cNvPr id="4" name="Content Placeholder 3"/>
          <p:cNvSpPr>
            <a:spLocks noGrp="1"/>
          </p:cNvSpPr>
          <p:nvPr>
            <p:ph sz="half" idx="2"/>
          </p:nvPr>
        </p:nvSpPr>
        <p:spPr/>
        <p:txBody>
          <a:bodyPr>
            <a:normAutofit fontScale="25000" lnSpcReduction="20000"/>
          </a:bodyPr>
          <a:lstStyle/>
          <a:p>
            <a:pPr marL="0" marR="0" indent="0">
              <a:lnSpc>
                <a:spcPct val="107000"/>
              </a:lnSpc>
              <a:spcBef>
                <a:spcPts val="0"/>
              </a:spcBef>
              <a:spcAft>
                <a:spcPts val="0"/>
              </a:spcAft>
              <a:buNone/>
            </a:pP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Acquisition of air rights.—If a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obstruction</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is determined to be an airport hazard and the owner will not remove, lower, or otherwise eliminate it; the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approach protection necessary cannot,</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because of constitutional limitations,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be provided by airport zoning regulations</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under this chapter; or it appears advisable that the necessary approach protection be provided by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acquisition</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property rights rather than by airport zoning regulations, the </a:t>
            </a:r>
            <a:r>
              <a:rPr lang="en-US" sz="44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political subdivision </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within which the property or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nonconforming obstruction </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is located, or the political subdivision owning or operating the airport or being served by it</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may acquire</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by purchase, grant, or condemnation in the manner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provided by chapter 73</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such property, air right, avigation easement, or other estate, </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portion, or interest in the property or nonconforming obstruction or such interest in the air above such property, in question, as may be necessary</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to effectuate the purposes of this chapter,</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and in so doing,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if by condemnation</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have the right to take immediate possession of the property, interest in property, air right, or other right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sought to be condemned</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the time, and in the manner and form, and as authorized by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chapter 74. </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the case of the purchase of any property, easement, or estate or interest therein or the acquisition of the same by the power of eminent domain, the political subdivision making such purchase or exercising such power shall, in addition to the damages for the taking, injury, or destruction of property, also </a:t>
            </a:r>
            <a:r>
              <a:rPr lang="en-US" sz="44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pay the cost of the removal and relocation of any structure or </a:t>
            </a:r>
            <a:r>
              <a:rPr lang="en-US" sz="4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public utility that is required to be moved to a new location.</a:t>
            </a:r>
            <a:endParaRPr lang="en-US" sz="44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178</a:t>
            </a:fld>
            <a:endParaRPr lang="en-US" dirty="0"/>
          </a:p>
        </p:txBody>
      </p:sp>
    </p:spTree>
    <p:extLst>
      <p:ext uri="{BB962C8B-B14F-4D97-AF65-F5344CB8AC3E}">
        <p14:creationId xmlns:p14="http://schemas.microsoft.com/office/powerpoint/2010/main" val="383132640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71800"/>
            <a:ext cx="7772400" cy="1470025"/>
          </a:xfrm>
        </p:spPr>
        <p:txBody>
          <a:bodyPr/>
          <a:lstStyle/>
          <a:p>
            <a:pPr algn="ctr"/>
            <a:r>
              <a:rPr lang="en-US" dirty="0"/>
              <a:t>333.13 Enforcement and remedies.— </a:t>
            </a:r>
          </a:p>
        </p:txBody>
      </p:sp>
      <p:sp>
        <p:nvSpPr>
          <p:cNvPr id="3" name="Slide Number Placeholder 2"/>
          <p:cNvSpPr>
            <a:spLocks noGrp="1"/>
          </p:cNvSpPr>
          <p:nvPr>
            <p:ph type="sldNum" sz="quarter" idx="12"/>
          </p:nvPr>
        </p:nvSpPr>
        <p:spPr/>
        <p:txBody>
          <a:bodyPr/>
          <a:lstStyle/>
          <a:p>
            <a:fld id="{ADC5BE26-424E-4201-A0A6-D8E3FEBF9929}" type="slidenum">
              <a:rPr lang="en-US" smtClean="0"/>
              <a:pPr/>
              <a:t>179</a:t>
            </a:fld>
            <a:endParaRPr lang="en-US" dirty="0"/>
          </a:p>
        </p:txBody>
      </p:sp>
    </p:spTree>
    <p:extLst>
      <p:ext uri="{BB962C8B-B14F-4D97-AF65-F5344CB8AC3E}">
        <p14:creationId xmlns:p14="http://schemas.microsoft.com/office/powerpoint/2010/main" val="945519702"/>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333.13(1) </a:t>
            </a:r>
          </a:p>
        </p:txBody>
      </p:sp>
      <p:sp>
        <p:nvSpPr>
          <p:cNvPr id="3" name="Content Placeholder 2"/>
          <p:cNvSpPr>
            <a:spLocks noGrp="1"/>
          </p:cNvSpPr>
          <p:nvPr>
            <p:ph sz="half" idx="1"/>
          </p:nvPr>
        </p:nvSpPr>
        <p:spPr/>
        <p:txBody>
          <a:bodyPr>
            <a:normAutofit fontScale="85000" lnSpcReduction="1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Each violation of this chapter or of any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regulations, orders, or rulings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adopted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promulgated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made pursuant to this chapter shall constitute a misdemeanor of the second degree, punishable as provided in s. 775.082 or s. 775.083, and each day a violation continues to exist shall constitute a separate offense.</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85000" lnSpcReduction="1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Each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violation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this chapter or of any airport zoning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regulations, orders, or rulings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adopted or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made pursuant to this chapter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shall constitute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misdemeanor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the second degree, punishable as provided in s. 775.082 or s. 775.083, and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each day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violation continues to exist shall constitute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separate offense.</a:t>
            </a:r>
            <a:endParaRPr lang="en-US" sz="20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180</a:t>
            </a:fld>
            <a:endParaRPr lang="en-US" dirty="0"/>
          </a:p>
        </p:txBody>
      </p:sp>
    </p:spTree>
    <p:extLst>
      <p:ext uri="{BB962C8B-B14F-4D97-AF65-F5344CB8AC3E}">
        <p14:creationId xmlns:p14="http://schemas.microsoft.com/office/powerpoint/2010/main" val="1599327984"/>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333.13(2) </a:t>
            </a:r>
          </a:p>
        </p:txBody>
      </p:sp>
      <p:sp>
        <p:nvSpPr>
          <p:cNvPr id="3" name="Content Placeholder 2"/>
          <p:cNvSpPr>
            <a:spLocks noGrp="1"/>
          </p:cNvSpPr>
          <p:nvPr>
            <p:ph sz="half" idx="1"/>
          </p:nvPr>
        </p:nvSpPr>
        <p:spPr/>
        <p:txBody>
          <a:bodyPr>
            <a:normAutofit fontScale="55000" lnSpcReduction="20000"/>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addition, the political subdivision or agency adopting the airport zoning regulations under this chapter may institute in any court of competent jurisdiction an action to prevent, restrain, correct, or abate any violation of this chapter or of airport zoning regulations adopted under this chapter or of any order or ruling made in connection with their administration or enforcement, and the court shall adjudge to the plaintiff such relief, by way of injunction</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which may be mandatory</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or otherwise, as may be proper under all the facts and circumstances of the case in order to fully effectuate the purposes of this chapter and of the regulations adopted and orders and rulings made pursuant thereto.</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normAutofit fontScale="55000" lnSpcReduction="20000"/>
          </a:bodyPr>
          <a:lstStyle/>
          <a:p>
            <a:pPr marL="0" marR="0" indent="0">
              <a:lnSpc>
                <a:spcPct val="107000"/>
              </a:lnSpc>
              <a:spcBef>
                <a:spcPts val="0"/>
              </a:spcBef>
              <a:spcAft>
                <a:spcPts val="0"/>
              </a:spcAft>
              <a:buNone/>
            </a:pP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In addition, the political subdivision or agency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adopting</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airport zoning regulations under this chapter may institute in any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court</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competent jurisdiction an action to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prevent, restrain, correct, or abate any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violation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of </a:t>
            </a:r>
            <a:r>
              <a:rPr lang="en-US" sz="2900"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this </a:t>
            </a:r>
            <a:r>
              <a:rPr lang="en-US" sz="2900"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chapter or of airport zoning regulations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adopted under this chapter or of any order or ruling made in connection with their administration or enforcement,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and the court shall adjudge to the plaintiff such relief, by way of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injunction</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which may be mandatory, or otherwise, as may be proper under all the facts and circumstances of the case in order to </a:t>
            </a:r>
            <a:r>
              <a:rPr lang="en-US" sz="29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fully effectuate </a:t>
            </a:r>
            <a:r>
              <a:rPr lang="en-US" sz="29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purposes of this chapter and of the regulations adopted and orders and rulings made pursuant thereto.</a:t>
            </a:r>
            <a:endParaRPr lang="en-US" sz="29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181</a:t>
            </a:fld>
            <a:endParaRPr lang="en-US" dirty="0"/>
          </a:p>
        </p:txBody>
      </p:sp>
    </p:spTree>
    <p:extLst>
      <p:ext uri="{BB962C8B-B14F-4D97-AF65-F5344CB8AC3E}">
        <p14:creationId xmlns:p14="http://schemas.microsoft.com/office/powerpoint/2010/main" val="61097206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333.13(3) </a:t>
            </a:r>
          </a:p>
        </p:txBody>
      </p:sp>
      <p:sp>
        <p:nvSpPr>
          <p:cNvPr id="3" name="Content Placeholder 2"/>
          <p:cNvSpPr>
            <a:spLocks noGrp="1"/>
          </p:cNvSpPr>
          <p:nvPr>
            <p:ph sz="half" idx="1"/>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department </a:t>
            </a:r>
            <a:r>
              <a:rPr lang="en-US" strike="sngStrike"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Transportation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institute a civil action for injunctive relief in the appropriate circuit court to prevent violation of any provision of this chapter.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may institute a civil action for</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injunctive relief</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in the appropriate circuit court to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prevent violation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of any provision of this chapter.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182</a:t>
            </a:fld>
            <a:endParaRPr lang="en-US" dirty="0"/>
          </a:p>
        </p:txBody>
      </p:sp>
    </p:spTree>
    <p:extLst>
      <p:ext uri="{BB962C8B-B14F-4D97-AF65-F5344CB8AC3E}">
        <p14:creationId xmlns:p14="http://schemas.microsoft.com/office/powerpoint/2010/main" val="410523925"/>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333.135</a:t>
            </a:r>
            <a:r>
              <a:rPr lang="en-US" dirty="0"/>
              <a:t> </a:t>
            </a:r>
          </a:p>
        </p:txBody>
      </p:sp>
      <p:sp>
        <p:nvSpPr>
          <p:cNvPr id="3" name="Content Placeholder 2"/>
          <p:cNvSpPr>
            <a:spLocks noGrp="1"/>
          </p:cNvSpPr>
          <p:nvPr>
            <p:ph sz="half" idx="1"/>
          </p:nvPr>
        </p:nvSpPr>
        <p:spPr/>
        <p:txBody>
          <a:bodyPr/>
          <a:lstStyle/>
          <a:p>
            <a:pPr marL="0" indent="0">
              <a:buNone/>
            </a:pPr>
            <a:r>
              <a:rPr lang="en-US" u="sng" dirty="0"/>
              <a:t>Transition provisions.—</a:t>
            </a:r>
            <a:r>
              <a:rPr lang="en-US" dirty="0"/>
              <a:t> </a:t>
            </a:r>
          </a:p>
        </p:txBody>
      </p:sp>
      <p:sp>
        <p:nvSpPr>
          <p:cNvPr id="4" name="Content Placeholder 3"/>
          <p:cNvSpPr>
            <a:spLocks noGrp="1"/>
          </p:cNvSpPr>
          <p:nvPr>
            <p:ph sz="half" idx="2"/>
          </p:nvPr>
        </p:nvSpPr>
        <p:spPr/>
        <p:txBody>
          <a:bodyPr/>
          <a:lstStyle/>
          <a:p>
            <a:pPr marL="0" indent="0">
              <a:buNone/>
            </a:pPr>
            <a:r>
              <a:rPr lang="en-US" dirty="0"/>
              <a:t>Transition provisions.—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183</a:t>
            </a:fld>
            <a:endParaRPr lang="en-US" dirty="0"/>
          </a:p>
        </p:txBody>
      </p:sp>
    </p:spTree>
    <p:extLst>
      <p:ext uri="{BB962C8B-B14F-4D97-AF65-F5344CB8AC3E}">
        <p14:creationId xmlns:p14="http://schemas.microsoft.com/office/powerpoint/2010/main" val="335794200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333.135(1)</a:t>
            </a:r>
            <a:r>
              <a:rPr lang="en-US" dirty="0"/>
              <a:t> </a:t>
            </a:r>
          </a:p>
        </p:txBody>
      </p:sp>
      <p:sp>
        <p:nvSpPr>
          <p:cNvPr id="3" name="Content Placeholder 2"/>
          <p:cNvSpPr>
            <a:spLocks noGrp="1"/>
          </p:cNvSpPr>
          <p:nvPr>
            <p:ph sz="half" idx="1"/>
          </p:nvPr>
        </p:nvSpPr>
        <p:spPr/>
        <p:txBody>
          <a:bodyPr/>
          <a:lstStyle/>
          <a:p>
            <a:pPr marL="0" indent="0">
              <a:buNone/>
            </a:pPr>
            <a:r>
              <a:rPr lang="en-US" u="sng" dirty="0"/>
              <a:t>Any airport zoning regulation in effect on July 1, 2016, which includes provisions in conflict with this chapter shall be amended to conform to the requirements of this chapter by July 1, 2017.</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airport zoning regulation in effect on July 1, 2016, which includes provisions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in conflict</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with this chapter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 be amended</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to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conform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to the requirements of this chapter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by</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July 1, 2017.</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184</a:t>
            </a:fld>
            <a:endParaRPr lang="en-US" dirty="0"/>
          </a:p>
        </p:txBody>
      </p:sp>
    </p:spTree>
    <p:extLst>
      <p:ext uri="{BB962C8B-B14F-4D97-AF65-F5344CB8AC3E}">
        <p14:creationId xmlns:p14="http://schemas.microsoft.com/office/powerpoint/2010/main" val="2600291775"/>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333.135(2)</a:t>
            </a:r>
            <a:r>
              <a:rPr lang="en-US" dirty="0"/>
              <a:t> </a:t>
            </a:r>
          </a:p>
        </p:txBody>
      </p:sp>
      <p:sp>
        <p:nvSpPr>
          <p:cNvPr id="3" name="Content Placeholder 2"/>
          <p:cNvSpPr>
            <a:spLocks noGrp="1"/>
          </p:cNvSpPr>
          <p:nvPr>
            <p:ph sz="half" idx="1"/>
          </p:nvPr>
        </p:nvSpPr>
        <p:spPr/>
        <p:txBody>
          <a:bodyPr/>
          <a:lstStyle/>
          <a:p>
            <a:pPr marL="0" indent="0">
              <a:buNone/>
            </a:pPr>
            <a:r>
              <a:rPr lang="en-US" u="sng" dirty="0"/>
              <a:t>Any political subdivision having an airport within its territorial limits which has not adopted airport zoning regulations shall, by July 1, 2017, adopt airport zoning regulations consistent with this chapter.</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Any political subdivision having an airport within its territorial limits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which has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not</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adopted airport zoning regulations</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shall</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by</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July 1, 2017,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regulations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consistent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this chapter.</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185</a:t>
            </a:fld>
            <a:endParaRPr lang="en-US" dirty="0"/>
          </a:p>
        </p:txBody>
      </p:sp>
    </p:spTree>
    <p:extLst>
      <p:ext uri="{BB962C8B-B14F-4D97-AF65-F5344CB8AC3E}">
        <p14:creationId xmlns:p14="http://schemas.microsoft.com/office/powerpoint/2010/main" val="373281102"/>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333.135</a:t>
            </a:r>
            <a:r>
              <a:rPr lang="en-US" u="sng" dirty="0"/>
              <a:t>(3) </a:t>
            </a:r>
          </a:p>
        </p:txBody>
      </p:sp>
      <p:sp>
        <p:nvSpPr>
          <p:cNvPr id="3" name="Content Placeholder 2"/>
          <p:cNvSpPr>
            <a:spLocks noGrp="1"/>
          </p:cNvSpPr>
          <p:nvPr>
            <p:ph sz="half" idx="1"/>
          </p:nvPr>
        </p:nvSpPr>
        <p:spPr/>
        <p:txBody>
          <a:bodyPr/>
          <a:lstStyle/>
          <a:p>
            <a:pPr marL="0" indent="0">
              <a:buNone/>
            </a:pPr>
            <a:r>
              <a:rPr lang="en-US" u="sng" dirty="0"/>
              <a:t>For those political subdivisions that have not yet adopted airport zoning regulations pursuant to this chapter, the department shall administer the permitting process as provided in s. 333.025.</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those political subdivisions that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have not </a:t>
            </a:r>
            <a:r>
              <a:rPr lang="en-US" u="sng"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yet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adopted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airport zoning regulations </a:t>
            </a:r>
            <a:r>
              <a:rPr lang="en-US"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pursuant to this chapter</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the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department shall administer the permitting process as provided in s. 333.025.</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186</a:t>
            </a:fld>
            <a:endParaRPr lang="en-US" dirty="0"/>
          </a:p>
        </p:txBody>
      </p:sp>
    </p:spTree>
    <p:extLst>
      <p:ext uri="{BB962C8B-B14F-4D97-AF65-F5344CB8AC3E}">
        <p14:creationId xmlns:p14="http://schemas.microsoft.com/office/powerpoint/2010/main" val="3548404532"/>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Suggested Action Plan Overview</a:t>
            </a:r>
          </a:p>
        </p:txBody>
      </p:sp>
      <p:sp>
        <p:nvSpPr>
          <p:cNvPr id="3" name="Content Placeholder 2"/>
          <p:cNvSpPr>
            <a:spLocks noGrp="1"/>
          </p:cNvSpPr>
          <p:nvPr>
            <p:ph idx="1"/>
          </p:nvPr>
        </p:nvSpPr>
        <p:spPr/>
        <p:txBody>
          <a:bodyPr>
            <a:normAutofit fontScale="55000" lnSpcReduction="20000"/>
          </a:bodyPr>
          <a:lstStyle/>
          <a:p>
            <a:pPr marL="514350" lvl="0" indent="-514350">
              <a:lnSpc>
                <a:spcPct val="90000"/>
              </a:lnSpc>
              <a:spcBef>
                <a:spcPts val="1000"/>
              </a:spcBef>
              <a:buFont typeface="+mj-lt"/>
              <a:buAutoNum type="arabicPeriod"/>
            </a:pPr>
            <a:r>
              <a:rPr lang="en-US" sz="4200" dirty="0">
                <a:solidFill>
                  <a:prstClr val="black"/>
                </a:solidFill>
              </a:rPr>
              <a:t>Identify and establish the entity that will function as the administrative agency/permitting board to administer and enforce airport zoning regulations; identify your process for promulgating airport zoning regulations</a:t>
            </a:r>
          </a:p>
          <a:p>
            <a:pPr marL="514350" lvl="0" indent="-514350">
              <a:lnSpc>
                <a:spcPct val="90000"/>
              </a:lnSpc>
              <a:spcBef>
                <a:spcPts val="1000"/>
              </a:spcBef>
              <a:buFont typeface="+mj-lt"/>
              <a:buAutoNum type="arabicPeriod"/>
            </a:pPr>
            <a:r>
              <a:rPr lang="en-US" sz="4200" dirty="0">
                <a:solidFill>
                  <a:prstClr val="black"/>
                </a:solidFill>
              </a:rPr>
              <a:t>Determine if an </a:t>
            </a:r>
            <a:r>
              <a:rPr lang="en-US" sz="4200" dirty="0" err="1">
                <a:solidFill>
                  <a:prstClr val="black"/>
                </a:solidFill>
              </a:rPr>
              <a:t>Interlocal</a:t>
            </a:r>
            <a:r>
              <a:rPr lang="en-US" sz="4200" dirty="0">
                <a:solidFill>
                  <a:prstClr val="black"/>
                </a:solidFill>
              </a:rPr>
              <a:t> Agreement or Joint Zoning Board is required in accordance with F.S. 333.03(1)(b) and identify and coordinate with the political subdivisions that are affected</a:t>
            </a:r>
          </a:p>
          <a:p>
            <a:pPr marL="514350" lvl="0" indent="-514350">
              <a:lnSpc>
                <a:spcPct val="90000"/>
              </a:lnSpc>
              <a:spcBef>
                <a:spcPts val="1000"/>
              </a:spcBef>
              <a:buFont typeface="+mj-lt"/>
              <a:buAutoNum type="arabicPeriod"/>
            </a:pPr>
            <a:r>
              <a:rPr lang="en-US" sz="4200" dirty="0">
                <a:solidFill>
                  <a:prstClr val="black"/>
                </a:solidFill>
              </a:rPr>
              <a:t>Political subdivision(s) adopt airport zoning regulations by July 1, 2017</a:t>
            </a:r>
          </a:p>
          <a:p>
            <a:pPr marL="514350" lvl="0" indent="-514350">
              <a:lnSpc>
                <a:spcPct val="90000"/>
              </a:lnSpc>
              <a:spcBef>
                <a:spcPts val="1000"/>
              </a:spcBef>
              <a:buFont typeface="+mj-lt"/>
              <a:buAutoNum type="arabicPeriod"/>
            </a:pPr>
            <a:r>
              <a:rPr lang="en-US" sz="4200" dirty="0">
                <a:solidFill>
                  <a:prstClr val="black"/>
                </a:solidFill>
              </a:rPr>
              <a:t>Upon receipt of a complete permit application, the local government  shall provide a copy of the application to the Aviation and Spaceports Office for a 15 day review period, in accordance with F.S. 333.025(4). </a:t>
            </a:r>
          </a:p>
          <a:p>
            <a:pPr marL="514350" lvl="0" indent="-514350">
              <a:lnSpc>
                <a:spcPct val="90000"/>
              </a:lnSpc>
              <a:spcBef>
                <a:spcPts val="1000"/>
              </a:spcBef>
              <a:buFont typeface="+mj-lt"/>
              <a:buAutoNum type="arabicPeriod"/>
            </a:pPr>
            <a:r>
              <a:rPr lang="en-US" sz="4200" dirty="0">
                <a:solidFill>
                  <a:prstClr val="black"/>
                </a:solidFill>
              </a:rPr>
              <a:t>Political subdivisions provide adopted airport zoning regulations and amendments to FDOT within 30 days after adoption, in accordance with F.S. 333.03(3).</a:t>
            </a:r>
          </a:p>
          <a:p>
            <a:pPr marL="0" lvl="0" indent="0">
              <a:lnSpc>
                <a:spcPct val="90000"/>
              </a:lnSpc>
              <a:spcBef>
                <a:spcPts val="1000"/>
              </a:spcBef>
              <a:buNone/>
            </a:pPr>
            <a:endParaRPr lang="en-US" sz="3300" dirty="0">
              <a:solidFill>
                <a:prstClr val="black"/>
              </a:solidFill>
            </a:endParaRPr>
          </a:p>
          <a:p>
            <a:pPr lvl="1"/>
            <a:endParaRPr lang="en-US" dirty="0"/>
          </a:p>
          <a:p>
            <a:pPr marL="457200" lvl="1" indent="0">
              <a:buNone/>
            </a:pPr>
            <a:endParaRPr lang="en-US"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187</a:t>
            </a:fld>
            <a:endParaRPr lang="en-US" dirty="0"/>
          </a:p>
        </p:txBody>
      </p:sp>
    </p:spTree>
    <p:extLst>
      <p:ext uri="{BB962C8B-B14F-4D97-AF65-F5344CB8AC3E}">
        <p14:creationId xmlns:p14="http://schemas.microsoft.com/office/powerpoint/2010/main" val="343994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0"/>
            <a:ext cx="8077200" cy="3581400"/>
          </a:xfrm>
        </p:spPr>
        <p:txBody>
          <a:bodyPr>
            <a:normAutofit/>
          </a:bodyPr>
          <a:lstStyle/>
          <a:p>
            <a:pPr algn="ctr"/>
            <a:r>
              <a:rPr lang="en-US" b="0" dirty="0"/>
              <a:t>Zoning Authorities' Submittal Responsibilities to </a:t>
            </a:r>
            <a:br>
              <a:rPr lang="en-US" b="0" dirty="0"/>
            </a:br>
            <a:r>
              <a:rPr lang="en-US" b="0" dirty="0"/>
              <a:t>FDOT Aviation and Spaceports Office (Aviation Office)       </a:t>
            </a:r>
            <a:br>
              <a:rPr lang="en-US" b="0" dirty="0"/>
            </a:br>
            <a:r>
              <a:rPr lang="en-US" b="0" dirty="0"/>
              <a:t>in accordance with F.S. 333(2016)</a:t>
            </a:r>
            <a:br>
              <a:rPr lang="en-US" b="0" dirty="0"/>
            </a:br>
            <a:endParaRPr lang="en-US" b="0" dirty="0"/>
          </a:p>
        </p:txBody>
      </p:sp>
      <p:sp>
        <p:nvSpPr>
          <p:cNvPr id="4" name="Slide Number Placeholder 3"/>
          <p:cNvSpPr>
            <a:spLocks noGrp="1"/>
          </p:cNvSpPr>
          <p:nvPr>
            <p:ph type="sldNum" sz="quarter" idx="12"/>
          </p:nvPr>
        </p:nvSpPr>
        <p:spPr/>
        <p:txBody>
          <a:bodyPr/>
          <a:lstStyle/>
          <a:p>
            <a:fld id="{ADC5BE26-424E-4201-A0A6-D8E3FEBF9929}" type="slidenum">
              <a:rPr lang="en-US" smtClean="0"/>
              <a:pPr/>
              <a:t>188</a:t>
            </a:fld>
            <a:endParaRPr lang="en-US" dirty="0"/>
          </a:p>
        </p:txBody>
      </p:sp>
    </p:spTree>
    <p:extLst>
      <p:ext uri="{BB962C8B-B14F-4D97-AF65-F5344CB8AC3E}">
        <p14:creationId xmlns:p14="http://schemas.microsoft.com/office/powerpoint/2010/main" val="2830182867"/>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Submittal to FDOT Aviation Office</a:t>
            </a:r>
          </a:p>
        </p:txBody>
      </p:sp>
      <p:sp>
        <p:nvSpPr>
          <p:cNvPr id="3" name="Content Placeholder 2"/>
          <p:cNvSpPr>
            <a:spLocks noGrp="1"/>
          </p:cNvSpPr>
          <p:nvPr>
            <p:ph sz="half" idx="1"/>
          </p:nvPr>
        </p:nvSpPr>
        <p:spPr>
          <a:xfrm>
            <a:off x="457200" y="1600200"/>
            <a:ext cx="8382000" cy="4525963"/>
          </a:xfrm>
        </p:spPr>
        <p:txBody>
          <a:bodyPr>
            <a:normAutofit lnSpcReduction="10000"/>
          </a:bodyPr>
          <a:lstStyle/>
          <a:p>
            <a:pPr marL="0" indent="0">
              <a:buNone/>
            </a:pPr>
            <a:r>
              <a:rPr lang="en-US" dirty="0"/>
              <a:t>Submittal to Aviation Office of adopted Airport Zoning </a:t>
            </a:r>
            <a:r>
              <a:rPr lang="en-US" u="sng" dirty="0"/>
              <a:t>Regulations</a:t>
            </a:r>
            <a:r>
              <a:rPr lang="en-US" dirty="0"/>
              <a:t> and </a:t>
            </a:r>
            <a:r>
              <a:rPr lang="en-US" dirty="0">
                <a:solidFill>
                  <a:srgbClr val="FF0000"/>
                </a:solidFill>
              </a:rPr>
              <a:t>amendments</a:t>
            </a:r>
            <a:r>
              <a:rPr lang="en-US" dirty="0"/>
              <a:t> in accordance with 	       F.S. 333.03(3)(2016) “… provide a copy … to department’s aviation office …. .”within 30 days after </a:t>
            </a:r>
            <a:r>
              <a:rPr lang="en-US" dirty="0">
                <a:solidFill>
                  <a:srgbClr val="FF0000"/>
                </a:solidFill>
              </a:rPr>
              <a:t>adoption</a:t>
            </a:r>
            <a:r>
              <a:rPr lang="en-US" dirty="0"/>
              <a:t>.” This would also comply with the requirement to “place on file” zoning regulation with FDOT                (FS 333.025(4))   </a:t>
            </a:r>
          </a:p>
          <a:p>
            <a:pPr marL="0" indent="0">
              <a:buNone/>
            </a:pPr>
            <a:r>
              <a:rPr lang="en-US" dirty="0"/>
              <a:t>Adopted/amended regulations and related questions should be emailed to:</a:t>
            </a:r>
          </a:p>
          <a:p>
            <a:pPr marL="0" indent="0">
              <a:buNone/>
            </a:pPr>
            <a:r>
              <a:rPr lang="en-US" u="sng" dirty="0">
                <a:hlinkClick r:id="rId3"/>
              </a:rPr>
              <a:t>DOTRegulationReview@dot.state.fl.us</a:t>
            </a:r>
            <a:endParaRPr lang="en-US" dirty="0"/>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189</a:t>
            </a:fld>
            <a:endParaRPr lang="en-US" dirty="0"/>
          </a:p>
        </p:txBody>
      </p:sp>
    </p:spTree>
    <p:extLst>
      <p:ext uri="{BB962C8B-B14F-4D97-AF65-F5344CB8AC3E}">
        <p14:creationId xmlns:p14="http://schemas.microsoft.com/office/powerpoint/2010/main" val="2322734153"/>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333.09</a:t>
            </a:r>
            <a:r>
              <a:rPr lang="en-US" u="sng" dirty="0"/>
              <a:t>(2)</a:t>
            </a:r>
            <a:r>
              <a:rPr lang="en-US" u="sng" dirty="0">
                <a:solidFill>
                  <a:srgbClr val="FF0000"/>
                </a:solidFill>
              </a:rPr>
              <a:t>(a)2. Local Gov. process </a:t>
            </a:r>
          </a:p>
        </p:txBody>
      </p:sp>
      <p:sp>
        <p:nvSpPr>
          <p:cNvPr id="3" name="Content Placeholder 2"/>
          <p:cNvSpPr>
            <a:spLocks noGrp="1"/>
          </p:cNvSpPr>
          <p:nvPr>
            <p:ph sz="half" idx="1"/>
          </p:nvPr>
        </p:nvSpPr>
        <p:spPr/>
        <p:txBody>
          <a:bodyPr/>
          <a:lstStyle/>
          <a:p>
            <a:pPr marL="0" indent="0">
              <a:buNone/>
            </a:pPr>
            <a:r>
              <a:rPr lang="en-US" u="sng" dirty="0"/>
              <a:t>Provide the department with a copy of a complete application consistent with s. 333.025(4).</a:t>
            </a:r>
            <a:r>
              <a:rPr lang="en-US" dirty="0"/>
              <a:t> </a:t>
            </a:r>
          </a:p>
        </p:txBody>
      </p:sp>
      <p:sp>
        <p:nvSpPr>
          <p:cNvPr id="4" name="Content Placeholder 3"/>
          <p:cNvSpPr>
            <a:spLocks noGrp="1"/>
          </p:cNvSpPr>
          <p:nvPr>
            <p:ph sz="half" idx="2"/>
          </p:nvPr>
        </p:nvSpPr>
        <p:spPr/>
        <p:txBody>
          <a:bodyPr/>
          <a:lstStyle/>
          <a:p>
            <a:pPr marL="0" marR="0" indent="0">
              <a:lnSpc>
                <a:spcPct val="107000"/>
              </a:lnSpc>
              <a:spcBef>
                <a:spcPts val="0"/>
              </a:spcBef>
              <a:spcAft>
                <a:spcPts val="0"/>
              </a:spcAft>
              <a:buNone/>
            </a:pP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Provide the department</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with a copy of a </a:t>
            </a:r>
            <a:r>
              <a:rPr lang="en-US"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complete application</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consistent with s. 333.025(4).</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190</a:t>
            </a:fld>
            <a:endParaRPr lang="en-US" dirty="0"/>
          </a:p>
        </p:txBody>
      </p:sp>
    </p:spTree>
    <p:extLst>
      <p:ext uri="{BB962C8B-B14F-4D97-AF65-F5344CB8AC3E}">
        <p14:creationId xmlns:p14="http://schemas.microsoft.com/office/powerpoint/2010/main" val="2127685705"/>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Submittal to FDOT Aviation Office</a:t>
            </a:r>
          </a:p>
        </p:txBody>
      </p:sp>
      <p:sp>
        <p:nvSpPr>
          <p:cNvPr id="3" name="Content Placeholder 2"/>
          <p:cNvSpPr>
            <a:spLocks noGrp="1"/>
          </p:cNvSpPr>
          <p:nvPr>
            <p:ph sz="half" idx="1"/>
          </p:nvPr>
        </p:nvSpPr>
        <p:spPr>
          <a:xfrm>
            <a:off x="457200" y="1600200"/>
            <a:ext cx="8382000" cy="4525963"/>
          </a:xfrm>
        </p:spPr>
        <p:txBody>
          <a:bodyPr/>
          <a:lstStyle/>
          <a:p>
            <a:pPr marL="0" indent="0">
              <a:buNone/>
            </a:pPr>
            <a:r>
              <a:rPr lang="en-US" dirty="0"/>
              <a:t>Submittal to Aviation Office of Airport Zoning of </a:t>
            </a:r>
            <a:r>
              <a:rPr lang="en-US" u="sng" dirty="0"/>
              <a:t>applications</a:t>
            </a:r>
            <a:r>
              <a:rPr lang="en-US" dirty="0"/>
              <a:t> upon receipt by political subdivisions  in accordance with F.S. 333.025(4)(2016)[“upon receipt of </a:t>
            </a:r>
            <a:r>
              <a:rPr lang="en-US" u="sng" dirty="0">
                <a:solidFill>
                  <a:srgbClr val="FF0000"/>
                </a:solidFill>
              </a:rPr>
              <a:t>complete</a:t>
            </a:r>
            <a:r>
              <a:rPr lang="en-US" dirty="0"/>
              <a:t> application local government shall provide copy to aviation office by delivery receipt”]</a:t>
            </a:r>
          </a:p>
          <a:p>
            <a:pPr marL="0" indent="0">
              <a:buNone/>
            </a:pPr>
            <a:r>
              <a:rPr lang="en-US" dirty="0"/>
              <a:t>Zoning  applications to political subdivisions and related questions should be submitted to:</a:t>
            </a:r>
          </a:p>
          <a:p>
            <a:pPr marL="0" indent="0">
              <a:buNone/>
            </a:pPr>
            <a:r>
              <a:rPr lang="en-US" u="sng" dirty="0">
                <a:hlinkClick r:id="rId3"/>
              </a:rPr>
              <a:t>DOTAirportZoning@dot.state.fl.us</a:t>
            </a:r>
            <a:endParaRPr lang="en-US" dirty="0"/>
          </a:p>
          <a:p>
            <a:pPr marL="0" indent="0">
              <a:buNone/>
            </a:pPr>
            <a:endParaRPr lang="en-US" dirty="0"/>
          </a:p>
        </p:txBody>
      </p:sp>
      <p:sp>
        <p:nvSpPr>
          <p:cNvPr id="5" name="Slide Number Placeholder 4"/>
          <p:cNvSpPr>
            <a:spLocks noGrp="1"/>
          </p:cNvSpPr>
          <p:nvPr>
            <p:ph type="sldNum" sz="quarter" idx="12"/>
          </p:nvPr>
        </p:nvSpPr>
        <p:spPr/>
        <p:txBody>
          <a:bodyPr/>
          <a:lstStyle/>
          <a:p>
            <a:fld id="{ADC5BE26-424E-4201-A0A6-D8E3FEBF9929}" type="slidenum">
              <a:rPr lang="en-US" smtClean="0"/>
              <a:pPr/>
              <a:t>191</a:t>
            </a:fld>
            <a:endParaRPr lang="en-US" dirty="0"/>
          </a:p>
        </p:txBody>
      </p:sp>
    </p:spTree>
    <p:extLst>
      <p:ext uri="{BB962C8B-B14F-4D97-AF65-F5344CB8AC3E}">
        <p14:creationId xmlns:p14="http://schemas.microsoft.com/office/powerpoint/2010/main" val="2282667701"/>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2550" y="3482566"/>
            <a:ext cx="6438900" cy="708434"/>
          </a:xfrm>
        </p:spPr>
        <p:txBody>
          <a:bodyPr>
            <a:normAutofit fontScale="90000"/>
          </a:bodyPr>
          <a:lstStyle/>
          <a:p>
            <a:pPr algn="ctr"/>
            <a:r>
              <a:rPr lang="en-US" sz="3100" b="0" dirty="0"/>
              <a:t>Greg Jones</a:t>
            </a:r>
            <a:br>
              <a:rPr lang="en-US" sz="3100" b="0" dirty="0"/>
            </a:br>
            <a:r>
              <a:rPr lang="en-US" sz="3100" b="0" dirty="0"/>
              <a:t>Airspace and Land Use Manager</a:t>
            </a:r>
            <a:br>
              <a:rPr lang="en-US" sz="3100" b="0" dirty="0"/>
            </a:br>
            <a:r>
              <a:rPr lang="en-US" sz="3100" b="0" dirty="0"/>
              <a:t>(850) 414-4502</a:t>
            </a:r>
            <a:br>
              <a:rPr lang="en-US" sz="3100" b="0" dirty="0"/>
            </a:br>
            <a:br>
              <a:rPr lang="en-US" sz="3100" b="0" dirty="0"/>
            </a:br>
            <a:r>
              <a:rPr lang="en-US" sz="3100" b="0" dirty="0"/>
              <a:t>Aviation and Spaceports Office</a:t>
            </a:r>
            <a:br>
              <a:rPr lang="en-US" sz="3100" b="0" dirty="0"/>
            </a:br>
            <a:r>
              <a:rPr lang="en-US" sz="3100" b="0" dirty="0"/>
              <a:t>Florida Department of Transportation</a:t>
            </a:r>
            <a:br>
              <a:rPr lang="en-US" sz="3100" b="0" dirty="0"/>
            </a:br>
            <a:br>
              <a:rPr lang="en-US" sz="3100" b="0" dirty="0"/>
            </a:br>
            <a:r>
              <a:rPr lang="en-US" sz="3100" b="0" dirty="0"/>
              <a:t>605 Suwannee Street, MS 46</a:t>
            </a:r>
            <a:br>
              <a:rPr lang="en-US" sz="3100" b="0" dirty="0"/>
            </a:br>
            <a:r>
              <a:rPr lang="en-US" sz="3100" b="0" dirty="0"/>
              <a:t>Tallahassee, FL 32399-0450</a:t>
            </a:r>
            <a:br>
              <a:rPr lang="en-US" sz="3100" b="0" dirty="0"/>
            </a:br>
            <a:r>
              <a:rPr lang="en-US" sz="3100" b="0" dirty="0">
                <a:solidFill>
                  <a:srgbClr val="FF0000"/>
                </a:solidFill>
              </a:rPr>
              <a:t>www.fdot.gov/aviation</a:t>
            </a:r>
            <a:br>
              <a:rPr lang="en-US" dirty="0">
                <a:solidFill>
                  <a:srgbClr val="FF0000"/>
                </a:solidFill>
              </a:rPr>
            </a:br>
            <a:endParaRPr lang="en-US" sz="2800" b="1" dirty="0">
              <a:solidFill>
                <a:srgbClr val="FF0000"/>
              </a:solidFill>
              <a:latin typeface="Arial" pitchFamily="34" charset="0"/>
              <a:cs typeface="Arial" pitchFamily="34" charset="0"/>
            </a:endParaRPr>
          </a:p>
        </p:txBody>
      </p:sp>
      <p:sp>
        <p:nvSpPr>
          <p:cNvPr id="13" name="TextBox 12"/>
          <p:cNvSpPr txBox="1"/>
          <p:nvPr/>
        </p:nvSpPr>
        <p:spPr>
          <a:xfrm>
            <a:off x="2133600" y="242149"/>
            <a:ext cx="7010400" cy="646331"/>
          </a:xfrm>
          <a:prstGeom prst="rect">
            <a:avLst/>
          </a:prstGeom>
          <a:noFill/>
          <a:ln>
            <a:noFill/>
          </a:ln>
          <a:effectLst/>
        </p:spPr>
        <p:txBody>
          <a:bodyPr wrap="square" rtlCol="0">
            <a:spAutoFit/>
          </a:bodyPr>
          <a:lstStyle/>
          <a:p>
            <a:r>
              <a:rPr lang="en-US" sz="3600" b="1" dirty="0">
                <a:solidFill>
                  <a:srgbClr val="1F4283"/>
                </a:solidFill>
              </a:rPr>
              <a:t>Contact Information</a:t>
            </a:r>
          </a:p>
        </p:txBody>
      </p:sp>
      <p:sp>
        <p:nvSpPr>
          <p:cNvPr id="16" name="Rectangle 15"/>
          <p:cNvSpPr/>
          <p:nvPr/>
        </p:nvSpPr>
        <p:spPr>
          <a:xfrm>
            <a:off x="0" y="1143000"/>
            <a:ext cx="9144000" cy="141029"/>
          </a:xfrm>
          <a:prstGeom prst="rect">
            <a:avLst/>
          </a:prstGeom>
          <a:solidFill>
            <a:srgbClr val="1F428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0" y="1325881"/>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7" name="Rectangle 6"/>
          <p:cNvSpPr/>
          <p:nvPr/>
        </p:nvSpPr>
        <p:spPr>
          <a:xfrm>
            <a:off x="0" y="1066800"/>
            <a:ext cx="9144000" cy="45719"/>
          </a:xfrm>
          <a:prstGeom prst="rect">
            <a:avLst/>
          </a:prstGeom>
          <a:solidFill>
            <a:srgbClr val="0054A8"/>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2"/>
          </p:nvPr>
        </p:nvSpPr>
        <p:spPr/>
        <p:txBody>
          <a:bodyPr/>
          <a:lstStyle/>
          <a:p>
            <a:fld id="{ADC5BE26-424E-4201-A0A6-D8E3FEBF9929}" type="slidenum">
              <a:rPr lang="en-US" smtClean="0"/>
              <a:pPr/>
              <a:t>192</a:t>
            </a:fld>
            <a:endParaRPr lang="en-US" dirty="0"/>
          </a:p>
        </p:txBody>
      </p:sp>
    </p:spTree>
    <p:extLst>
      <p:ext uri="{BB962C8B-B14F-4D97-AF65-F5344CB8AC3E}">
        <p14:creationId xmlns:p14="http://schemas.microsoft.com/office/powerpoint/2010/main" val="104082938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REPEALED PROVISIONS</a:t>
            </a:r>
            <a:endParaRPr lang="en-US" dirty="0"/>
          </a:p>
        </p:txBody>
      </p:sp>
      <p:sp>
        <p:nvSpPr>
          <p:cNvPr id="3" name="Content Placeholder 2"/>
          <p:cNvSpPr>
            <a:spLocks noGrp="1"/>
          </p:cNvSpPr>
          <p:nvPr>
            <p:ph idx="1"/>
          </p:nvPr>
        </p:nvSpPr>
        <p:spPr/>
        <p:txBody>
          <a:bodyPr/>
          <a:lstStyle/>
          <a:p>
            <a:endParaRPr lang="en-US" dirty="0"/>
          </a:p>
          <a:p>
            <a:r>
              <a:rPr lang="en-US" dirty="0"/>
              <a:t>333.065 Guidelines regarding land use near airports</a:t>
            </a:r>
          </a:p>
          <a:p>
            <a:r>
              <a:rPr lang="en-US" dirty="0"/>
              <a:t>333.08   Appeals</a:t>
            </a:r>
          </a:p>
          <a:p>
            <a:r>
              <a:rPr lang="en-US" dirty="0"/>
              <a:t>333.10    Board of adjustment</a:t>
            </a:r>
          </a:p>
          <a:p>
            <a:r>
              <a:rPr lang="en-US" dirty="0"/>
              <a:t>333.14    Short title</a:t>
            </a:r>
          </a:p>
        </p:txBody>
      </p:sp>
      <p:sp>
        <p:nvSpPr>
          <p:cNvPr id="4" name="Slide Number Placeholder 3"/>
          <p:cNvSpPr>
            <a:spLocks noGrp="1"/>
          </p:cNvSpPr>
          <p:nvPr>
            <p:ph type="sldNum" sz="quarter" idx="12"/>
          </p:nvPr>
        </p:nvSpPr>
        <p:spPr/>
        <p:txBody>
          <a:bodyPr/>
          <a:lstStyle/>
          <a:p>
            <a:fld id="{ADC5BE26-424E-4201-A0A6-D8E3FEBF9929}" type="slidenum">
              <a:rPr lang="en-US" smtClean="0"/>
              <a:pPr/>
              <a:t>193</a:t>
            </a:fld>
            <a:endParaRPr lang="en-US" dirty="0"/>
          </a:p>
        </p:txBody>
      </p:sp>
    </p:spTree>
    <p:extLst>
      <p:ext uri="{BB962C8B-B14F-4D97-AF65-F5344CB8AC3E}">
        <p14:creationId xmlns:p14="http://schemas.microsoft.com/office/powerpoint/2010/main" val="3452580231"/>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333.065</a:t>
            </a:r>
          </a:p>
        </p:txBody>
      </p:sp>
      <p:sp>
        <p:nvSpPr>
          <p:cNvPr id="3" name="Content Placeholder 2"/>
          <p:cNvSpPr>
            <a:spLocks noGrp="1"/>
          </p:cNvSpPr>
          <p:nvPr>
            <p:ph sz="half" idx="1"/>
          </p:nvPr>
        </p:nvSpPr>
        <p:spPr/>
        <p:txBody>
          <a:bodyPr>
            <a:normAutofit fontScale="70000" lnSpcReduction="20000"/>
          </a:bodyPr>
          <a:lstStyle/>
          <a:p>
            <a:pPr marL="0" indent="0">
              <a:buNone/>
            </a:pPr>
            <a:r>
              <a:rPr lang="en-US" b="1" dirty="0"/>
              <a:t>Guidelines regarding land use near airports.—</a:t>
            </a:r>
            <a:r>
              <a:rPr lang="en-US" dirty="0"/>
              <a:t>The Department of Transportation, after consultation with the Department of Economic Opportunity, local governments, and other interested persons, shall adopt by rule recommended guidelines regarding compatible land uses in the vicinity of airports. These guidelines shall utilize acceptable and established quantitative measures, such as the Air Installation Compatible Use Zone standards, the Florida Statutes, and applicable Federal Aviation Administration documents.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194</a:t>
            </a:fld>
            <a:endParaRPr lang="en-US" dirty="0"/>
          </a:p>
        </p:txBody>
      </p:sp>
    </p:spTree>
    <p:extLst>
      <p:ext uri="{BB962C8B-B14F-4D97-AF65-F5344CB8AC3E}">
        <p14:creationId xmlns:p14="http://schemas.microsoft.com/office/powerpoint/2010/main" val="199035670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a:t>
            </a:r>
          </a:p>
        </p:txBody>
      </p:sp>
      <p:sp>
        <p:nvSpPr>
          <p:cNvPr id="3" name="Content Placeholder 2"/>
          <p:cNvSpPr>
            <a:spLocks noGrp="1"/>
          </p:cNvSpPr>
          <p:nvPr>
            <p:ph sz="half" idx="1"/>
          </p:nvPr>
        </p:nvSpPr>
        <p:spPr/>
        <p:txBody>
          <a:bodyPr/>
          <a:lstStyle/>
          <a:p>
            <a:pPr marL="0" indent="0">
              <a:buNone/>
            </a:pPr>
            <a:r>
              <a:rPr lang="en-US" b="1" dirty="0"/>
              <a:t>Appeals.—</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195</a:t>
            </a:fld>
            <a:endParaRPr lang="en-US" dirty="0"/>
          </a:p>
        </p:txBody>
      </p:sp>
    </p:spTree>
    <p:extLst>
      <p:ext uri="{BB962C8B-B14F-4D97-AF65-F5344CB8AC3E}">
        <p14:creationId xmlns:p14="http://schemas.microsoft.com/office/powerpoint/2010/main" val="1413976741"/>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333.08(1)</a:t>
            </a:r>
          </a:p>
        </p:txBody>
      </p:sp>
      <p:sp>
        <p:nvSpPr>
          <p:cNvPr id="3" name="Content Placeholder 2"/>
          <p:cNvSpPr>
            <a:spLocks noGrp="1"/>
          </p:cNvSpPr>
          <p:nvPr>
            <p:ph sz="half" idx="1"/>
          </p:nvPr>
        </p:nvSpPr>
        <p:spPr/>
        <p:txBody>
          <a:bodyPr>
            <a:normAutofit fontScale="70000" lnSpcReduction="20000"/>
          </a:bodyPr>
          <a:lstStyle/>
          <a:p>
            <a:pPr marL="0" indent="0">
              <a:buNone/>
            </a:pPr>
            <a:r>
              <a:rPr lang="en-US" dirty="0"/>
              <a:t>Any person aggrieved, or taxpayer affected, by any decision of an administrative agency made in its administration of airport zoning regulations adopted under this chapter; or any governing body of a political subdivision, or the Department of Transportation, or any joint airport zoning board, which is of the opinion that a decision of such an administrative agency is an improper application of airport zoning regulations of concern to such governing body or board, may appeal to the board of adjustment authorized to hear and decide appeals from the decisions of such administrative agency.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196</a:t>
            </a:fld>
            <a:endParaRPr lang="en-US" dirty="0"/>
          </a:p>
        </p:txBody>
      </p:sp>
    </p:spTree>
    <p:extLst>
      <p:ext uri="{BB962C8B-B14F-4D97-AF65-F5344CB8AC3E}">
        <p14:creationId xmlns:p14="http://schemas.microsoft.com/office/powerpoint/2010/main" val="23101883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333.08(2)</a:t>
            </a:r>
          </a:p>
        </p:txBody>
      </p:sp>
      <p:sp>
        <p:nvSpPr>
          <p:cNvPr id="3" name="Content Placeholder 2"/>
          <p:cNvSpPr>
            <a:spLocks noGrp="1"/>
          </p:cNvSpPr>
          <p:nvPr>
            <p:ph sz="half" idx="1"/>
          </p:nvPr>
        </p:nvSpPr>
        <p:spPr/>
        <p:txBody>
          <a:bodyPr>
            <a:normAutofit fontScale="70000" lnSpcReduction="20000"/>
          </a:bodyPr>
          <a:lstStyle/>
          <a:p>
            <a:pPr marL="0" indent="0">
              <a:buNone/>
            </a:pPr>
            <a:r>
              <a:rPr lang="en-US" dirty="0"/>
              <a:t>All appeals taken under this section must be taken within a reasonable time, as provided by the rules of the board, by filing with the agency from which appeal is taken and with the board, a notice of appeal specifying the grounds thereof. The agency from which the appeal is taken shall forthwith transmit to the board all the papers constituting the record upon which the action appealed from was taken, or properly certified copies thereof in lieu of originals, as the agency involved may elect.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197</a:t>
            </a:fld>
            <a:endParaRPr lang="en-US" dirty="0"/>
          </a:p>
        </p:txBody>
      </p:sp>
    </p:spTree>
    <p:extLst>
      <p:ext uri="{BB962C8B-B14F-4D97-AF65-F5344CB8AC3E}">
        <p14:creationId xmlns:p14="http://schemas.microsoft.com/office/powerpoint/2010/main" val="2942187498"/>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333.08(3)</a:t>
            </a:r>
          </a:p>
        </p:txBody>
      </p:sp>
      <p:sp>
        <p:nvSpPr>
          <p:cNvPr id="3" name="Content Placeholder 2"/>
          <p:cNvSpPr>
            <a:spLocks noGrp="1"/>
          </p:cNvSpPr>
          <p:nvPr>
            <p:ph sz="half" idx="1"/>
          </p:nvPr>
        </p:nvSpPr>
        <p:spPr/>
        <p:txBody>
          <a:bodyPr>
            <a:normAutofit fontScale="77500" lnSpcReduction="20000"/>
          </a:bodyPr>
          <a:lstStyle/>
          <a:p>
            <a:pPr marL="0" indent="0">
              <a:buNone/>
            </a:pPr>
            <a:r>
              <a:rPr lang="en-US" dirty="0"/>
              <a:t>An appeal shall stay all proceedings in furtherance of the action appealed from, unless the agency from which the appeal is taken certifies to the board, after the notice of appeal has been filed with it, that by reason of the facts stated in the certificate a stay would, in its opinion, cause imminent peril to life or property. In such cases, proceedings shall not be stayed otherwise than by an order of the board on notice to the agency from which the appeal is taken and on due cause shown.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198</a:t>
            </a:fld>
            <a:endParaRPr lang="en-US" dirty="0"/>
          </a:p>
        </p:txBody>
      </p:sp>
    </p:spTree>
    <p:extLst>
      <p:ext uri="{BB962C8B-B14F-4D97-AF65-F5344CB8AC3E}">
        <p14:creationId xmlns:p14="http://schemas.microsoft.com/office/powerpoint/2010/main" val="271014789"/>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333.08(4)</a:t>
            </a:r>
          </a:p>
        </p:txBody>
      </p:sp>
      <p:sp>
        <p:nvSpPr>
          <p:cNvPr id="3" name="Content Placeholder 2"/>
          <p:cNvSpPr>
            <a:spLocks noGrp="1"/>
          </p:cNvSpPr>
          <p:nvPr>
            <p:ph sz="half" idx="1"/>
          </p:nvPr>
        </p:nvSpPr>
        <p:spPr/>
        <p:txBody>
          <a:bodyPr>
            <a:normAutofit lnSpcReduction="10000"/>
          </a:bodyPr>
          <a:lstStyle/>
          <a:p>
            <a:pPr marL="0" indent="0">
              <a:buNone/>
            </a:pPr>
            <a:r>
              <a:rPr lang="en-US" dirty="0"/>
              <a:t>The board shall fix a reasonable time for the hearing of appeals, give public notice and due notice to the parties in interest, and decide the same within a reasonable time. Upon the hearing, any party may appear in person or by agent or by attorney.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199</a:t>
            </a:fld>
            <a:endParaRPr lang="en-US" dirty="0"/>
          </a:p>
        </p:txBody>
      </p:sp>
    </p:spTree>
    <p:extLst>
      <p:ext uri="{BB962C8B-B14F-4D97-AF65-F5344CB8AC3E}">
        <p14:creationId xmlns:p14="http://schemas.microsoft.com/office/powerpoint/2010/main" val="162092103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333.08(5)</a:t>
            </a:r>
          </a:p>
        </p:txBody>
      </p:sp>
      <p:sp>
        <p:nvSpPr>
          <p:cNvPr id="3" name="Content Placeholder 2"/>
          <p:cNvSpPr>
            <a:spLocks noGrp="1"/>
          </p:cNvSpPr>
          <p:nvPr>
            <p:ph sz="half" idx="1"/>
          </p:nvPr>
        </p:nvSpPr>
        <p:spPr/>
        <p:txBody>
          <a:bodyPr>
            <a:normAutofit fontScale="85000" lnSpcReduction="10000"/>
          </a:bodyPr>
          <a:lstStyle/>
          <a:p>
            <a:pPr marL="0" indent="0">
              <a:buNone/>
            </a:pPr>
            <a:r>
              <a:rPr lang="en-US" dirty="0"/>
              <a:t>The board may, in conformity with the provisions of this chapter, reverse or affirm wholly or partly, or modify, the order, requirement, decision, or determination appealed from and may make such order, requirement, decision, or determination as ought to be made, and to that end shall have all the powers of the administrative agency from which the appeal is taken.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200</a:t>
            </a:fld>
            <a:endParaRPr lang="en-US" dirty="0"/>
          </a:p>
        </p:txBody>
      </p:sp>
    </p:spTree>
    <p:extLst>
      <p:ext uri="{BB962C8B-B14F-4D97-AF65-F5344CB8AC3E}">
        <p14:creationId xmlns:p14="http://schemas.microsoft.com/office/powerpoint/2010/main" val="385312178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a:t>
            </a:r>
          </a:p>
        </p:txBody>
      </p:sp>
      <p:sp>
        <p:nvSpPr>
          <p:cNvPr id="3" name="Content Placeholder 2"/>
          <p:cNvSpPr>
            <a:spLocks noGrp="1"/>
          </p:cNvSpPr>
          <p:nvPr>
            <p:ph sz="half" idx="1"/>
          </p:nvPr>
        </p:nvSpPr>
        <p:spPr/>
        <p:txBody>
          <a:bodyPr/>
          <a:lstStyle/>
          <a:p>
            <a:pPr marL="0" indent="0">
              <a:buNone/>
            </a:pPr>
            <a:r>
              <a:rPr lang="en-US" b="1" dirty="0"/>
              <a:t>Board of adjustment.—</a:t>
            </a:r>
            <a:r>
              <a:rPr lang="en-US" dirty="0"/>
              <a:t>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201</a:t>
            </a:fld>
            <a:endParaRPr lang="en-US" dirty="0"/>
          </a:p>
        </p:txBody>
      </p:sp>
    </p:spTree>
    <p:extLst>
      <p:ext uri="{BB962C8B-B14F-4D97-AF65-F5344CB8AC3E}">
        <p14:creationId xmlns:p14="http://schemas.microsoft.com/office/powerpoint/2010/main" val="3980618590"/>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333.10(1)</a:t>
            </a:r>
          </a:p>
        </p:txBody>
      </p:sp>
      <p:sp>
        <p:nvSpPr>
          <p:cNvPr id="3" name="Content Placeholder 2"/>
          <p:cNvSpPr>
            <a:spLocks noGrp="1"/>
          </p:cNvSpPr>
          <p:nvPr>
            <p:ph sz="half" idx="1"/>
          </p:nvPr>
        </p:nvSpPr>
        <p:spPr/>
        <p:txBody>
          <a:bodyPr/>
          <a:lstStyle/>
          <a:p>
            <a:pPr marL="0" indent="0">
              <a:buNone/>
            </a:pPr>
            <a:r>
              <a:rPr lang="en-US" dirty="0"/>
              <a:t>All airport zoning regulations adopted under this chapter shall provide for a board of adjustment to have and exercise the following powers: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202</a:t>
            </a:fld>
            <a:endParaRPr lang="en-US" dirty="0"/>
          </a:p>
        </p:txBody>
      </p:sp>
    </p:spTree>
    <p:extLst>
      <p:ext uri="{BB962C8B-B14F-4D97-AF65-F5344CB8AC3E}">
        <p14:creationId xmlns:p14="http://schemas.microsoft.com/office/powerpoint/2010/main" val="2831847858"/>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333.10(1)(a)</a:t>
            </a:r>
          </a:p>
        </p:txBody>
      </p:sp>
      <p:sp>
        <p:nvSpPr>
          <p:cNvPr id="3" name="Content Placeholder 2"/>
          <p:cNvSpPr>
            <a:spLocks noGrp="1"/>
          </p:cNvSpPr>
          <p:nvPr>
            <p:ph sz="half" idx="1"/>
          </p:nvPr>
        </p:nvSpPr>
        <p:spPr/>
        <p:txBody>
          <a:bodyPr/>
          <a:lstStyle/>
          <a:p>
            <a:pPr marL="0" indent="0">
              <a:buNone/>
            </a:pPr>
            <a:r>
              <a:rPr lang="en-US" dirty="0"/>
              <a:t>To hear and decide appeals from any order, requirement, decision, or determination made by the administrative agency in the enforcement of the airport zoning regulations, as provided in s.333.08.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203</a:t>
            </a:fld>
            <a:endParaRPr lang="en-US" dirty="0"/>
          </a:p>
        </p:txBody>
      </p:sp>
    </p:spTree>
    <p:extLst>
      <p:ext uri="{BB962C8B-B14F-4D97-AF65-F5344CB8AC3E}">
        <p14:creationId xmlns:p14="http://schemas.microsoft.com/office/powerpoint/2010/main" val="2355813226"/>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333.10(1)(b)</a:t>
            </a:r>
          </a:p>
        </p:txBody>
      </p:sp>
      <p:sp>
        <p:nvSpPr>
          <p:cNvPr id="3" name="Content Placeholder 2"/>
          <p:cNvSpPr>
            <a:spLocks noGrp="1"/>
          </p:cNvSpPr>
          <p:nvPr>
            <p:ph sz="half" idx="1"/>
          </p:nvPr>
        </p:nvSpPr>
        <p:spPr/>
        <p:txBody>
          <a:bodyPr/>
          <a:lstStyle/>
          <a:p>
            <a:pPr marL="0" indent="0">
              <a:buNone/>
            </a:pPr>
            <a:r>
              <a:rPr lang="en-US" dirty="0"/>
              <a:t>To hear and decide any special exceptions to the terms of the airport zoning regulations upon which such board may be required to pass under such regulations.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204</a:t>
            </a:fld>
            <a:endParaRPr lang="en-US" dirty="0"/>
          </a:p>
        </p:txBody>
      </p:sp>
    </p:spTree>
    <p:extLst>
      <p:ext uri="{BB962C8B-B14F-4D97-AF65-F5344CB8AC3E}">
        <p14:creationId xmlns:p14="http://schemas.microsoft.com/office/powerpoint/2010/main" val="3058159219"/>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333.10(1)(c)</a:t>
            </a:r>
          </a:p>
        </p:txBody>
      </p:sp>
      <p:sp>
        <p:nvSpPr>
          <p:cNvPr id="3" name="Content Placeholder 2"/>
          <p:cNvSpPr>
            <a:spLocks noGrp="1"/>
          </p:cNvSpPr>
          <p:nvPr>
            <p:ph sz="half" idx="1"/>
          </p:nvPr>
        </p:nvSpPr>
        <p:spPr/>
        <p:txBody>
          <a:bodyPr/>
          <a:lstStyle/>
          <a:p>
            <a:pPr marL="0" indent="0">
              <a:buNone/>
            </a:pPr>
            <a:r>
              <a:rPr lang="en-US" dirty="0"/>
              <a:t>To hear and decide specific variances under s. 333.07(2).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205</a:t>
            </a:fld>
            <a:endParaRPr lang="en-US" dirty="0"/>
          </a:p>
        </p:txBody>
      </p:sp>
    </p:spTree>
    <p:extLst>
      <p:ext uri="{BB962C8B-B14F-4D97-AF65-F5344CB8AC3E}">
        <p14:creationId xmlns:p14="http://schemas.microsoft.com/office/powerpoint/2010/main" val="3321978926"/>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333.10(2)</a:t>
            </a:r>
          </a:p>
        </p:txBody>
      </p:sp>
      <p:sp>
        <p:nvSpPr>
          <p:cNvPr id="3" name="Content Placeholder 2"/>
          <p:cNvSpPr>
            <a:spLocks noGrp="1"/>
          </p:cNvSpPr>
          <p:nvPr>
            <p:ph sz="half" idx="1"/>
          </p:nvPr>
        </p:nvSpPr>
        <p:spPr/>
        <p:txBody>
          <a:bodyPr>
            <a:normAutofit fontScale="85000" lnSpcReduction="20000"/>
          </a:bodyPr>
          <a:lstStyle/>
          <a:p>
            <a:pPr marL="0" indent="0">
              <a:buNone/>
            </a:pPr>
            <a:r>
              <a:rPr lang="en-US" dirty="0"/>
              <a:t>Where a zoning board of appeals or adjustment already exists, it may be appointed as the board of adjustment. Otherwise, the board of adjustment shall consist of five members, each to be appointed for a term of 3 years by the authority adopting the regulations and to be removable by the appointing authority for cause, upon written charges and due notice and after public hearing.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206</a:t>
            </a:fld>
            <a:endParaRPr lang="en-US" dirty="0"/>
          </a:p>
        </p:txBody>
      </p:sp>
    </p:spTree>
    <p:extLst>
      <p:ext uri="{BB962C8B-B14F-4D97-AF65-F5344CB8AC3E}">
        <p14:creationId xmlns:p14="http://schemas.microsoft.com/office/powerpoint/2010/main" val="1495786439"/>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333.10(3)</a:t>
            </a:r>
          </a:p>
        </p:txBody>
      </p:sp>
      <p:sp>
        <p:nvSpPr>
          <p:cNvPr id="3" name="Content Placeholder 2"/>
          <p:cNvSpPr>
            <a:spLocks noGrp="1"/>
          </p:cNvSpPr>
          <p:nvPr>
            <p:ph sz="half" idx="1"/>
          </p:nvPr>
        </p:nvSpPr>
        <p:spPr/>
        <p:txBody>
          <a:bodyPr>
            <a:normAutofit fontScale="85000" lnSpcReduction="10000"/>
          </a:bodyPr>
          <a:lstStyle/>
          <a:p>
            <a:pPr marL="0" indent="0">
              <a:buNone/>
            </a:pPr>
            <a:r>
              <a:rPr lang="en-US" dirty="0"/>
              <a:t>The concurring vote of a majority of the members of the board of adjustment shall be sufficient to reverse any order, requirement, decision, or determination of the administrative agency, or to decide in favor of the applicant on any matter upon which it is required to pass under the airport zoning regulations, or to effect any variation in such regulations.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207</a:t>
            </a:fld>
            <a:endParaRPr lang="en-US" dirty="0"/>
          </a:p>
        </p:txBody>
      </p:sp>
    </p:spTree>
    <p:extLst>
      <p:ext uri="{BB962C8B-B14F-4D97-AF65-F5344CB8AC3E}">
        <p14:creationId xmlns:p14="http://schemas.microsoft.com/office/powerpoint/2010/main" val="2048381217"/>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333.10(4)</a:t>
            </a:r>
          </a:p>
        </p:txBody>
      </p:sp>
      <p:sp>
        <p:nvSpPr>
          <p:cNvPr id="3" name="Content Placeholder 2"/>
          <p:cNvSpPr>
            <a:spLocks noGrp="1"/>
          </p:cNvSpPr>
          <p:nvPr>
            <p:ph sz="half" idx="1"/>
          </p:nvPr>
        </p:nvSpPr>
        <p:spPr/>
        <p:txBody>
          <a:bodyPr>
            <a:normAutofit fontScale="62500" lnSpcReduction="20000"/>
          </a:bodyPr>
          <a:lstStyle/>
          <a:p>
            <a:pPr marL="0" indent="0">
              <a:buNone/>
            </a:pPr>
            <a:r>
              <a:rPr lang="en-US" dirty="0"/>
              <a:t>The board shall adopt rules in accordance with the provisions of the ordinance or resolution by which it was created. Meetings of the board shall be held at the call of the chair and at such other times as the board may determine. The chair, or in the chair’s absence the acting chair, may administer oaths and compel the attendance of witnesses. All hearings of the said board shall be public. The board shall keep minutes of its proceedings, showing the vote of each member upon each question, or, if absent or failing to vote, indicating such fact, and shall keep records of its examinations and other official actions, all of which shall be immediately filed in the office of the board and shall be a public record.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208</a:t>
            </a:fld>
            <a:endParaRPr lang="en-US" dirty="0"/>
          </a:p>
        </p:txBody>
      </p:sp>
    </p:spTree>
    <p:extLst>
      <p:ext uri="{BB962C8B-B14F-4D97-AF65-F5344CB8AC3E}">
        <p14:creationId xmlns:p14="http://schemas.microsoft.com/office/powerpoint/2010/main" val="451820147"/>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333.14</a:t>
            </a:r>
          </a:p>
        </p:txBody>
      </p:sp>
      <p:sp>
        <p:nvSpPr>
          <p:cNvPr id="3" name="Content Placeholder 2"/>
          <p:cNvSpPr>
            <a:spLocks noGrp="1"/>
          </p:cNvSpPr>
          <p:nvPr>
            <p:ph sz="half" idx="1"/>
          </p:nvPr>
        </p:nvSpPr>
        <p:spPr/>
        <p:txBody>
          <a:bodyPr/>
          <a:lstStyle/>
          <a:p>
            <a:pPr marL="0" indent="0">
              <a:buNone/>
            </a:pPr>
            <a:r>
              <a:rPr lang="en-US" dirty="0"/>
              <a:t>Short title.—This chapter shall be known and may be cited as the “Airport Zoning Law of 1945.” </a:t>
            </a:r>
          </a:p>
        </p:txBody>
      </p:sp>
      <p:sp>
        <p:nvSpPr>
          <p:cNvPr id="5" name="Slide Number Placeholder 4"/>
          <p:cNvSpPr>
            <a:spLocks noGrp="1"/>
          </p:cNvSpPr>
          <p:nvPr>
            <p:ph type="sldNum" sz="quarter" idx="12"/>
          </p:nvPr>
        </p:nvSpPr>
        <p:spPr/>
        <p:txBody>
          <a:bodyPr/>
          <a:lstStyle/>
          <a:p>
            <a:fld id="{ADC5BE26-424E-4201-A0A6-D8E3FEBF9929}" type="slidenum">
              <a:rPr lang="en-US" smtClean="0"/>
              <a:pPr/>
              <a:t>209</a:t>
            </a:fld>
            <a:endParaRPr lang="en-US" dirty="0"/>
          </a:p>
        </p:txBody>
      </p:sp>
    </p:spTree>
    <p:extLst>
      <p:ext uri="{BB962C8B-B14F-4D97-AF65-F5344CB8AC3E}">
        <p14:creationId xmlns:p14="http://schemas.microsoft.com/office/powerpoint/2010/main" val="2107585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2025999C2056D42A4AB09CC4AD07BBC" ma:contentTypeVersion="0" ma:contentTypeDescription="Create a new document." ma:contentTypeScope="" ma:versionID="3a94f470f4823fdd677b562aa8f2ea0a">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BF7510-7759-4164-93CD-EDEE30C4E298}">
  <ds:schemaRefs>
    <ds:schemaRef ds:uri="http://purl.org/dc/terms/"/>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http://www.w3.org/XML/1998/namespace"/>
  </ds:schemaRefs>
</ds:datastoreItem>
</file>

<file path=customXml/itemProps2.xml><?xml version="1.0" encoding="utf-8"?>
<ds:datastoreItem xmlns:ds="http://schemas.openxmlformats.org/officeDocument/2006/customXml" ds:itemID="{5E7466FF-3182-41A3-875C-243493360F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36E77DBF-0183-45D2-A685-5D1A40D99B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17536</Words>
  <Application>Microsoft Office PowerPoint</Application>
  <PresentationFormat>On-screen Show (4:3)</PresentationFormat>
  <Paragraphs>996</Paragraphs>
  <Slides>209</Slides>
  <Notes>151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209</vt:i4>
      </vt:variant>
    </vt:vector>
  </HeadingPairs>
  <TitlesOfParts>
    <vt:vector size="216" baseType="lpstr">
      <vt:lpstr>Arial</vt:lpstr>
      <vt:lpstr>Calibri</vt:lpstr>
      <vt:lpstr>Calibri Light</vt:lpstr>
      <vt:lpstr>Times New Roman</vt:lpstr>
      <vt:lpstr>Office Theme</vt:lpstr>
      <vt:lpstr>1_Custom Design</vt:lpstr>
      <vt:lpstr>Custom Design</vt:lpstr>
      <vt:lpstr> Greg Jones Airspace and Land Use Manager (850) 414-4502  Aviation and Spaceports Office Florida Department of Transportation  605 Suwannee Street, MS 46 Tallahassee, FL 32399-0450 www.fdot.gov/aviation (new) </vt:lpstr>
      <vt:lpstr>Understanding the need and responsibility for Airport Zoning Regulations</vt:lpstr>
      <vt:lpstr>333.01(4)</vt:lpstr>
      <vt:lpstr>333.01(3)</vt:lpstr>
      <vt:lpstr>333.01(12)(7)</vt:lpstr>
      <vt:lpstr> Introduction and Comments by Presenter  Greg Jones </vt:lpstr>
      <vt:lpstr>Disclaimer</vt:lpstr>
      <vt:lpstr>History</vt:lpstr>
      <vt:lpstr>Significant Changes</vt:lpstr>
      <vt:lpstr>Airport Hazards and uses of land in airport vicinities contrary to public interest</vt:lpstr>
      <vt:lpstr>Why the Presentation and Resource Documents</vt:lpstr>
      <vt:lpstr>Suggested Action Plan Overview</vt:lpstr>
      <vt:lpstr>Zoning Authorities' Submittal Responsibilities to  FDOT Aviation and Spaceports Office (Aviation Office)        in accordance with F.S. 333(2016) </vt:lpstr>
      <vt:lpstr>Submittal to FDOT Aviation Office</vt:lpstr>
      <vt:lpstr>S. 333.03(3), F.S.</vt:lpstr>
      <vt:lpstr>Submittal to FDOT Aviation Office</vt:lpstr>
      <vt:lpstr> S. 333.025(4) (extract)</vt:lpstr>
      <vt:lpstr>333.09(2)(a)2. Local Gov. process </vt:lpstr>
      <vt:lpstr>FDOT Aviation and Spaceports Office Resource Documents  </vt:lpstr>
      <vt:lpstr>PowerPoint Presentation</vt:lpstr>
      <vt:lpstr>PowerPoint Presentation</vt:lpstr>
      <vt:lpstr>Sample of HB 7061 &amp; FS 333 Comparison Matrix </vt:lpstr>
      <vt:lpstr>F.S. 333.135(1) &amp; (2)</vt:lpstr>
      <vt:lpstr>COMPLIANCE WITH FEDERAL REQUIREMENTS FOR LOCAL ZONING </vt:lpstr>
      <vt:lpstr>Federal Standards for Airport Zoning</vt:lpstr>
      <vt:lpstr>PowerPoint Presentation</vt:lpstr>
      <vt:lpstr>FAA Notice Requirements</vt:lpstr>
      <vt:lpstr>FAA Notice Requirements</vt:lpstr>
      <vt:lpstr>FAA Notice Requirements</vt:lpstr>
      <vt:lpstr>Helpful FAA Websites</vt:lpstr>
      <vt:lpstr>FAA Obstruction Standards</vt:lpstr>
      <vt:lpstr>14 C.F.R. Part 77 Subpart C – Section 77.17, Obstruction Standards</vt:lpstr>
      <vt:lpstr>14 C.F.R. Part 77 Subpart C – Section 77.19, Civil Airport Imaginary Surfaces</vt:lpstr>
      <vt:lpstr>PowerPoint Presentation</vt:lpstr>
      <vt:lpstr>Federal compliance required by  F.S. 333.03(1)(c )3.(below)</vt:lpstr>
      <vt:lpstr>Comparison Matrix of HB 7061 and F.S. 333 (2016)</vt:lpstr>
      <vt:lpstr>Chapter 333, F.S.  Table of Contents</vt:lpstr>
      <vt:lpstr>F.S. 333.01 Definitions</vt:lpstr>
      <vt:lpstr>333.01</vt:lpstr>
      <vt:lpstr>333.01(12)(7)</vt:lpstr>
      <vt:lpstr>333.01(12)(a)</vt:lpstr>
      <vt:lpstr>333.01(12)(b)</vt:lpstr>
      <vt:lpstr>333.01(12)(c)</vt:lpstr>
      <vt:lpstr>333.01(2)</vt:lpstr>
      <vt:lpstr>333.01(3)</vt:lpstr>
      <vt:lpstr>333.01(4)</vt:lpstr>
      <vt:lpstr>PowerPoint Presentation</vt:lpstr>
      <vt:lpstr>333.01(1)</vt:lpstr>
      <vt:lpstr>333.01(8)</vt:lpstr>
      <vt:lpstr>333.01(5)</vt:lpstr>
      <vt:lpstr>333.01(6)</vt:lpstr>
      <vt:lpstr>333.01(7)</vt:lpstr>
      <vt:lpstr>333.01(9)</vt:lpstr>
      <vt:lpstr>333.01(10)</vt:lpstr>
      <vt:lpstr>333.01(11)</vt:lpstr>
      <vt:lpstr>333.01(13)(8)</vt:lpstr>
      <vt:lpstr>333.01(14)(9)</vt:lpstr>
      <vt:lpstr>333.01(15)</vt:lpstr>
      <vt:lpstr>333.01(16)(10)</vt:lpstr>
      <vt:lpstr>333.01(17)(11)</vt:lpstr>
      <vt:lpstr>333.01(18)</vt:lpstr>
      <vt:lpstr>333.01(12)</vt:lpstr>
      <vt:lpstr>FDOT AIRPORT ZONING PERMIT PROCEDURE </vt:lpstr>
      <vt:lpstr>333.025</vt:lpstr>
      <vt:lpstr>333.025(1)</vt:lpstr>
      <vt:lpstr>333.025(2)</vt:lpstr>
      <vt:lpstr>333.025(3)</vt:lpstr>
      <vt:lpstr>333.025(4) </vt:lpstr>
      <vt:lpstr>333.025(5) </vt:lpstr>
      <vt:lpstr>CRITERIA DOT SHALL CONSIDER FOR PERMIT </vt:lpstr>
      <vt:lpstr>333.025(6) </vt:lpstr>
      <vt:lpstr>333.025(6)(a)</vt:lpstr>
      <vt:lpstr>333.025(6)(b)</vt:lpstr>
      <vt:lpstr>333.025(6)(c )</vt:lpstr>
      <vt:lpstr>333.025(6)(d)</vt:lpstr>
      <vt:lpstr>333.025(6)(e )(c ) </vt:lpstr>
      <vt:lpstr>333.025(6)(f)(d) </vt:lpstr>
      <vt:lpstr>333.025(6)(g)(e) </vt:lpstr>
      <vt:lpstr>333.025(6)(h)(j) </vt:lpstr>
      <vt:lpstr>333.025(6)(b) </vt:lpstr>
      <vt:lpstr>333.025(6)(f) </vt:lpstr>
      <vt:lpstr>333.025(6)(g) </vt:lpstr>
      <vt:lpstr>333.025(6)(h) </vt:lpstr>
      <vt:lpstr>333.025(6)(i) </vt:lpstr>
      <vt:lpstr>OTHER DOT PERMIT REQUIREMENTS</vt:lpstr>
      <vt:lpstr>333.025(7) </vt:lpstr>
      <vt:lpstr>333.025(8) </vt:lpstr>
      <vt:lpstr>333.025(9) </vt:lpstr>
      <vt:lpstr>333.03(1)(d) </vt:lpstr>
      <vt:lpstr>Political Subdivision Requirements For Airport Zoning Regulations </vt:lpstr>
      <vt:lpstr>333.03 </vt:lpstr>
      <vt:lpstr>333.03(1)(a) </vt:lpstr>
      <vt:lpstr>333.03(1)(b) </vt:lpstr>
      <vt:lpstr>PowerPoint Presentation</vt:lpstr>
      <vt:lpstr>333.03(1)(b)1.</vt:lpstr>
      <vt:lpstr>333.03(1)(b)2. </vt:lpstr>
      <vt:lpstr>Political Subdivision Zoning Regulation Requirements </vt:lpstr>
      <vt:lpstr>333.03(1)(c) </vt:lpstr>
      <vt:lpstr>333.03(1)(c )1. </vt:lpstr>
      <vt:lpstr>333.03(1)(c )2. </vt:lpstr>
      <vt:lpstr>333.03(1)(c )3. </vt:lpstr>
      <vt:lpstr>333.03(1)(c )4. </vt:lpstr>
      <vt:lpstr>333.03(1)(c )5. </vt:lpstr>
      <vt:lpstr>Land Use Compatibility Zoning Regulations </vt:lpstr>
      <vt:lpstr>333.03(2) </vt:lpstr>
      <vt:lpstr>333.03(2)(a) </vt:lpstr>
      <vt:lpstr>333.03(2)(a)1. </vt:lpstr>
      <vt:lpstr>333.03(2)(a)2. </vt:lpstr>
      <vt:lpstr>333.03(2)(a)3. </vt:lpstr>
      <vt:lpstr>333.03(2)(b) </vt:lpstr>
      <vt:lpstr>333.03(2)(c ) </vt:lpstr>
      <vt:lpstr>333.03(2)(d) </vt:lpstr>
      <vt:lpstr>333.03(2)(e )(3) </vt:lpstr>
      <vt:lpstr>333.03(4)</vt:lpstr>
      <vt:lpstr>333.03(3)(5) </vt:lpstr>
      <vt:lpstr>333.03(4)(6) </vt:lpstr>
      <vt:lpstr>333.03(5) </vt:lpstr>
      <vt:lpstr>Comprehensive Zoning Regulations: Incorporation and Conflict </vt:lpstr>
      <vt:lpstr>333.04 </vt:lpstr>
      <vt:lpstr>333.04(1) </vt:lpstr>
      <vt:lpstr>333.04(2) </vt:lpstr>
      <vt:lpstr>PROCEDURE FOR ADOPTION OF AIRPORT ZONING REGULATIONS </vt:lpstr>
      <vt:lpstr>333.05 </vt:lpstr>
      <vt:lpstr>333.05(1)</vt:lpstr>
      <vt:lpstr>333.05(2) </vt:lpstr>
      <vt:lpstr>333.06 </vt:lpstr>
      <vt:lpstr>333.06(1) </vt:lpstr>
      <vt:lpstr>333.06(2) </vt:lpstr>
      <vt:lpstr>333.06(3) </vt:lpstr>
      <vt:lpstr>333.06(4) </vt:lpstr>
      <vt:lpstr>POLITICAL SUBDIVISION PERMITTING OF AIRSPACE OBSTRUCTIONS </vt:lpstr>
      <vt:lpstr>333.07 </vt:lpstr>
      <vt:lpstr>333.07(1) </vt:lpstr>
      <vt:lpstr>333.07(1)(a) </vt:lpstr>
      <vt:lpstr>333.01(3)</vt:lpstr>
      <vt:lpstr>333.03(1)(c)(5)</vt:lpstr>
      <vt:lpstr>333.07(1)(b) </vt:lpstr>
      <vt:lpstr>Political Subdivision Airport Zoning Regulation Considerations </vt:lpstr>
      <vt:lpstr>333.07(2) </vt:lpstr>
      <vt:lpstr>333.07(2)(a) </vt:lpstr>
      <vt:lpstr>333.07(2)(b) </vt:lpstr>
      <vt:lpstr>333.07(2)(c ) </vt:lpstr>
      <vt:lpstr>333.07(2)(d) </vt:lpstr>
      <vt:lpstr>333.07(2)(e) </vt:lpstr>
      <vt:lpstr>333.07(2)(f) </vt:lpstr>
      <vt:lpstr>333.07(2)(g) </vt:lpstr>
      <vt:lpstr>333.07(2)(h) </vt:lpstr>
      <vt:lpstr>333.07(2)(i) </vt:lpstr>
      <vt:lpstr>333.07(2) </vt:lpstr>
      <vt:lpstr>333.07(2)(a)</vt:lpstr>
      <vt:lpstr>333.07(2)(b)</vt:lpstr>
      <vt:lpstr>333.07(3) </vt:lpstr>
      <vt:lpstr>333.07(3)(a)</vt:lpstr>
      <vt:lpstr>333.07(3)(b)</vt:lpstr>
      <vt:lpstr>333.07(3)(c)</vt:lpstr>
      <vt:lpstr>Administration of airport protection zoning regulations.— </vt:lpstr>
      <vt:lpstr>333.09(1) </vt:lpstr>
      <vt:lpstr>333.09(2) </vt:lpstr>
      <vt:lpstr>333.09(2)(a)</vt:lpstr>
      <vt:lpstr>333.09(2)(a)1. </vt:lpstr>
      <vt:lpstr>333.09(2)(a)2.  </vt:lpstr>
      <vt:lpstr>333.09(2)(a)3. </vt:lpstr>
      <vt:lpstr>333.09(2)(b) </vt:lpstr>
      <vt:lpstr>333.09(3) </vt:lpstr>
      <vt:lpstr>333.09(3)(a) </vt:lpstr>
      <vt:lpstr>333.09(3)(b) </vt:lpstr>
      <vt:lpstr>333.09(3)(c) </vt:lpstr>
      <vt:lpstr>333.09(3)(d) </vt:lpstr>
      <vt:lpstr>333.09(3)(e) </vt:lpstr>
      <vt:lpstr>333.11 Judicial review.— </vt:lpstr>
      <vt:lpstr>333.11(1) </vt:lpstr>
      <vt:lpstr>333.11(2)</vt:lpstr>
      <vt:lpstr>333.11(3)</vt:lpstr>
      <vt:lpstr>333.11(2)(4) </vt:lpstr>
      <vt:lpstr>333.11(3)(5) </vt:lpstr>
      <vt:lpstr>333.11(4)(6) </vt:lpstr>
      <vt:lpstr>Acquisition of Air Rights </vt:lpstr>
      <vt:lpstr>333.12 </vt:lpstr>
      <vt:lpstr>333.13 Enforcement and remedies.— </vt:lpstr>
      <vt:lpstr>333.13(1) </vt:lpstr>
      <vt:lpstr>333.13(2) </vt:lpstr>
      <vt:lpstr>333.13(3) </vt:lpstr>
      <vt:lpstr>333.135 </vt:lpstr>
      <vt:lpstr>333.135(1) </vt:lpstr>
      <vt:lpstr>333.135(2) </vt:lpstr>
      <vt:lpstr>333.135(3) </vt:lpstr>
      <vt:lpstr>Suggested Action Plan Overview</vt:lpstr>
      <vt:lpstr>Zoning Authorities' Submittal Responsibilities to  FDOT Aviation and Spaceports Office (Aviation Office)        in accordance with F.S. 333(2016) </vt:lpstr>
      <vt:lpstr>Submittal to FDOT Aviation Office</vt:lpstr>
      <vt:lpstr>333.09(2)(a)2. Local Gov. process </vt:lpstr>
      <vt:lpstr>Submittal to FDOT Aviation Office</vt:lpstr>
      <vt:lpstr>Greg Jones Airspace and Land Use Manager (850) 414-4502  Aviation and Spaceports Office Florida Department of Transportation  605 Suwannee Street, MS 46 Tallahassee, FL 32399-0450 www.fdot.gov/aviation </vt:lpstr>
      <vt:lpstr>REPEALED PROVISIONS</vt:lpstr>
      <vt:lpstr>333.065</vt:lpstr>
      <vt:lpstr>333.08</vt:lpstr>
      <vt:lpstr>333.08(1)</vt:lpstr>
      <vt:lpstr>333.08(2)</vt:lpstr>
      <vt:lpstr>333.08(3)</vt:lpstr>
      <vt:lpstr>333.08(4)</vt:lpstr>
      <vt:lpstr>333.08(5)</vt:lpstr>
      <vt:lpstr>333.10</vt:lpstr>
      <vt:lpstr>333.10(1)</vt:lpstr>
      <vt:lpstr>333.10(1)(a)</vt:lpstr>
      <vt:lpstr>333.10(1)(b)</vt:lpstr>
      <vt:lpstr>333.10(1)(c)</vt:lpstr>
      <vt:lpstr>333.10(2)</vt:lpstr>
      <vt:lpstr>333.10(3)</vt:lpstr>
      <vt:lpstr>333.10(4)</vt:lpstr>
      <vt:lpstr>333.14</vt:lpstr>
    </vt:vector>
  </TitlesOfParts>
  <Company>FDOT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 2</dc:title>
  <dc:creator>rt826cm</dc:creator>
  <cp:lastModifiedBy>Lewis, Henry</cp:lastModifiedBy>
  <cp:revision>885</cp:revision>
  <cp:lastPrinted>2015-11-30T19:12:54Z</cp:lastPrinted>
  <dcterms:created xsi:type="dcterms:W3CDTF">2013-02-15T23:23:43Z</dcterms:created>
  <dcterms:modified xsi:type="dcterms:W3CDTF">2016-11-15T20:00:26Z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0x01010062025999C2056D42A4AB09CC4AD07BBC</vt:lpwstr>
  </property>
</Properties>
</file>