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296"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4606" autoAdjust="0"/>
  </p:normalViewPr>
  <p:slideViewPr>
    <p:cSldViewPr snapToGrid="0">
      <p:cViewPr varScale="1">
        <p:scale>
          <a:sx n="96" d="100"/>
          <a:sy n="96" d="100"/>
        </p:scale>
        <p:origin x="1116" y="30"/>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ilaroski, Taylor" userId="808e8b38-dcd7-4790-8255-e9ab0a59a131" providerId="ADAL" clId="{6CD3BADE-B7D6-499A-B60D-14C057A1284F}"/>
    <pc:docChg chg="modSld">
      <pc:chgData name="Filaroski, Taylor" userId="808e8b38-dcd7-4790-8255-e9ab0a59a131" providerId="ADAL" clId="{6CD3BADE-B7D6-499A-B60D-14C057A1284F}" dt="2023-02-23T22:07:22.136" v="113" actId="20577"/>
      <pc:docMkLst>
        <pc:docMk/>
      </pc:docMkLst>
      <pc:sldChg chg="modSp mod modNotesTx">
        <pc:chgData name="Filaroski, Taylor" userId="808e8b38-dcd7-4790-8255-e9ab0a59a131" providerId="ADAL" clId="{6CD3BADE-B7D6-499A-B60D-14C057A1284F}" dt="2023-02-23T22:07:22.136" v="113" actId="20577"/>
        <pc:sldMkLst>
          <pc:docMk/>
          <pc:sldMk cId="65851916" sldId="278"/>
        </pc:sldMkLst>
        <pc:spChg chg="mod">
          <ac:chgData name="Filaroski, Taylor" userId="808e8b38-dcd7-4790-8255-e9ab0a59a131" providerId="ADAL" clId="{6CD3BADE-B7D6-499A-B60D-14C057A1284F}" dt="2023-02-23T20:21:29.631" v="15" actId="20577"/>
          <ac:spMkLst>
            <pc:docMk/>
            <pc:sldMk cId="65851916" sldId="278"/>
            <ac:spMk id="27" creationId="{1CF04D93-3E9C-4C93-BD11-1AB334ECA8EC}"/>
          </ac:spMkLst>
        </pc:spChg>
        <pc:spChg chg="mod">
          <ac:chgData name="Filaroski, Taylor" userId="808e8b38-dcd7-4790-8255-e9ab0a59a131" providerId="ADAL" clId="{6CD3BADE-B7D6-499A-B60D-14C057A1284F}" dt="2023-02-23T20:21:33.667" v="21" actId="20577"/>
          <ac:spMkLst>
            <pc:docMk/>
            <pc:sldMk cId="65851916" sldId="278"/>
            <ac:spMk id="28" creationId="{4A74CDCB-94E0-4602-A364-BEBAB933C949}"/>
          </ac:spMkLst>
        </pc:spChg>
        <pc:spChg chg="mod">
          <ac:chgData name="Filaroski, Taylor" userId="808e8b38-dcd7-4790-8255-e9ab0a59a131" providerId="ADAL" clId="{6CD3BADE-B7D6-499A-B60D-14C057A1284F}" dt="2023-02-23T20:21:39.184" v="27" actId="20577"/>
          <ac:spMkLst>
            <pc:docMk/>
            <pc:sldMk cId="65851916" sldId="278"/>
            <ac:spMk id="29" creationId="{C1505505-BB78-40E3-B8B6-4C8BE22EB53C}"/>
          </ac:spMkLst>
        </pc:spChg>
        <pc:spChg chg="mod">
          <ac:chgData name="Filaroski, Taylor" userId="808e8b38-dcd7-4790-8255-e9ab0a59a131" providerId="ADAL" clId="{6CD3BADE-B7D6-499A-B60D-14C057A1284F}" dt="2023-02-23T20:21:21.215" v="9" actId="20577"/>
          <ac:spMkLst>
            <pc:docMk/>
            <pc:sldMk cId="65851916" sldId="278"/>
            <ac:spMk id="34" creationId="{37703234-D993-4C43-91A3-E55AA7BD1D32}"/>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2/23/2023</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over 125 public-use airports,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Economic impacts are expressed in terms of jobs, payroll, value added, and economic impact (output). </a:t>
            </a:r>
            <a:r>
              <a:rPr lang="en-US" u="sng" dirty="0"/>
              <a:t>These metrics are not additive.</a:t>
            </a:r>
            <a:r>
              <a:rPr lang="en-US" u="none" dirty="0"/>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dirty="0"/>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Tallahassee International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Tallahassee International Airport, impacts for District 3,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Tallahassee International Airport created 6,462 jobs earning $256 million in payroll, contributed $442 million in value added, and generated a total economic impact (output) of $859 million.</a:t>
            </a:r>
          </a:p>
          <a:p>
            <a:endParaRPr lang="en-US" dirty="0"/>
          </a:p>
          <a:p>
            <a:r>
              <a:rPr lang="en-US" dirty="0"/>
              <a:t>This includes direct impacts of 4,031 jobs earning $139 million in payroll, contributing $234 million in value added, and generating a total economic impact (output) of $465 million.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a:t>
            </a:r>
            <a:r>
              <a:rPr lang="en-US"/>
              <a:t>of 2,431 </a:t>
            </a:r>
            <a:r>
              <a:rPr lang="en-US" dirty="0"/>
              <a:t>jobs </a:t>
            </a:r>
            <a:r>
              <a:rPr lang="en-US"/>
              <a:t>earning $116 </a:t>
            </a:r>
            <a:r>
              <a:rPr lang="en-US" dirty="0"/>
              <a:t>million in payroll, </a:t>
            </a:r>
            <a:r>
              <a:rPr lang="en-US"/>
              <a:t>contributing $207 </a:t>
            </a:r>
            <a:r>
              <a:rPr lang="en-US" dirty="0"/>
              <a:t>million in value added, and generating a total economic impact (output) </a:t>
            </a:r>
            <a:r>
              <a:rPr lang="en-US"/>
              <a:t>of $394 </a:t>
            </a:r>
            <a:r>
              <a:rPr lang="en-US" dirty="0"/>
              <a:t>million.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Total impacts may not equal the sum of direct and multiplier impacts due to rounding.</a:t>
            </a:r>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Tallahassee International Airport.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Aviation activity in District 3 created 145,793 jobs earning $7.9 billion in payroll, contributed $7.7 billion in value added, and generated a total economic impact (output) of $18.9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54281619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e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76.png"/><Relationship Id="rId7" Type="http://schemas.openxmlformats.org/officeDocument/2006/relationships/image" Target="../media/image80.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9.png"/><Relationship Id="rId11" Type="http://schemas.openxmlformats.org/officeDocument/2006/relationships/image" Target="../media/image84.svg"/><Relationship Id="rId5" Type="http://schemas.openxmlformats.org/officeDocument/2006/relationships/image" Target="../media/image78.png"/><Relationship Id="rId10" Type="http://schemas.openxmlformats.org/officeDocument/2006/relationships/image" Target="../media/image83.png"/><Relationship Id="rId4" Type="http://schemas.openxmlformats.org/officeDocument/2006/relationships/image" Target="../media/image77.svg"/><Relationship Id="rId9" Type="http://schemas.openxmlformats.org/officeDocument/2006/relationships/image" Target="../media/image82.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5.jpeg"/><Relationship Id="rId7" Type="http://schemas.openxmlformats.org/officeDocument/2006/relationships/image" Target="../media/image1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8.jpeg"/><Relationship Id="rId11" Type="http://schemas.openxmlformats.org/officeDocument/2006/relationships/image" Target="../media/image90.svg"/><Relationship Id="rId5" Type="http://schemas.openxmlformats.org/officeDocument/2006/relationships/image" Target="../media/image87.svg"/><Relationship Id="rId10" Type="http://schemas.openxmlformats.org/officeDocument/2006/relationships/image" Target="../media/image89.png"/><Relationship Id="rId4" Type="http://schemas.openxmlformats.org/officeDocument/2006/relationships/image" Target="../media/image86.png"/><Relationship Id="rId9" Type="http://schemas.openxmlformats.org/officeDocument/2006/relationships/image" Target="../media/image78.png"/></Relationships>
</file>

<file path=ppt/slides/_rels/slide20.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image" Target="../media/image83.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2.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81.png"/><Relationship Id="rId5" Type="http://schemas.openxmlformats.org/officeDocument/2006/relationships/image" Target="../media/image95.jpeg"/><Relationship Id="rId10" Type="http://schemas.openxmlformats.org/officeDocument/2006/relationships/image" Target="../media/image80.svg"/><Relationship Id="rId4" Type="http://schemas.openxmlformats.org/officeDocument/2006/relationships/image" Target="../media/image94.jpeg"/><Relationship Id="rId9" Type="http://schemas.openxmlformats.org/officeDocument/2006/relationships/image" Target="../media/image79.png"/><Relationship Id="rId14" Type="http://schemas.openxmlformats.org/officeDocument/2006/relationships/image" Target="../media/image84.svg"/></Relationships>
</file>

<file path=ppt/slides/_rels/slide21.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6.jpeg"/><Relationship Id="rId7" Type="http://schemas.openxmlformats.org/officeDocument/2006/relationships/image" Target="../media/image65.svg"/><Relationship Id="rId12" Type="http://schemas.openxmlformats.org/officeDocument/2006/relationships/image" Target="../media/image97.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8.JPEG"/><Relationship Id="rId7" Type="http://schemas.openxmlformats.org/officeDocument/2006/relationships/image" Target="../media/image65.svg"/><Relationship Id="rId12" Type="http://schemas.openxmlformats.org/officeDocument/2006/relationships/image" Target="../media/image99.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Tallahassee International Airport</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dirty="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BEC32D68-53FD-425E-9BEC-86F68335EAD9}"/>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29348433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1837007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17908177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Tallahassee International Airport’s 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a:blip r:embed="rId5">
            <a:extLst>
              <a:ext uri="{28A0092B-C50C-407E-A947-70E740481C1C}">
                <a14:useLocalDpi xmlns:a14="http://schemas.microsoft.com/office/drawing/2010/main" val="0"/>
              </a:ext>
            </a:extLst>
          </a:blip>
          <a:srcRect t="1801" b="1801"/>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365125"/>
            <a:ext cx="10515600" cy="1643366"/>
          </a:xfrm>
        </p:spPr>
        <p:txBody>
          <a:bodyPr/>
          <a:lstStyle/>
          <a:p>
            <a:r>
              <a:rPr lang="en-US" dirty="0"/>
              <a:t>TOTAL Tallahassee International Airport </a:t>
            </a:r>
            <a:br>
              <a:rPr lang="en-US" dirty="0"/>
            </a:br>
            <a:r>
              <a:rPr lang="en-US" dirty="0"/>
              <a:t>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$256</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Million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$442</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Million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$859</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Million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dirty="0">
                <a:solidFill>
                  <a:schemeClr val="accent1"/>
                </a:solidFill>
                <a:latin typeface="Arial" panose="020B0604020202020204" pitchFamily="34" charset="0"/>
                <a:cs typeface="Arial" panose="020B0604020202020204" pitchFamily="34" charset="0"/>
              </a:rPr>
              <a:t>6,462</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rotWithShape="1">
          <a:blip r:embed="rId14">
            <a:extLst>
              <a:ext uri="{28A0092B-C50C-407E-A947-70E740481C1C}">
                <a14:useLocalDpi xmlns:a14="http://schemas.microsoft.com/office/drawing/2010/main" val="0"/>
              </a:ext>
            </a:extLst>
          </a:blip>
          <a:srcRect l="20586" t="5125" r="25746" b="-1018"/>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TLH">
            <a:hlinkClick r:id="" action="ppaction://media"/>
            <a:extLst>
              <a:ext uri="{FF2B5EF4-FFF2-40B4-BE49-F238E27FC236}">
                <a16:creationId xmlns:a16="http://schemas.microsoft.com/office/drawing/2014/main" id="{90C55EB5-B71A-48F7-BD69-1A2954ABC8E9}"/>
              </a:ext>
            </a:extLst>
          </p:cNvPr>
          <p:cNvPicPr>
            <a:picLocks noChangeAspect="1"/>
          </p:cNvPicPr>
          <p:nvPr>
            <a:videoFile r:link="rId2"/>
            <p:extLst>
              <p:ext uri="{DAA4B4D4-6D71-4841-9C94-3DE7FCFB9230}">
                <p14:media xmlns:p14="http://schemas.microsoft.com/office/powerpoint/2010/main" r:embed="rId1"/>
              </p:ext>
            </p:extLst>
          </p:nvPr>
        </p:nvPicPr>
        <p:blipFill>
          <a:blip r:embed="rId5"/>
          <a:stretch>
            <a:fillRect/>
          </a:stretch>
        </p:blipFill>
        <p:spPr>
          <a:xfrm>
            <a:off x="3048" y="924339"/>
            <a:ext cx="12188952" cy="5933661"/>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073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28443145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5490616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388897327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385612281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378576878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F65332FA-0D4B-46FA-BBF8-3D94EA86CC79}"/>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7EF00931-2EC4-4D40-B729-71BD2CF64771}"/>
              </a:ext>
            </a:extLst>
          </p:cNvPr>
          <p:cNvPicPr>
            <a:picLocks noChangeAspect="1"/>
          </p:cNvPicPr>
          <p:nvPr/>
        </p:nvPicPr>
        <p:blipFill>
          <a:blip r:embed="rId3">
            <a:extLst>
              <a:ext uri="{28A0092B-C50C-407E-A947-70E740481C1C}">
                <a14:useLocalDpi xmlns:a14="http://schemas.microsoft.com/office/drawing/2010/main" val="0"/>
              </a:ext>
            </a:extLst>
          </a:blip>
          <a:srcRect l="3238" r="3238"/>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3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$7.9</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$7.7</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$18.9</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154162"/>
          </a:xfrm>
          <a:prstGeom prst="rect">
            <a:avLst/>
          </a:prstGeom>
          <a:noFill/>
        </p:spPr>
        <p:txBody>
          <a:bodyPr wrap="square" rtlCol="0">
            <a:spAutoFit/>
          </a:bodyPr>
          <a:lstStyle/>
          <a:p>
            <a:pPr algn="ctr"/>
            <a:r>
              <a:rPr lang="en-US" sz="4200" b="1" dirty="0">
                <a:solidFill>
                  <a:schemeClr val="accent1"/>
                </a:solidFill>
                <a:latin typeface="Arial" panose="020B0604020202020204" pitchFamily="34" charset="0"/>
                <a:cs typeface="Arial" panose="020B0604020202020204" pitchFamily="34" charset="0"/>
              </a:rPr>
              <a:t>145,793</a:t>
            </a:r>
            <a:br>
              <a:rPr lang="en-US" sz="4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37439589-45A8-48DA-B514-AE74A9403E74}"/>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28571638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dirty="0"/>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2992</Words>
  <Application>Microsoft Office PowerPoint</Application>
  <PresentationFormat>Widescreen</PresentationFormat>
  <Paragraphs>184</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Tallahassee International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Tallahassee International Airport’s Total Economic Impact</vt:lpstr>
      <vt:lpstr>On-Airport Impacts</vt:lpstr>
      <vt:lpstr>Visitor Spending Impacts (Off-Airport)</vt:lpstr>
      <vt:lpstr>Airport Economic Impact Results</vt:lpstr>
      <vt:lpstr>TOTAL Tallahassee International Airport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3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Filaroski, Taylor</cp:lastModifiedBy>
  <cp:revision>8</cp:revision>
  <cp:lastPrinted>2022-08-15T20:19:31Z</cp:lastPrinted>
  <dcterms:created xsi:type="dcterms:W3CDTF">2021-10-14T00:15:48Z</dcterms:created>
  <dcterms:modified xsi:type="dcterms:W3CDTF">2023-02-23T22:07:24Z</dcterms:modified>
</cp:coreProperties>
</file>