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8" r:id="rId2"/>
  </p:sldMasterIdLst>
  <p:notesMasterIdLst>
    <p:notesMasterId r:id="rId26"/>
  </p:notesMasterIdLst>
  <p:handoutMasterIdLst>
    <p:handoutMasterId r:id="rId27"/>
  </p:handoutMasterIdLst>
  <p:sldIdLst>
    <p:sldId id="278" r:id="rId3"/>
    <p:sldId id="258" r:id="rId4"/>
    <p:sldId id="259" r:id="rId5"/>
    <p:sldId id="285" r:id="rId6"/>
    <p:sldId id="289" r:id="rId7"/>
    <p:sldId id="288" r:id="rId8"/>
    <p:sldId id="257" r:id="rId9"/>
    <p:sldId id="260" r:id="rId10"/>
    <p:sldId id="293" r:id="rId11"/>
    <p:sldId id="266" r:id="rId12"/>
    <p:sldId id="295" r:id="rId13"/>
    <p:sldId id="267" r:id="rId14"/>
    <p:sldId id="296" r:id="rId15"/>
    <p:sldId id="268" r:id="rId16"/>
    <p:sldId id="269" r:id="rId17"/>
    <p:sldId id="270" r:id="rId18"/>
    <p:sldId id="294" r:id="rId19"/>
    <p:sldId id="272" r:id="rId20"/>
    <p:sldId id="273" r:id="rId21"/>
    <p:sldId id="276" r:id="rId22"/>
    <p:sldId id="291" r:id="rId23"/>
    <p:sldId id="290" r:id="rId24"/>
    <p:sldId id="274" r:id="rId25"/>
  </p:sldIdLst>
  <p:sldSz cx="9144000" cy="6858000" type="screen4x3"/>
  <p:notesSz cx="7315200" cy="96012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alley, James (Jim)" initials="HJ(" lastIdx="5" clrIdx="0">
    <p:extLst>
      <p:ext uri="{19B8F6BF-5375-455C-9EA6-DF929625EA0E}">
        <p15:presenceInfo xmlns:p15="http://schemas.microsoft.com/office/powerpoint/2012/main" userId="Halley, James (Jim)" providerId="None"/>
      </p:ext>
    </p:extLst>
  </p:cmAuthor>
  <p:cmAuthor id="2" name="DeVeau, Zach" initials="DZ" lastIdx="4" clrIdx="1">
    <p:extLst>
      <p:ext uri="{19B8F6BF-5375-455C-9EA6-DF929625EA0E}">
        <p15:presenceInfo xmlns:p15="http://schemas.microsoft.com/office/powerpoint/2012/main" userId="S-1-5-21-1715567821-152049171-1801674531-5780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0E1F0"/>
    <a:srgbClr val="B0E18C"/>
    <a:srgbClr val="0F4F7D"/>
    <a:srgbClr val="FDBF11"/>
    <a:srgbClr val="0D4F7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0379" autoAdjust="0"/>
    <p:restoredTop sz="69241" autoAdjust="0"/>
  </p:normalViewPr>
  <p:slideViewPr>
    <p:cSldViewPr snapToGrid="0">
      <p:cViewPr varScale="1">
        <p:scale>
          <a:sx n="73" d="100"/>
          <a:sy n="73" d="100"/>
        </p:scale>
        <p:origin x="690" y="60"/>
      </p:cViewPr>
      <p:guideLst/>
    </p:cSldViewPr>
  </p:slideViewPr>
  <p:notesTextViewPr>
    <p:cViewPr>
      <p:scale>
        <a:sx n="125" d="100"/>
        <a:sy n="125"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commentAuthors" Target="commentAuthor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handoutMaster" Target="handoutMasters/handoutMaster1.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5_4">
  <dgm:title val=""/>
  <dgm:desc val=""/>
  <dgm:catLst>
    <dgm:cat type="accent5" pri="11400"/>
  </dgm:catLst>
  <dgm:styleLbl name="node0">
    <dgm:fillClrLst meth="cycle">
      <a:schemeClr val="accent5">
        <a:shade val="60000"/>
      </a:schemeClr>
    </dgm:fillClrLst>
    <dgm:linClrLst meth="repeat">
      <a:schemeClr val="lt1"/>
    </dgm:linClrLst>
    <dgm:effectClrLst/>
    <dgm:txLinClrLst/>
    <dgm:txFillClrLst/>
    <dgm:txEffectClrLst/>
  </dgm:styleLbl>
  <dgm:styleLbl name="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alignNode1">
    <dgm:fillClrLst meth="cycle">
      <a:schemeClr val="accent5">
        <a:shade val="50000"/>
      </a:schemeClr>
      <a:schemeClr val="accent5">
        <a:tint val="55000"/>
      </a:schemeClr>
    </dgm:fillClrLst>
    <dgm:linClrLst meth="cycle">
      <a:schemeClr val="accent5">
        <a:shade val="50000"/>
      </a:schemeClr>
      <a:schemeClr val="accent5">
        <a:tint val="55000"/>
      </a:schemeClr>
    </dgm:linClrLst>
    <dgm:effectClrLst/>
    <dgm:txLinClrLst/>
    <dgm:txFillClrLst/>
    <dgm:txEffectClrLst/>
  </dgm:styleLbl>
  <dgm:styleLbl name="ln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vennNode1">
    <dgm:fillClrLst meth="cycle">
      <a:schemeClr val="accent5">
        <a:shade val="80000"/>
        <a:alpha val="50000"/>
      </a:schemeClr>
      <a:schemeClr val="accent5">
        <a:tint val="50000"/>
        <a:alpha val="50000"/>
      </a:schemeClr>
    </dgm:fillClrLst>
    <dgm:linClrLst meth="repeat">
      <a:schemeClr val="lt1"/>
    </dgm:linClrLst>
    <dgm:effectClrLst/>
    <dgm:txLinClrLst/>
    <dgm:txFillClrLst/>
    <dgm:txEffectClrLst/>
  </dgm:styleLbl>
  <dgm:styleLbl name="node2">
    <dgm:fillClrLst>
      <a:schemeClr val="accent5">
        <a:shade val="80000"/>
      </a:schemeClr>
    </dgm:fillClrLst>
    <dgm:linClrLst meth="repeat">
      <a:schemeClr val="lt1"/>
    </dgm:linClrLst>
    <dgm:effectClrLst/>
    <dgm:txLinClrLst/>
    <dgm:txFillClrLst/>
    <dgm:txEffectClrLst/>
  </dgm:styleLbl>
  <dgm:styleLbl name="node3">
    <dgm:fillClrLst>
      <a:schemeClr val="accent5">
        <a:tint val="99000"/>
      </a:schemeClr>
    </dgm:fillClrLst>
    <dgm:linClrLst meth="repeat">
      <a:schemeClr val="lt1"/>
    </dgm:linClrLst>
    <dgm:effectClrLst/>
    <dgm:txLinClrLst/>
    <dgm:txFillClrLst/>
    <dgm:txEffectClrLst/>
  </dgm:styleLbl>
  <dgm:styleLbl name="node4">
    <dgm:fillClrLst>
      <a:schemeClr val="accent5">
        <a:tint val="70000"/>
      </a:schemeClr>
    </dgm:fillClrLst>
    <dgm:linClrLst meth="repeat">
      <a:schemeClr val="lt1"/>
    </dgm:linClrLst>
    <dgm:effectClrLst/>
    <dgm:txLinClrLst/>
    <dgm:txFillClrLst/>
    <dgm:txEffectClrLst/>
  </dgm:styleLbl>
  <dgm:styleLbl name="f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b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sibTrans1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shade val="80000"/>
      </a:schemeClr>
    </dgm:fillClrLst>
    <dgm:linClrLst meth="repeat">
      <a:schemeClr val="lt1"/>
    </dgm:linClrLst>
    <dgm:effectClrLst/>
    <dgm:txLinClrLst/>
    <dgm:txFillClrLst/>
    <dgm:txEffectClrLst/>
  </dgm:styleLbl>
  <dgm:styleLbl name="asst1">
    <dgm:fillClrLst meth="repeat">
      <a:schemeClr val="accent5">
        <a:shade val="80000"/>
      </a:schemeClr>
    </dgm:fillClrLst>
    <dgm:linClrLst meth="repeat">
      <a:schemeClr val="lt1"/>
    </dgm:linClrLst>
    <dgm:effectClrLst/>
    <dgm:txLinClrLst/>
    <dgm:txFillClrLst/>
    <dgm:txEffectClrLst/>
  </dgm:styleLbl>
  <dgm:styleLbl name="asst2">
    <dgm:fillClrLst>
      <a:schemeClr val="accent5">
        <a:tint val="90000"/>
      </a:schemeClr>
    </dgm:fillClrLst>
    <dgm:linClrLst meth="repeat">
      <a:schemeClr val="lt1"/>
    </dgm:linClrLst>
    <dgm:effectClrLst/>
    <dgm:txLinClrLst/>
    <dgm:txFillClrLst/>
    <dgm:txEffectClrLst/>
  </dgm:styleLbl>
  <dgm:styleLbl name="asst3">
    <dgm:fillClrLst>
      <a:schemeClr val="accent5">
        <a:tint val="70000"/>
      </a:schemeClr>
    </dgm:fillClrLst>
    <dgm:linClrLst meth="repeat">
      <a:schemeClr val="lt1"/>
    </dgm:linClrLst>
    <dgm:effectClrLst/>
    <dgm:txLinClrLst/>
    <dgm:txFillClrLst/>
    <dgm:txEffectClrLst/>
  </dgm:styleLbl>
  <dgm:styleLbl name="asst4">
    <dgm:fillClrLst>
      <a:schemeClr val="accent5">
        <a:tint val="50000"/>
      </a:schemeClr>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align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bgAccFollowNode1">
    <dgm:fillClrLst meth="repeat">
      <a:schemeClr val="accent5">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55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4806320-6FFF-4FB6-9FEC-9CFC3DFC2551}" type="doc">
      <dgm:prSet loTypeId="urn:microsoft.com/office/officeart/2005/8/layout/radial3" loCatId="relationship" qsTypeId="urn:microsoft.com/office/officeart/2005/8/quickstyle/simple2" qsCatId="simple" csTypeId="urn:microsoft.com/office/officeart/2005/8/colors/accent0_2" csCatId="mainScheme" phldr="1"/>
      <dgm:spPr/>
      <dgm:t>
        <a:bodyPr/>
        <a:lstStyle/>
        <a:p>
          <a:endParaRPr lang="en-US"/>
        </a:p>
      </dgm:t>
    </dgm:pt>
    <dgm:pt modelId="{F687CAF5-C947-4EAD-9FDB-B90EDDB5D139}">
      <dgm:prSet phldrT="[Text]"/>
      <dgm:spPr/>
      <dgm:t>
        <a:bodyPr/>
        <a:lstStyle/>
        <a:p>
          <a:r>
            <a:rPr lang="en-US" dirty="0"/>
            <a:t>Sustainability Planning</a:t>
          </a:r>
        </a:p>
      </dgm:t>
    </dgm:pt>
    <dgm:pt modelId="{56FB5F8A-7CF5-4CF1-A840-DC32965067A6}" type="parTrans" cxnId="{627E7FA0-1219-4157-AC2D-5A105F9B4367}">
      <dgm:prSet/>
      <dgm:spPr/>
      <dgm:t>
        <a:bodyPr/>
        <a:lstStyle/>
        <a:p>
          <a:endParaRPr lang="en-US"/>
        </a:p>
      </dgm:t>
    </dgm:pt>
    <dgm:pt modelId="{FE91C1C7-6BA1-4A12-876D-42047A45EBB8}" type="sibTrans" cxnId="{627E7FA0-1219-4157-AC2D-5A105F9B4367}">
      <dgm:prSet/>
      <dgm:spPr/>
      <dgm:t>
        <a:bodyPr/>
        <a:lstStyle/>
        <a:p>
          <a:endParaRPr lang="en-US"/>
        </a:p>
      </dgm:t>
    </dgm:pt>
    <dgm:pt modelId="{AB148F63-737D-4CFB-90F8-D15CAF6FF56E}">
      <dgm:prSet phldrT="[Text]"/>
      <dgm:spPr/>
      <dgm:t>
        <a:bodyPr/>
        <a:lstStyle/>
        <a:p>
          <a:r>
            <a:rPr lang="en-US" dirty="0"/>
            <a:t>Master Plans</a:t>
          </a:r>
        </a:p>
      </dgm:t>
    </dgm:pt>
    <dgm:pt modelId="{415168B9-04FA-41FE-AE13-BD4E54CC6C84}" type="parTrans" cxnId="{041D9EC0-0C69-4672-BD77-FFEF57F2B10A}">
      <dgm:prSet/>
      <dgm:spPr/>
      <dgm:t>
        <a:bodyPr/>
        <a:lstStyle/>
        <a:p>
          <a:endParaRPr lang="en-US"/>
        </a:p>
      </dgm:t>
    </dgm:pt>
    <dgm:pt modelId="{F9600534-840D-4CF3-90F2-4551F593F3D7}" type="sibTrans" cxnId="{041D9EC0-0C69-4672-BD77-FFEF57F2B10A}">
      <dgm:prSet/>
      <dgm:spPr/>
      <dgm:t>
        <a:bodyPr/>
        <a:lstStyle/>
        <a:p>
          <a:endParaRPr lang="en-US"/>
        </a:p>
      </dgm:t>
    </dgm:pt>
    <dgm:pt modelId="{426493E5-381F-44FA-866E-B43807AABCA4}">
      <dgm:prSet phldrT="[Text]"/>
      <dgm:spPr>
        <a:solidFill>
          <a:schemeClr val="bg1">
            <a:alpha val="50000"/>
          </a:schemeClr>
        </a:solidFill>
      </dgm:spPr>
      <dgm:t>
        <a:bodyPr/>
        <a:lstStyle/>
        <a:p>
          <a:r>
            <a:rPr lang="en-US"/>
            <a:t>NEPA Process</a:t>
          </a:r>
        </a:p>
      </dgm:t>
    </dgm:pt>
    <dgm:pt modelId="{D312050B-7034-47C5-B704-E645246BF1CB}" type="parTrans" cxnId="{C6D45471-BD53-4514-8858-1D55D6E3347D}">
      <dgm:prSet/>
      <dgm:spPr/>
      <dgm:t>
        <a:bodyPr/>
        <a:lstStyle/>
        <a:p>
          <a:endParaRPr lang="en-US"/>
        </a:p>
      </dgm:t>
    </dgm:pt>
    <dgm:pt modelId="{C6E8DD79-9ABD-4C64-A8AF-FC0A0139DFAB}" type="sibTrans" cxnId="{C6D45471-BD53-4514-8858-1D55D6E3347D}">
      <dgm:prSet/>
      <dgm:spPr/>
      <dgm:t>
        <a:bodyPr/>
        <a:lstStyle/>
        <a:p>
          <a:endParaRPr lang="en-US"/>
        </a:p>
      </dgm:t>
    </dgm:pt>
    <dgm:pt modelId="{A2C33C5D-D76D-4BCA-8039-1ACD63E7DB7E}">
      <dgm:prSet phldrT="[Text]"/>
      <dgm:spPr>
        <a:noFill/>
      </dgm:spPr>
      <dgm:t>
        <a:bodyPr/>
        <a:lstStyle/>
        <a:p>
          <a:r>
            <a:rPr lang="en-US"/>
            <a:t>Grant Mgmt. </a:t>
          </a:r>
        </a:p>
      </dgm:t>
    </dgm:pt>
    <dgm:pt modelId="{07375CA3-F3A7-46D9-930A-7E55F4369261}" type="parTrans" cxnId="{19EEC49B-094D-426A-8776-6EC1863FDFB3}">
      <dgm:prSet/>
      <dgm:spPr/>
      <dgm:t>
        <a:bodyPr/>
        <a:lstStyle/>
        <a:p>
          <a:endParaRPr lang="en-US"/>
        </a:p>
      </dgm:t>
    </dgm:pt>
    <dgm:pt modelId="{2CFAF7A5-D336-4465-8174-78A880A40722}" type="sibTrans" cxnId="{19EEC49B-094D-426A-8776-6EC1863FDFB3}">
      <dgm:prSet/>
      <dgm:spPr/>
      <dgm:t>
        <a:bodyPr/>
        <a:lstStyle/>
        <a:p>
          <a:endParaRPr lang="en-US"/>
        </a:p>
      </dgm:t>
    </dgm:pt>
    <dgm:pt modelId="{2A9AFF60-71C1-41CF-BA7D-F542CB18AF2A}">
      <dgm:prSet phldrT="[Text]"/>
      <dgm:spPr>
        <a:noFill/>
      </dgm:spPr>
      <dgm:t>
        <a:bodyPr/>
        <a:lstStyle/>
        <a:p>
          <a:r>
            <a:rPr lang="en-US"/>
            <a:t>Strategic Plans</a:t>
          </a:r>
        </a:p>
      </dgm:t>
    </dgm:pt>
    <dgm:pt modelId="{527C92C0-DCD7-4B93-9D62-C4A6390E23C8}" type="parTrans" cxnId="{49495D43-60C2-45B9-B912-2D268BD20F31}">
      <dgm:prSet/>
      <dgm:spPr/>
      <dgm:t>
        <a:bodyPr/>
        <a:lstStyle/>
        <a:p>
          <a:endParaRPr lang="en-US"/>
        </a:p>
      </dgm:t>
    </dgm:pt>
    <dgm:pt modelId="{0CB812A3-D0E4-4F85-A8F3-1E386D009ED8}" type="sibTrans" cxnId="{49495D43-60C2-45B9-B912-2D268BD20F31}">
      <dgm:prSet/>
      <dgm:spPr/>
      <dgm:t>
        <a:bodyPr/>
        <a:lstStyle/>
        <a:p>
          <a:endParaRPr lang="en-US"/>
        </a:p>
      </dgm:t>
    </dgm:pt>
    <dgm:pt modelId="{A8EA5972-D7B3-4111-8E6E-C7F593E7740A}">
      <dgm:prSet phldrT="[Text]"/>
      <dgm:spPr>
        <a:solidFill>
          <a:schemeClr val="bg1">
            <a:alpha val="50000"/>
          </a:schemeClr>
        </a:solidFill>
      </dgm:spPr>
      <dgm:t>
        <a:bodyPr/>
        <a:lstStyle/>
        <a:p>
          <a:r>
            <a:rPr lang="en-US"/>
            <a:t>Airport Layout Plans</a:t>
          </a:r>
        </a:p>
      </dgm:t>
    </dgm:pt>
    <dgm:pt modelId="{A8F8AE5A-5A27-47A9-A5F7-1C1B746F5FC2}" type="parTrans" cxnId="{59061893-0B9B-4583-9464-9B8B87F03573}">
      <dgm:prSet/>
      <dgm:spPr/>
      <dgm:t>
        <a:bodyPr/>
        <a:lstStyle/>
        <a:p>
          <a:endParaRPr lang="en-US"/>
        </a:p>
      </dgm:t>
    </dgm:pt>
    <dgm:pt modelId="{89FE0C8E-8D13-4E01-AA53-C367CB788DD5}" type="sibTrans" cxnId="{59061893-0B9B-4583-9464-9B8B87F03573}">
      <dgm:prSet/>
      <dgm:spPr/>
      <dgm:t>
        <a:bodyPr/>
        <a:lstStyle/>
        <a:p>
          <a:endParaRPr lang="en-US"/>
        </a:p>
      </dgm:t>
    </dgm:pt>
    <dgm:pt modelId="{BFB36C7D-8404-4FFE-B45B-302D322A7131}">
      <dgm:prSet phldrT="[Text]"/>
      <dgm:spPr>
        <a:noFill/>
      </dgm:spPr>
      <dgm:t>
        <a:bodyPr/>
        <a:lstStyle/>
        <a:p>
          <a:r>
            <a:rPr lang="en-US"/>
            <a:t>CIP</a:t>
          </a:r>
        </a:p>
      </dgm:t>
    </dgm:pt>
    <dgm:pt modelId="{018CF1C0-CEC8-4A9E-9420-5FEA9EADDC3C}" type="parTrans" cxnId="{FE00CB21-30A3-44B4-A5A2-6D2826410CE3}">
      <dgm:prSet/>
      <dgm:spPr/>
      <dgm:t>
        <a:bodyPr/>
        <a:lstStyle/>
        <a:p>
          <a:endParaRPr lang="en-US"/>
        </a:p>
      </dgm:t>
    </dgm:pt>
    <dgm:pt modelId="{F46AC07D-A668-45CE-A3E1-AE094EDE9A6B}" type="sibTrans" cxnId="{FE00CB21-30A3-44B4-A5A2-6D2826410CE3}">
      <dgm:prSet/>
      <dgm:spPr/>
      <dgm:t>
        <a:bodyPr/>
        <a:lstStyle/>
        <a:p>
          <a:endParaRPr lang="en-US"/>
        </a:p>
      </dgm:t>
    </dgm:pt>
    <dgm:pt modelId="{4E7F3B5B-582E-46E2-9892-4C16DC42097B}">
      <dgm:prSet phldrT="[Text]"/>
      <dgm:spPr>
        <a:noFill/>
      </dgm:spPr>
      <dgm:t>
        <a:bodyPr/>
        <a:lstStyle/>
        <a:p>
          <a:r>
            <a:rPr lang="en-US" dirty="0"/>
            <a:t>Business Plans</a:t>
          </a:r>
        </a:p>
      </dgm:t>
    </dgm:pt>
    <dgm:pt modelId="{205B9DF2-DDC0-453E-98C2-F1D354B566EF}" type="parTrans" cxnId="{4B83224F-E43F-41AC-9A84-337AAB68B4A0}">
      <dgm:prSet/>
      <dgm:spPr/>
      <dgm:t>
        <a:bodyPr/>
        <a:lstStyle/>
        <a:p>
          <a:endParaRPr lang="en-US"/>
        </a:p>
      </dgm:t>
    </dgm:pt>
    <dgm:pt modelId="{BD1A110C-A3E0-49EE-960C-76F7E92CDD4E}" type="sibTrans" cxnId="{4B83224F-E43F-41AC-9A84-337AAB68B4A0}">
      <dgm:prSet/>
      <dgm:spPr/>
      <dgm:t>
        <a:bodyPr/>
        <a:lstStyle/>
        <a:p>
          <a:endParaRPr lang="en-US"/>
        </a:p>
      </dgm:t>
    </dgm:pt>
    <dgm:pt modelId="{A93C4909-B9E1-4E7F-A2D7-00D02848859E}" type="pres">
      <dgm:prSet presAssocID="{A4806320-6FFF-4FB6-9FEC-9CFC3DFC2551}" presName="composite" presStyleCnt="0">
        <dgm:presLayoutVars>
          <dgm:chMax val="1"/>
          <dgm:dir/>
          <dgm:resizeHandles val="exact"/>
        </dgm:presLayoutVars>
      </dgm:prSet>
      <dgm:spPr/>
    </dgm:pt>
    <dgm:pt modelId="{A782BB34-FBFA-4649-95EB-2AEC640C2F9D}" type="pres">
      <dgm:prSet presAssocID="{A4806320-6FFF-4FB6-9FEC-9CFC3DFC2551}" presName="radial" presStyleCnt="0">
        <dgm:presLayoutVars>
          <dgm:animLvl val="ctr"/>
        </dgm:presLayoutVars>
      </dgm:prSet>
      <dgm:spPr/>
    </dgm:pt>
    <dgm:pt modelId="{F85B0EBB-4C84-46C5-B980-A68DF8E55F56}" type="pres">
      <dgm:prSet presAssocID="{F687CAF5-C947-4EAD-9FDB-B90EDDB5D139}" presName="centerShape" presStyleLbl="vennNode1" presStyleIdx="0" presStyleCnt="8"/>
      <dgm:spPr/>
    </dgm:pt>
    <dgm:pt modelId="{F6803BA3-C614-4D87-8376-2048F2703F0C}" type="pres">
      <dgm:prSet presAssocID="{AB148F63-737D-4CFB-90F8-D15CAF6FF56E}" presName="node" presStyleLbl="vennNode1" presStyleIdx="1" presStyleCnt="8">
        <dgm:presLayoutVars>
          <dgm:bulletEnabled val="1"/>
        </dgm:presLayoutVars>
      </dgm:prSet>
      <dgm:spPr/>
    </dgm:pt>
    <dgm:pt modelId="{23722F44-0BE7-4D35-9AC7-FEE5BC2634CE}" type="pres">
      <dgm:prSet presAssocID="{A8EA5972-D7B3-4111-8E6E-C7F593E7740A}" presName="node" presStyleLbl="vennNode1" presStyleIdx="2" presStyleCnt="8">
        <dgm:presLayoutVars>
          <dgm:bulletEnabled val="1"/>
        </dgm:presLayoutVars>
      </dgm:prSet>
      <dgm:spPr/>
    </dgm:pt>
    <dgm:pt modelId="{85F42367-DF0A-42AE-B99A-5CC6BCBF75A7}" type="pres">
      <dgm:prSet presAssocID="{2A9AFF60-71C1-41CF-BA7D-F542CB18AF2A}" presName="node" presStyleLbl="vennNode1" presStyleIdx="3" presStyleCnt="8" custRadScaleRad="107041" custRadScaleInc="1679">
        <dgm:presLayoutVars>
          <dgm:bulletEnabled val="1"/>
        </dgm:presLayoutVars>
      </dgm:prSet>
      <dgm:spPr/>
    </dgm:pt>
    <dgm:pt modelId="{601FA29D-80B9-4B67-BEB3-5CF37466179B}" type="pres">
      <dgm:prSet presAssocID="{426493E5-381F-44FA-866E-B43807AABCA4}" presName="node" presStyleLbl="vennNode1" presStyleIdx="4" presStyleCnt="8">
        <dgm:presLayoutVars>
          <dgm:bulletEnabled val="1"/>
        </dgm:presLayoutVars>
      </dgm:prSet>
      <dgm:spPr/>
    </dgm:pt>
    <dgm:pt modelId="{989CA3F1-ACE8-43A5-8451-248401C3C358}" type="pres">
      <dgm:prSet presAssocID="{BFB36C7D-8404-4FFE-B45B-302D322A7131}" presName="node" presStyleLbl="vennNode1" presStyleIdx="5" presStyleCnt="8">
        <dgm:presLayoutVars>
          <dgm:bulletEnabled val="1"/>
        </dgm:presLayoutVars>
      </dgm:prSet>
      <dgm:spPr/>
    </dgm:pt>
    <dgm:pt modelId="{9D6CE7C8-860A-4DBD-BCF9-980E861DC782}" type="pres">
      <dgm:prSet presAssocID="{A2C33C5D-D76D-4BCA-8039-1ACD63E7DB7E}" presName="node" presStyleLbl="vennNode1" presStyleIdx="6" presStyleCnt="8">
        <dgm:presLayoutVars>
          <dgm:bulletEnabled val="1"/>
        </dgm:presLayoutVars>
      </dgm:prSet>
      <dgm:spPr/>
    </dgm:pt>
    <dgm:pt modelId="{A97C3750-811D-4CE8-A76A-88DE797C65E8}" type="pres">
      <dgm:prSet presAssocID="{4E7F3B5B-582E-46E2-9892-4C16DC42097B}" presName="node" presStyleLbl="vennNode1" presStyleIdx="7" presStyleCnt="8">
        <dgm:presLayoutVars>
          <dgm:bulletEnabled val="1"/>
        </dgm:presLayoutVars>
      </dgm:prSet>
      <dgm:spPr/>
    </dgm:pt>
  </dgm:ptLst>
  <dgm:cxnLst>
    <dgm:cxn modelId="{FE00CB21-30A3-44B4-A5A2-6D2826410CE3}" srcId="{F687CAF5-C947-4EAD-9FDB-B90EDDB5D139}" destId="{BFB36C7D-8404-4FFE-B45B-302D322A7131}" srcOrd="4" destOrd="0" parTransId="{018CF1C0-CEC8-4A9E-9420-5FEA9EADDC3C}" sibTransId="{F46AC07D-A668-45CE-A3E1-AE094EDE9A6B}"/>
    <dgm:cxn modelId="{95F8E026-2FA0-9D49-A6AE-7DE35FB21FB6}" type="presOf" srcId="{AB148F63-737D-4CFB-90F8-D15CAF6FF56E}" destId="{F6803BA3-C614-4D87-8376-2048F2703F0C}" srcOrd="0" destOrd="0" presId="urn:microsoft.com/office/officeart/2005/8/layout/radial3"/>
    <dgm:cxn modelId="{49495D43-60C2-45B9-B912-2D268BD20F31}" srcId="{F687CAF5-C947-4EAD-9FDB-B90EDDB5D139}" destId="{2A9AFF60-71C1-41CF-BA7D-F542CB18AF2A}" srcOrd="2" destOrd="0" parTransId="{527C92C0-DCD7-4B93-9D62-C4A6390E23C8}" sibTransId="{0CB812A3-D0E4-4F85-A8F3-1E386D009ED8}"/>
    <dgm:cxn modelId="{0D048564-2E2E-47B2-9484-14F43AFDF5F6}" type="presOf" srcId="{4E7F3B5B-582E-46E2-9892-4C16DC42097B}" destId="{A97C3750-811D-4CE8-A76A-88DE797C65E8}" srcOrd="0" destOrd="0" presId="urn:microsoft.com/office/officeart/2005/8/layout/radial3"/>
    <dgm:cxn modelId="{6AFC506A-7A3E-2A45-BE5A-A14C2F09523D}" type="presOf" srcId="{BFB36C7D-8404-4FFE-B45B-302D322A7131}" destId="{989CA3F1-ACE8-43A5-8451-248401C3C358}" srcOrd="0" destOrd="0" presId="urn:microsoft.com/office/officeart/2005/8/layout/radial3"/>
    <dgm:cxn modelId="{4B83224F-E43F-41AC-9A84-337AAB68B4A0}" srcId="{F687CAF5-C947-4EAD-9FDB-B90EDDB5D139}" destId="{4E7F3B5B-582E-46E2-9892-4C16DC42097B}" srcOrd="6" destOrd="0" parTransId="{205B9DF2-DDC0-453E-98C2-F1D354B566EF}" sibTransId="{BD1A110C-A3E0-49EE-960C-76F7E92CDD4E}"/>
    <dgm:cxn modelId="{C6D45471-BD53-4514-8858-1D55D6E3347D}" srcId="{F687CAF5-C947-4EAD-9FDB-B90EDDB5D139}" destId="{426493E5-381F-44FA-866E-B43807AABCA4}" srcOrd="3" destOrd="0" parTransId="{D312050B-7034-47C5-B704-E645246BF1CB}" sibTransId="{C6E8DD79-9ABD-4C64-A8AF-FC0A0139DFAB}"/>
    <dgm:cxn modelId="{0AD1E353-BDBC-EA43-8E50-F9BC70776BE1}" type="presOf" srcId="{A8EA5972-D7B3-4111-8E6E-C7F593E7740A}" destId="{23722F44-0BE7-4D35-9AC7-FEE5BC2634CE}" srcOrd="0" destOrd="0" presId="urn:microsoft.com/office/officeart/2005/8/layout/radial3"/>
    <dgm:cxn modelId="{2855DE58-11AE-9C41-B8E9-4C5D776414C1}" type="presOf" srcId="{F687CAF5-C947-4EAD-9FDB-B90EDDB5D139}" destId="{F85B0EBB-4C84-46C5-B980-A68DF8E55F56}" srcOrd="0" destOrd="0" presId="urn:microsoft.com/office/officeart/2005/8/layout/radial3"/>
    <dgm:cxn modelId="{F6E72C85-19CF-034A-B9E2-C0A6448A8209}" type="presOf" srcId="{A2C33C5D-D76D-4BCA-8039-1ACD63E7DB7E}" destId="{9D6CE7C8-860A-4DBD-BCF9-980E861DC782}" srcOrd="0" destOrd="0" presId="urn:microsoft.com/office/officeart/2005/8/layout/radial3"/>
    <dgm:cxn modelId="{59061893-0B9B-4583-9464-9B8B87F03573}" srcId="{F687CAF5-C947-4EAD-9FDB-B90EDDB5D139}" destId="{A8EA5972-D7B3-4111-8E6E-C7F593E7740A}" srcOrd="1" destOrd="0" parTransId="{A8F8AE5A-5A27-47A9-A5F7-1C1B746F5FC2}" sibTransId="{89FE0C8E-8D13-4E01-AA53-C367CB788DD5}"/>
    <dgm:cxn modelId="{19EEC49B-094D-426A-8776-6EC1863FDFB3}" srcId="{F687CAF5-C947-4EAD-9FDB-B90EDDB5D139}" destId="{A2C33C5D-D76D-4BCA-8039-1ACD63E7DB7E}" srcOrd="5" destOrd="0" parTransId="{07375CA3-F3A7-46D9-930A-7E55F4369261}" sibTransId="{2CFAF7A5-D336-4465-8174-78A880A40722}"/>
    <dgm:cxn modelId="{30AB4F9C-993B-ED41-9E70-131AA8C1CE6D}" type="presOf" srcId="{426493E5-381F-44FA-866E-B43807AABCA4}" destId="{601FA29D-80B9-4B67-BEB3-5CF37466179B}" srcOrd="0" destOrd="0" presId="urn:microsoft.com/office/officeart/2005/8/layout/radial3"/>
    <dgm:cxn modelId="{627E7FA0-1219-4157-AC2D-5A105F9B4367}" srcId="{A4806320-6FFF-4FB6-9FEC-9CFC3DFC2551}" destId="{F687CAF5-C947-4EAD-9FDB-B90EDDB5D139}" srcOrd="0" destOrd="0" parTransId="{56FB5F8A-7CF5-4CF1-A840-DC32965067A6}" sibTransId="{FE91C1C7-6BA1-4A12-876D-42047A45EBB8}"/>
    <dgm:cxn modelId="{041D9EC0-0C69-4672-BD77-FFEF57F2B10A}" srcId="{F687CAF5-C947-4EAD-9FDB-B90EDDB5D139}" destId="{AB148F63-737D-4CFB-90F8-D15CAF6FF56E}" srcOrd="0" destOrd="0" parTransId="{415168B9-04FA-41FE-AE13-BD4E54CC6C84}" sibTransId="{F9600534-840D-4CF3-90F2-4551F593F3D7}"/>
    <dgm:cxn modelId="{79CD1BF1-D65C-7840-B853-FAAE8E38000D}" type="presOf" srcId="{2A9AFF60-71C1-41CF-BA7D-F542CB18AF2A}" destId="{85F42367-DF0A-42AE-B99A-5CC6BCBF75A7}" srcOrd="0" destOrd="0" presId="urn:microsoft.com/office/officeart/2005/8/layout/radial3"/>
    <dgm:cxn modelId="{D6F5A9F5-2C14-8944-B3BD-5774CEB3631C}" type="presOf" srcId="{A4806320-6FFF-4FB6-9FEC-9CFC3DFC2551}" destId="{A93C4909-B9E1-4E7F-A2D7-00D02848859E}" srcOrd="0" destOrd="0" presId="urn:microsoft.com/office/officeart/2005/8/layout/radial3"/>
    <dgm:cxn modelId="{7A61ECFE-E2D5-474A-B410-7545B3FEEC75}" type="presParOf" srcId="{A93C4909-B9E1-4E7F-A2D7-00D02848859E}" destId="{A782BB34-FBFA-4649-95EB-2AEC640C2F9D}" srcOrd="0" destOrd="0" presId="urn:microsoft.com/office/officeart/2005/8/layout/radial3"/>
    <dgm:cxn modelId="{DD8B3740-CD9B-A948-B39B-CC1F0E0A54ED}" type="presParOf" srcId="{A782BB34-FBFA-4649-95EB-2AEC640C2F9D}" destId="{F85B0EBB-4C84-46C5-B980-A68DF8E55F56}" srcOrd="0" destOrd="0" presId="urn:microsoft.com/office/officeart/2005/8/layout/radial3"/>
    <dgm:cxn modelId="{BBBA2FBA-21CB-664F-8768-BD0487BC9F23}" type="presParOf" srcId="{A782BB34-FBFA-4649-95EB-2AEC640C2F9D}" destId="{F6803BA3-C614-4D87-8376-2048F2703F0C}" srcOrd="1" destOrd="0" presId="urn:microsoft.com/office/officeart/2005/8/layout/radial3"/>
    <dgm:cxn modelId="{CA48D53D-F629-9B47-8DAC-CFDB8A111E2C}" type="presParOf" srcId="{A782BB34-FBFA-4649-95EB-2AEC640C2F9D}" destId="{23722F44-0BE7-4D35-9AC7-FEE5BC2634CE}" srcOrd="2" destOrd="0" presId="urn:microsoft.com/office/officeart/2005/8/layout/radial3"/>
    <dgm:cxn modelId="{7DDCAD93-72DD-6345-8AD8-59637B9494C8}" type="presParOf" srcId="{A782BB34-FBFA-4649-95EB-2AEC640C2F9D}" destId="{85F42367-DF0A-42AE-B99A-5CC6BCBF75A7}" srcOrd="3" destOrd="0" presId="urn:microsoft.com/office/officeart/2005/8/layout/radial3"/>
    <dgm:cxn modelId="{ADB4A8EC-56AE-8449-8654-27FD2A1DCEA1}" type="presParOf" srcId="{A782BB34-FBFA-4649-95EB-2AEC640C2F9D}" destId="{601FA29D-80B9-4B67-BEB3-5CF37466179B}" srcOrd="4" destOrd="0" presId="urn:microsoft.com/office/officeart/2005/8/layout/radial3"/>
    <dgm:cxn modelId="{1017D882-2E3D-644B-8DBA-0FC57B336BBF}" type="presParOf" srcId="{A782BB34-FBFA-4649-95EB-2AEC640C2F9D}" destId="{989CA3F1-ACE8-43A5-8451-248401C3C358}" srcOrd="5" destOrd="0" presId="urn:microsoft.com/office/officeart/2005/8/layout/radial3"/>
    <dgm:cxn modelId="{6EB94475-D335-D943-8BCA-B1B3826CFE00}" type="presParOf" srcId="{A782BB34-FBFA-4649-95EB-2AEC640C2F9D}" destId="{9D6CE7C8-860A-4DBD-BCF9-980E861DC782}" srcOrd="6" destOrd="0" presId="urn:microsoft.com/office/officeart/2005/8/layout/radial3"/>
    <dgm:cxn modelId="{31ED0CFD-94C0-4C95-9DE1-C5D3AFEA63D8}" type="presParOf" srcId="{A782BB34-FBFA-4649-95EB-2AEC640C2F9D}" destId="{A97C3750-811D-4CE8-A76A-88DE797C65E8}" srcOrd="7" destOrd="0" presId="urn:microsoft.com/office/officeart/2005/8/layout/radial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C13EF8A-E349-4B54-889C-1A0B36DDA27B}" type="doc">
      <dgm:prSet loTypeId="urn:microsoft.com/office/officeart/2005/8/layout/radial6" loCatId="cycle" qsTypeId="urn:microsoft.com/office/officeart/2005/8/quickstyle/simple2" qsCatId="simple" csTypeId="urn:microsoft.com/office/officeart/2005/8/colors/accent5_4" csCatId="accent5" phldr="1"/>
      <dgm:spPr/>
      <dgm:t>
        <a:bodyPr/>
        <a:lstStyle/>
        <a:p>
          <a:endParaRPr lang="en-US"/>
        </a:p>
      </dgm:t>
    </dgm:pt>
    <dgm:pt modelId="{C7D6EE31-3D43-4323-97CA-4B1062CB1CD3}">
      <dgm:prSet phldrT="[Text]" custT="1"/>
      <dgm:spPr/>
      <dgm:t>
        <a:bodyPr/>
        <a:lstStyle/>
        <a:p>
          <a:r>
            <a:rPr lang="en-US" sz="1800" dirty="0"/>
            <a:t>SMART</a:t>
          </a:r>
        </a:p>
        <a:p>
          <a:r>
            <a:rPr lang="en-US" sz="1800" dirty="0"/>
            <a:t>Objectives</a:t>
          </a:r>
        </a:p>
      </dgm:t>
    </dgm:pt>
    <dgm:pt modelId="{23EBDF4A-AFE1-47A9-B760-1320115EB759}" type="parTrans" cxnId="{37AB65CC-2CDE-41BE-B269-ADD9599255DD}">
      <dgm:prSet/>
      <dgm:spPr/>
      <dgm:t>
        <a:bodyPr/>
        <a:lstStyle/>
        <a:p>
          <a:endParaRPr lang="en-US" sz="2400"/>
        </a:p>
      </dgm:t>
    </dgm:pt>
    <dgm:pt modelId="{843F52D7-1633-4F3C-A42A-6EBE1A5D2EC2}" type="sibTrans" cxnId="{37AB65CC-2CDE-41BE-B269-ADD9599255DD}">
      <dgm:prSet/>
      <dgm:spPr/>
      <dgm:t>
        <a:bodyPr/>
        <a:lstStyle/>
        <a:p>
          <a:endParaRPr lang="en-US" sz="2400"/>
        </a:p>
      </dgm:t>
    </dgm:pt>
    <dgm:pt modelId="{5BDFD0F7-31D7-4E1A-9FCF-6B5546AF434E}">
      <dgm:prSet phldrT="[Text]" custT="1"/>
      <dgm:spPr/>
      <dgm:t>
        <a:bodyPr/>
        <a:lstStyle/>
        <a:p>
          <a:r>
            <a:rPr lang="en-US" sz="1800" dirty="0"/>
            <a:t>S</a:t>
          </a:r>
          <a:r>
            <a:rPr lang="en-US" sz="1100" dirty="0"/>
            <a:t>pecific</a:t>
          </a:r>
        </a:p>
      </dgm:t>
    </dgm:pt>
    <dgm:pt modelId="{931B7915-8B89-4B8C-A3F0-81B4BFD62A4A}" type="parTrans" cxnId="{EDD0C3D0-6AF6-4ABE-A25F-788BCEB81111}">
      <dgm:prSet/>
      <dgm:spPr/>
      <dgm:t>
        <a:bodyPr/>
        <a:lstStyle/>
        <a:p>
          <a:endParaRPr lang="en-US" sz="2400"/>
        </a:p>
      </dgm:t>
    </dgm:pt>
    <dgm:pt modelId="{D22A96DF-69DD-4D92-823A-A725E48C4067}" type="sibTrans" cxnId="{EDD0C3D0-6AF6-4ABE-A25F-788BCEB81111}">
      <dgm:prSet/>
      <dgm:spPr/>
      <dgm:t>
        <a:bodyPr/>
        <a:lstStyle/>
        <a:p>
          <a:endParaRPr lang="en-US" sz="2400"/>
        </a:p>
      </dgm:t>
    </dgm:pt>
    <dgm:pt modelId="{865FD064-20C4-413E-99D7-6EF372CCA59B}">
      <dgm:prSet phldrT="[Text]" custT="1"/>
      <dgm:spPr/>
      <dgm:t>
        <a:bodyPr/>
        <a:lstStyle/>
        <a:p>
          <a:r>
            <a:rPr lang="en-US" sz="1800" dirty="0"/>
            <a:t>M</a:t>
          </a:r>
          <a:r>
            <a:rPr lang="en-US" sz="1000" dirty="0"/>
            <a:t>easurable</a:t>
          </a:r>
        </a:p>
      </dgm:t>
    </dgm:pt>
    <dgm:pt modelId="{EA703610-582B-411F-B55F-B46994838E82}" type="parTrans" cxnId="{6BE08365-AA4A-4B08-973C-975D72E902D4}">
      <dgm:prSet/>
      <dgm:spPr/>
      <dgm:t>
        <a:bodyPr/>
        <a:lstStyle/>
        <a:p>
          <a:endParaRPr lang="en-US" sz="2400"/>
        </a:p>
      </dgm:t>
    </dgm:pt>
    <dgm:pt modelId="{7800B300-6771-427F-B138-E59B1135A5C7}" type="sibTrans" cxnId="{6BE08365-AA4A-4B08-973C-975D72E902D4}">
      <dgm:prSet/>
      <dgm:spPr/>
      <dgm:t>
        <a:bodyPr/>
        <a:lstStyle/>
        <a:p>
          <a:endParaRPr lang="en-US" sz="2400"/>
        </a:p>
      </dgm:t>
    </dgm:pt>
    <dgm:pt modelId="{D4CA1B37-AB8E-4779-B6E9-FE0DF61ABB37}">
      <dgm:prSet phldrT="[Text]" custT="1"/>
      <dgm:spPr/>
      <dgm:t>
        <a:bodyPr/>
        <a:lstStyle/>
        <a:p>
          <a:r>
            <a:rPr lang="en-US" sz="1800" dirty="0"/>
            <a:t>A</a:t>
          </a:r>
          <a:r>
            <a:rPr lang="en-US" sz="1100" dirty="0"/>
            <a:t>ttainable</a:t>
          </a:r>
        </a:p>
      </dgm:t>
    </dgm:pt>
    <dgm:pt modelId="{1A6AB24D-16DA-4C57-B2C5-F37F13815CEE}" type="parTrans" cxnId="{263E03BB-50C6-4AFC-A19F-9C8A0ABD81D9}">
      <dgm:prSet/>
      <dgm:spPr/>
      <dgm:t>
        <a:bodyPr/>
        <a:lstStyle/>
        <a:p>
          <a:endParaRPr lang="en-US" sz="2400"/>
        </a:p>
      </dgm:t>
    </dgm:pt>
    <dgm:pt modelId="{A6717A61-5FDE-4E4B-AF03-F9D9A52F18D2}" type="sibTrans" cxnId="{263E03BB-50C6-4AFC-A19F-9C8A0ABD81D9}">
      <dgm:prSet/>
      <dgm:spPr/>
      <dgm:t>
        <a:bodyPr/>
        <a:lstStyle/>
        <a:p>
          <a:endParaRPr lang="en-US" sz="2400"/>
        </a:p>
      </dgm:t>
    </dgm:pt>
    <dgm:pt modelId="{21C3DDA3-AF8C-4C61-AB7B-E221A6E43370}">
      <dgm:prSet phldrT="[Text]" custT="1"/>
      <dgm:spPr/>
      <dgm:t>
        <a:bodyPr/>
        <a:lstStyle/>
        <a:p>
          <a:r>
            <a:rPr lang="en-US" sz="1800" dirty="0"/>
            <a:t>R</a:t>
          </a:r>
          <a:r>
            <a:rPr lang="en-US" sz="1100" dirty="0"/>
            <a:t>elevant</a:t>
          </a:r>
          <a:endParaRPr lang="en-US" sz="1400" dirty="0"/>
        </a:p>
      </dgm:t>
    </dgm:pt>
    <dgm:pt modelId="{5721FC3F-026A-4787-8D81-4A6F74CEDADE}" type="parTrans" cxnId="{5FC0B54B-31A0-4531-90D0-3BBEA878D1B5}">
      <dgm:prSet/>
      <dgm:spPr/>
      <dgm:t>
        <a:bodyPr/>
        <a:lstStyle/>
        <a:p>
          <a:endParaRPr lang="en-US" sz="2400"/>
        </a:p>
      </dgm:t>
    </dgm:pt>
    <dgm:pt modelId="{08149007-AE89-47F5-82C7-8B165ED6078B}" type="sibTrans" cxnId="{5FC0B54B-31A0-4531-90D0-3BBEA878D1B5}">
      <dgm:prSet/>
      <dgm:spPr/>
      <dgm:t>
        <a:bodyPr/>
        <a:lstStyle/>
        <a:p>
          <a:endParaRPr lang="en-US" sz="2400"/>
        </a:p>
      </dgm:t>
    </dgm:pt>
    <dgm:pt modelId="{ACF1CAFB-7604-4D6C-81A4-672662B9A817}">
      <dgm:prSet phldrT="[Text]" custT="1"/>
      <dgm:spPr/>
      <dgm:t>
        <a:bodyPr/>
        <a:lstStyle/>
        <a:p>
          <a:r>
            <a:rPr lang="en-US" sz="1800" dirty="0"/>
            <a:t>T</a:t>
          </a:r>
          <a:r>
            <a:rPr lang="en-US" sz="1100" dirty="0"/>
            <a:t>ime Bound</a:t>
          </a:r>
        </a:p>
      </dgm:t>
    </dgm:pt>
    <dgm:pt modelId="{E489EA1B-D38B-453A-92EA-5D14B04F2E6E}" type="parTrans" cxnId="{273A8895-42B6-4F08-8503-BB4E38D2B4A8}">
      <dgm:prSet/>
      <dgm:spPr/>
      <dgm:t>
        <a:bodyPr/>
        <a:lstStyle/>
        <a:p>
          <a:endParaRPr lang="en-US" sz="2400"/>
        </a:p>
      </dgm:t>
    </dgm:pt>
    <dgm:pt modelId="{6869CEE3-AEA3-4F00-8395-CEA1030F75AE}" type="sibTrans" cxnId="{273A8895-42B6-4F08-8503-BB4E38D2B4A8}">
      <dgm:prSet/>
      <dgm:spPr/>
      <dgm:t>
        <a:bodyPr/>
        <a:lstStyle/>
        <a:p>
          <a:endParaRPr lang="en-US" sz="2400"/>
        </a:p>
      </dgm:t>
    </dgm:pt>
    <dgm:pt modelId="{B60AFE1F-6712-4466-82DB-1D100E88AC50}">
      <dgm:prSet/>
      <dgm:spPr/>
      <dgm:t>
        <a:bodyPr/>
        <a:lstStyle/>
        <a:p>
          <a:endParaRPr lang="en-US" sz="2400"/>
        </a:p>
      </dgm:t>
    </dgm:pt>
    <dgm:pt modelId="{ED2CF91D-2C45-411B-BAAC-ED1F6623F372}" type="parTrans" cxnId="{B9E52B6C-B389-41FD-A63F-241568CABBD1}">
      <dgm:prSet/>
      <dgm:spPr/>
      <dgm:t>
        <a:bodyPr/>
        <a:lstStyle/>
        <a:p>
          <a:endParaRPr lang="en-US" sz="2400"/>
        </a:p>
      </dgm:t>
    </dgm:pt>
    <dgm:pt modelId="{41AB4D26-9E4A-4DCB-AD68-2A0017693DA9}" type="sibTrans" cxnId="{B9E52B6C-B389-41FD-A63F-241568CABBD1}">
      <dgm:prSet/>
      <dgm:spPr/>
      <dgm:t>
        <a:bodyPr/>
        <a:lstStyle/>
        <a:p>
          <a:endParaRPr lang="en-US" sz="2400"/>
        </a:p>
      </dgm:t>
    </dgm:pt>
    <dgm:pt modelId="{04855A09-AD4F-4110-8080-38B20BB09845}">
      <dgm:prSet/>
      <dgm:spPr/>
      <dgm:t>
        <a:bodyPr/>
        <a:lstStyle/>
        <a:p>
          <a:endParaRPr lang="en-US" sz="2400"/>
        </a:p>
      </dgm:t>
    </dgm:pt>
    <dgm:pt modelId="{27E7A592-B13E-484F-99C6-2C1813D60D2C}" type="parTrans" cxnId="{9D26A7E1-625A-4BF1-A899-542D8C97FBB3}">
      <dgm:prSet/>
      <dgm:spPr/>
      <dgm:t>
        <a:bodyPr/>
        <a:lstStyle/>
        <a:p>
          <a:endParaRPr lang="en-US" sz="2400"/>
        </a:p>
      </dgm:t>
    </dgm:pt>
    <dgm:pt modelId="{254FBDC4-23A2-4051-8CA4-5C1408CD625E}" type="sibTrans" cxnId="{9D26A7E1-625A-4BF1-A899-542D8C97FBB3}">
      <dgm:prSet/>
      <dgm:spPr/>
      <dgm:t>
        <a:bodyPr/>
        <a:lstStyle/>
        <a:p>
          <a:endParaRPr lang="en-US" sz="2400"/>
        </a:p>
      </dgm:t>
    </dgm:pt>
    <dgm:pt modelId="{CB7BB24F-E603-45C0-A571-878682D8744B}">
      <dgm:prSet/>
      <dgm:spPr/>
      <dgm:t>
        <a:bodyPr/>
        <a:lstStyle/>
        <a:p>
          <a:endParaRPr lang="en-US" sz="2400"/>
        </a:p>
      </dgm:t>
    </dgm:pt>
    <dgm:pt modelId="{65BB6064-2F22-4A3F-94A8-DB876AF59703}" type="parTrans" cxnId="{12CF094D-094B-448B-80AD-223D5C5668E4}">
      <dgm:prSet/>
      <dgm:spPr/>
      <dgm:t>
        <a:bodyPr/>
        <a:lstStyle/>
        <a:p>
          <a:endParaRPr lang="en-US" sz="2400"/>
        </a:p>
      </dgm:t>
    </dgm:pt>
    <dgm:pt modelId="{D2F70274-F587-418B-B7DF-334C7E39B5FC}" type="sibTrans" cxnId="{12CF094D-094B-448B-80AD-223D5C5668E4}">
      <dgm:prSet/>
      <dgm:spPr/>
      <dgm:t>
        <a:bodyPr/>
        <a:lstStyle/>
        <a:p>
          <a:endParaRPr lang="en-US" sz="2400"/>
        </a:p>
      </dgm:t>
    </dgm:pt>
    <dgm:pt modelId="{D3039110-7CBF-4F8F-91EC-73DF9C5F9858}">
      <dgm:prSet/>
      <dgm:spPr/>
      <dgm:t>
        <a:bodyPr/>
        <a:lstStyle/>
        <a:p>
          <a:endParaRPr lang="en-US" sz="2400"/>
        </a:p>
      </dgm:t>
    </dgm:pt>
    <dgm:pt modelId="{F4461215-F7CB-4B7B-B271-D0EB144C8E15}" type="parTrans" cxnId="{6920576F-B9DA-4495-8B21-3A905B37334C}">
      <dgm:prSet/>
      <dgm:spPr/>
      <dgm:t>
        <a:bodyPr/>
        <a:lstStyle/>
        <a:p>
          <a:endParaRPr lang="en-US" sz="2400"/>
        </a:p>
      </dgm:t>
    </dgm:pt>
    <dgm:pt modelId="{850E6646-F379-4CDE-9A47-85012C8589FD}" type="sibTrans" cxnId="{6920576F-B9DA-4495-8B21-3A905B37334C}">
      <dgm:prSet/>
      <dgm:spPr/>
      <dgm:t>
        <a:bodyPr/>
        <a:lstStyle/>
        <a:p>
          <a:endParaRPr lang="en-US" sz="2400"/>
        </a:p>
      </dgm:t>
    </dgm:pt>
    <dgm:pt modelId="{E0B971F1-63FD-4A1E-92DB-509B87C171BB}" type="pres">
      <dgm:prSet presAssocID="{5C13EF8A-E349-4B54-889C-1A0B36DDA27B}" presName="Name0" presStyleCnt="0">
        <dgm:presLayoutVars>
          <dgm:chMax val="1"/>
          <dgm:dir/>
          <dgm:animLvl val="ctr"/>
          <dgm:resizeHandles val="exact"/>
        </dgm:presLayoutVars>
      </dgm:prSet>
      <dgm:spPr/>
    </dgm:pt>
    <dgm:pt modelId="{C62A2567-1681-4A78-BB38-BA3F51BF177D}" type="pres">
      <dgm:prSet presAssocID="{C7D6EE31-3D43-4323-97CA-4B1062CB1CD3}" presName="centerShape" presStyleLbl="node0" presStyleIdx="0" presStyleCnt="1"/>
      <dgm:spPr/>
    </dgm:pt>
    <dgm:pt modelId="{B7AB417C-F84B-49B3-94C1-C552A8558653}" type="pres">
      <dgm:prSet presAssocID="{5BDFD0F7-31D7-4E1A-9FCF-6B5546AF434E}" presName="node" presStyleLbl="node1" presStyleIdx="0" presStyleCnt="5">
        <dgm:presLayoutVars>
          <dgm:bulletEnabled val="1"/>
        </dgm:presLayoutVars>
      </dgm:prSet>
      <dgm:spPr/>
    </dgm:pt>
    <dgm:pt modelId="{9ABF4EBF-8353-4B92-8103-316484556508}" type="pres">
      <dgm:prSet presAssocID="{5BDFD0F7-31D7-4E1A-9FCF-6B5546AF434E}" presName="dummy" presStyleCnt="0"/>
      <dgm:spPr/>
    </dgm:pt>
    <dgm:pt modelId="{C7476105-65E0-47EC-9BC2-40816B4E3AF3}" type="pres">
      <dgm:prSet presAssocID="{D22A96DF-69DD-4D92-823A-A725E48C4067}" presName="sibTrans" presStyleLbl="sibTrans2D1" presStyleIdx="0" presStyleCnt="5"/>
      <dgm:spPr/>
    </dgm:pt>
    <dgm:pt modelId="{25F663CC-A5DF-478D-AF96-2D4342748EBE}" type="pres">
      <dgm:prSet presAssocID="{865FD064-20C4-413E-99D7-6EF372CCA59B}" presName="node" presStyleLbl="node1" presStyleIdx="1" presStyleCnt="5">
        <dgm:presLayoutVars>
          <dgm:bulletEnabled val="1"/>
        </dgm:presLayoutVars>
      </dgm:prSet>
      <dgm:spPr/>
    </dgm:pt>
    <dgm:pt modelId="{139D3D56-990F-479D-B869-96863CAD2FEA}" type="pres">
      <dgm:prSet presAssocID="{865FD064-20C4-413E-99D7-6EF372CCA59B}" presName="dummy" presStyleCnt="0"/>
      <dgm:spPr/>
    </dgm:pt>
    <dgm:pt modelId="{5BB2EA34-C2E9-4968-AB44-C3CE0831B879}" type="pres">
      <dgm:prSet presAssocID="{7800B300-6771-427F-B138-E59B1135A5C7}" presName="sibTrans" presStyleLbl="sibTrans2D1" presStyleIdx="1" presStyleCnt="5"/>
      <dgm:spPr/>
    </dgm:pt>
    <dgm:pt modelId="{D16697ED-2A53-4F82-99BA-DAAC9F806704}" type="pres">
      <dgm:prSet presAssocID="{D4CA1B37-AB8E-4779-B6E9-FE0DF61ABB37}" presName="node" presStyleLbl="node1" presStyleIdx="2" presStyleCnt="5">
        <dgm:presLayoutVars>
          <dgm:bulletEnabled val="1"/>
        </dgm:presLayoutVars>
      </dgm:prSet>
      <dgm:spPr/>
    </dgm:pt>
    <dgm:pt modelId="{880C5B4A-BD2B-4C78-A52B-060B8D222483}" type="pres">
      <dgm:prSet presAssocID="{D4CA1B37-AB8E-4779-B6E9-FE0DF61ABB37}" presName="dummy" presStyleCnt="0"/>
      <dgm:spPr/>
    </dgm:pt>
    <dgm:pt modelId="{C84ED229-B0E0-470D-974D-7159D9F6F3DF}" type="pres">
      <dgm:prSet presAssocID="{A6717A61-5FDE-4E4B-AF03-F9D9A52F18D2}" presName="sibTrans" presStyleLbl="sibTrans2D1" presStyleIdx="2" presStyleCnt="5"/>
      <dgm:spPr/>
    </dgm:pt>
    <dgm:pt modelId="{4E004AC1-8CDC-46D0-886A-7485F71973FB}" type="pres">
      <dgm:prSet presAssocID="{21C3DDA3-AF8C-4C61-AB7B-E221A6E43370}" presName="node" presStyleLbl="node1" presStyleIdx="3" presStyleCnt="5">
        <dgm:presLayoutVars>
          <dgm:bulletEnabled val="1"/>
        </dgm:presLayoutVars>
      </dgm:prSet>
      <dgm:spPr/>
    </dgm:pt>
    <dgm:pt modelId="{8C79C5D6-F644-41D4-B50C-DBA823848EAE}" type="pres">
      <dgm:prSet presAssocID="{21C3DDA3-AF8C-4C61-AB7B-E221A6E43370}" presName="dummy" presStyleCnt="0"/>
      <dgm:spPr/>
    </dgm:pt>
    <dgm:pt modelId="{445C2A33-87E9-4B4A-A824-24E6A348A9A8}" type="pres">
      <dgm:prSet presAssocID="{08149007-AE89-47F5-82C7-8B165ED6078B}" presName="sibTrans" presStyleLbl="sibTrans2D1" presStyleIdx="3" presStyleCnt="5"/>
      <dgm:spPr/>
    </dgm:pt>
    <dgm:pt modelId="{271FC64E-A076-4A21-AA03-5A3508DB1277}" type="pres">
      <dgm:prSet presAssocID="{ACF1CAFB-7604-4D6C-81A4-672662B9A817}" presName="node" presStyleLbl="node1" presStyleIdx="4" presStyleCnt="5">
        <dgm:presLayoutVars>
          <dgm:bulletEnabled val="1"/>
        </dgm:presLayoutVars>
      </dgm:prSet>
      <dgm:spPr/>
    </dgm:pt>
    <dgm:pt modelId="{80215C05-3551-4C57-87A0-0DF6DC83C232}" type="pres">
      <dgm:prSet presAssocID="{ACF1CAFB-7604-4D6C-81A4-672662B9A817}" presName="dummy" presStyleCnt="0"/>
      <dgm:spPr/>
    </dgm:pt>
    <dgm:pt modelId="{5C5F0856-6DFA-43CD-8638-36E2856CB75B}" type="pres">
      <dgm:prSet presAssocID="{6869CEE3-AEA3-4F00-8395-CEA1030F75AE}" presName="sibTrans" presStyleLbl="sibTrans2D1" presStyleIdx="4" presStyleCnt="5"/>
      <dgm:spPr/>
    </dgm:pt>
  </dgm:ptLst>
  <dgm:cxnLst>
    <dgm:cxn modelId="{92DB2D10-EAB0-4F74-8125-A21147089615}" type="presOf" srcId="{21C3DDA3-AF8C-4C61-AB7B-E221A6E43370}" destId="{4E004AC1-8CDC-46D0-886A-7485F71973FB}" srcOrd="0" destOrd="0" presId="urn:microsoft.com/office/officeart/2005/8/layout/radial6"/>
    <dgm:cxn modelId="{B266DA1C-EED8-48D3-AD0F-E326D146C8F8}" type="presOf" srcId="{08149007-AE89-47F5-82C7-8B165ED6078B}" destId="{445C2A33-87E9-4B4A-A824-24E6A348A9A8}" srcOrd="0" destOrd="0" presId="urn:microsoft.com/office/officeart/2005/8/layout/radial6"/>
    <dgm:cxn modelId="{1851AE35-2D85-471A-ADB9-00C26CE97C48}" type="presOf" srcId="{865FD064-20C4-413E-99D7-6EF372CCA59B}" destId="{25F663CC-A5DF-478D-AF96-2D4342748EBE}" srcOrd="0" destOrd="0" presId="urn:microsoft.com/office/officeart/2005/8/layout/radial6"/>
    <dgm:cxn modelId="{0CA5C942-B51B-4BC5-BD01-5C493633F1EB}" type="presOf" srcId="{D22A96DF-69DD-4D92-823A-A725E48C4067}" destId="{C7476105-65E0-47EC-9BC2-40816B4E3AF3}" srcOrd="0" destOrd="0" presId="urn:microsoft.com/office/officeart/2005/8/layout/radial6"/>
    <dgm:cxn modelId="{6BE08365-AA4A-4B08-973C-975D72E902D4}" srcId="{C7D6EE31-3D43-4323-97CA-4B1062CB1CD3}" destId="{865FD064-20C4-413E-99D7-6EF372CCA59B}" srcOrd="1" destOrd="0" parTransId="{EA703610-582B-411F-B55F-B46994838E82}" sibTransId="{7800B300-6771-427F-B138-E59B1135A5C7}"/>
    <dgm:cxn modelId="{5FC0B54B-31A0-4531-90D0-3BBEA878D1B5}" srcId="{C7D6EE31-3D43-4323-97CA-4B1062CB1CD3}" destId="{21C3DDA3-AF8C-4C61-AB7B-E221A6E43370}" srcOrd="3" destOrd="0" parTransId="{5721FC3F-026A-4787-8D81-4A6F74CEDADE}" sibTransId="{08149007-AE89-47F5-82C7-8B165ED6078B}"/>
    <dgm:cxn modelId="{BA6BBA4B-BF87-41C2-8313-68EEA7968903}" type="presOf" srcId="{5C13EF8A-E349-4B54-889C-1A0B36DDA27B}" destId="{E0B971F1-63FD-4A1E-92DB-509B87C171BB}" srcOrd="0" destOrd="0" presId="urn:microsoft.com/office/officeart/2005/8/layout/radial6"/>
    <dgm:cxn modelId="{B9E52B6C-B389-41FD-A63F-241568CABBD1}" srcId="{5C13EF8A-E349-4B54-889C-1A0B36DDA27B}" destId="{B60AFE1F-6712-4466-82DB-1D100E88AC50}" srcOrd="1" destOrd="0" parTransId="{ED2CF91D-2C45-411B-BAAC-ED1F6623F372}" sibTransId="{41AB4D26-9E4A-4DCB-AD68-2A0017693DA9}"/>
    <dgm:cxn modelId="{3171666C-2D9D-4F0F-A4BE-810B84BF8781}" type="presOf" srcId="{A6717A61-5FDE-4E4B-AF03-F9D9A52F18D2}" destId="{C84ED229-B0E0-470D-974D-7159D9F6F3DF}" srcOrd="0" destOrd="0" presId="urn:microsoft.com/office/officeart/2005/8/layout/radial6"/>
    <dgm:cxn modelId="{12CF094D-094B-448B-80AD-223D5C5668E4}" srcId="{5C13EF8A-E349-4B54-889C-1A0B36DDA27B}" destId="{CB7BB24F-E603-45C0-A571-878682D8744B}" srcOrd="3" destOrd="0" parTransId="{65BB6064-2F22-4A3F-94A8-DB876AF59703}" sibTransId="{D2F70274-F587-418B-B7DF-334C7E39B5FC}"/>
    <dgm:cxn modelId="{6920576F-B9DA-4495-8B21-3A905B37334C}" srcId="{5C13EF8A-E349-4B54-889C-1A0B36DDA27B}" destId="{D3039110-7CBF-4F8F-91EC-73DF9C5F9858}" srcOrd="4" destOrd="0" parTransId="{F4461215-F7CB-4B7B-B271-D0EB144C8E15}" sibTransId="{850E6646-F379-4CDE-9A47-85012C8589FD}"/>
    <dgm:cxn modelId="{76CCB650-EB0C-45EA-994A-1A2996658163}" type="presOf" srcId="{D4CA1B37-AB8E-4779-B6E9-FE0DF61ABB37}" destId="{D16697ED-2A53-4F82-99BA-DAAC9F806704}" srcOrd="0" destOrd="0" presId="urn:microsoft.com/office/officeart/2005/8/layout/radial6"/>
    <dgm:cxn modelId="{89D1BA8B-3E18-4911-9193-169BF68AE399}" type="presOf" srcId="{ACF1CAFB-7604-4D6C-81A4-672662B9A817}" destId="{271FC64E-A076-4A21-AA03-5A3508DB1277}" srcOrd="0" destOrd="0" presId="urn:microsoft.com/office/officeart/2005/8/layout/radial6"/>
    <dgm:cxn modelId="{821C8895-AC37-48E6-9229-3ABE29608B45}" type="presOf" srcId="{6869CEE3-AEA3-4F00-8395-CEA1030F75AE}" destId="{5C5F0856-6DFA-43CD-8638-36E2856CB75B}" srcOrd="0" destOrd="0" presId="urn:microsoft.com/office/officeart/2005/8/layout/radial6"/>
    <dgm:cxn modelId="{273A8895-42B6-4F08-8503-BB4E38D2B4A8}" srcId="{C7D6EE31-3D43-4323-97CA-4B1062CB1CD3}" destId="{ACF1CAFB-7604-4D6C-81A4-672662B9A817}" srcOrd="4" destOrd="0" parTransId="{E489EA1B-D38B-453A-92EA-5D14B04F2E6E}" sibTransId="{6869CEE3-AEA3-4F00-8395-CEA1030F75AE}"/>
    <dgm:cxn modelId="{25DE16B9-9A10-402D-8464-6C9361C9AB6D}" type="presOf" srcId="{7800B300-6771-427F-B138-E59B1135A5C7}" destId="{5BB2EA34-C2E9-4968-AB44-C3CE0831B879}" srcOrd="0" destOrd="0" presId="urn:microsoft.com/office/officeart/2005/8/layout/radial6"/>
    <dgm:cxn modelId="{263E03BB-50C6-4AFC-A19F-9C8A0ABD81D9}" srcId="{C7D6EE31-3D43-4323-97CA-4B1062CB1CD3}" destId="{D4CA1B37-AB8E-4779-B6E9-FE0DF61ABB37}" srcOrd="2" destOrd="0" parTransId="{1A6AB24D-16DA-4C57-B2C5-F37F13815CEE}" sibTransId="{A6717A61-5FDE-4E4B-AF03-F9D9A52F18D2}"/>
    <dgm:cxn modelId="{B01CC8CB-73AF-4A9D-8B90-370529BC38AB}" type="presOf" srcId="{C7D6EE31-3D43-4323-97CA-4B1062CB1CD3}" destId="{C62A2567-1681-4A78-BB38-BA3F51BF177D}" srcOrd="0" destOrd="0" presId="urn:microsoft.com/office/officeart/2005/8/layout/radial6"/>
    <dgm:cxn modelId="{37AB65CC-2CDE-41BE-B269-ADD9599255DD}" srcId="{5C13EF8A-E349-4B54-889C-1A0B36DDA27B}" destId="{C7D6EE31-3D43-4323-97CA-4B1062CB1CD3}" srcOrd="0" destOrd="0" parTransId="{23EBDF4A-AFE1-47A9-B760-1320115EB759}" sibTransId="{843F52D7-1633-4F3C-A42A-6EBE1A5D2EC2}"/>
    <dgm:cxn modelId="{D4C32FCE-693D-440B-8EF0-39BC9EF0BA8B}" type="presOf" srcId="{5BDFD0F7-31D7-4E1A-9FCF-6B5546AF434E}" destId="{B7AB417C-F84B-49B3-94C1-C552A8558653}" srcOrd="0" destOrd="0" presId="urn:microsoft.com/office/officeart/2005/8/layout/radial6"/>
    <dgm:cxn modelId="{EDD0C3D0-6AF6-4ABE-A25F-788BCEB81111}" srcId="{C7D6EE31-3D43-4323-97CA-4B1062CB1CD3}" destId="{5BDFD0F7-31D7-4E1A-9FCF-6B5546AF434E}" srcOrd="0" destOrd="0" parTransId="{931B7915-8B89-4B8C-A3F0-81B4BFD62A4A}" sibTransId="{D22A96DF-69DD-4D92-823A-A725E48C4067}"/>
    <dgm:cxn modelId="{9D26A7E1-625A-4BF1-A899-542D8C97FBB3}" srcId="{5C13EF8A-E349-4B54-889C-1A0B36DDA27B}" destId="{04855A09-AD4F-4110-8080-38B20BB09845}" srcOrd="2" destOrd="0" parTransId="{27E7A592-B13E-484F-99C6-2C1813D60D2C}" sibTransId="{254FBDC4-23A2-4051-8CA4-5C1408CD625E}"/>
    <dgm:cxn modelId="{2DC0E789-7CB8-4244-899F-4F4249B501A2}" type="presParOf" srcId="{E0B971F1-63FD-4A1E-92DB-509B87C171BB}" destId="{C62A2567-1681-4A78-BB38-BA3F51BF177D}" srcOrd="0" destOrd="0" presId="urn:microsoft.com/office/officeart/2005/8/layout/radial6"/>
    <dgm:cxn modelId="{E29D9C9F-CFE1-475E-835D-1411E4D7D665}" type="presParOf" srcId="{E0B971F1-63FD-4A1E-92DB-509B87C171BB}" destId="{B7AB417C-F84B-49B3-94C1-C552A8558653}" srcOrd="1" destOrd="0" presId="urn:microsoft.com/office/officeart/2005/8/layout/radial6"/>
    <dgm:cxn modelId="{1F427DF2-3D1E-42E3-A509-80D6353C4975}" type="presParOf" srcId="{E0B971F1-63FD-4A1E-92DB-509B87C171BB}" destId="{9ABF4EBF-8353-4B92-8103-316484556508}" srcOrd="2" destOrd="0" presId="urn:microsoft.com/office/officeart/2005/8/layout/radial6"/>
    <dgm:cxn modelId="{0B8F1C30-B6F4-4437-976B-77F86002E37E}" type="presParOf" srcId="{E0B971F1-63FD-4A1E-92DB-509B87C171BB}" destId="{C7476105-65E0-47EC-9BC2-40816B4E3AF3}" srcOrd="3" destOrd="0" presId="urn:microsoft.com/office/officeart/2005/8/layout/radial6"/>
    <dgm:cxn modelId="{4E885E35-D360-4A53-B1D7-C5A8EBC9466D}" type="presParOf" srcId="{E0B971F1-63FD-4A1E-92DB-509B87C171BB}" destId="{25F663CC-A5DF-478D-AF96-2D4342748EBE}" srcOrd="4" destOrd="0" presId="urn:microsoft.com/office/officeart/2005/8/layout/radial6"/>
    <dgm:cxn modelId="{CDF1DEC0-E095-4536-951F-908D5CE92C24}" type="presParOf" srcId="{E0B971F1-63FD-4A1E-92DB-509B87C171BB}" destId="{139D3D56-990F-479D-B869-96863CAD2FEA}" srcOrd="5" destOrd="0" presId="urn:microsoft.com/office/officeart/2005/8/layout/radial6"/>
    <dgm:cxn modelId="{3A7C8E7C-4ABE-4622-8342-EB38470C634F}" type="presParOf" srcId="{E0B971F1-63FD-4A1E-92DB-509B87C171BB}" destId="{5BB2EA34-C2E9-4968-AB44-C3CE0831B879}" srcOrd="6" destOrd="0" presId="urn:microsoft.com/office/officeart/2005/8/layout/radial6"/>
    <dgm:cxn modelId="{61469AE2-D29F-4D96-90B5-CC598690F5A9}" type="presParOf" srcId="{E0B971F1-63FD-4A1E-92DB-509B87C171BB}" destId="{D16697ED-2A53-4F82-99BA-DAAC9F806704}" srcOrd="7" destOrd="0" presId="urn:microsoft.com/office/officeart/2005/8/layout/radial6"/>
    <dgm:cxn modelId="{7B302784-077E-4A79-AD6B-AF71BF674B4A}" type="presParOf" srcId="{E0B971F1-63FD-4A1E-92DB-509B87C171BB}" destId="{880C5B4A-BD2B-4C78-A52B-060B8D222483}" srcOrd="8" destOrd="0" presId="urn:microsoft.com/office/officeart/2005/8/layout/radial6"/>
    <dgm:cxn modelId="{214B7D81-E3B0-4A54-AA57-5D2ADCB6282E}" type="presParOf" srcId="{E0B971F1-63FD-4A1E-92DB-509B87C171BB}" destId="{C84ED229-B0E0-470D-974D-7159D9F6F3DF}" srcOrd="9" destOrd="0" presId="urn:microsoft.com/office/officeart/2005/8/layout/radial6"/>
    <dgm:cxn modelId="{344BA483-B37E-48A2-9BA7-393E7BC0751F}" type="presParOf" srcId="{E0B971F1-63FD-4A1E-92DB-509B87C171BB}" destId="{4E004AC1-8CDC-46D0-886A-7485F71973FB}" srcOrd="10" destOrd="0" presId="urn:microsoft.com/office/officeart/2005/8/layout/radial6"/>
    <dgm:cxn modelId="{DBBEDCDE-7B91-4879-A836-E171C8002C2E}" type="presParOf" srcId="{E0B971F1-63FD-4A1E-92DB-509B87C171BB}" destId="{8C79C5D6-F644-41D4-B50C-DBA823848EAE}" srcOrd="11" destOrd="0" presId="urn:microsoft.com/office/officeart/2005/8/layout/radial6"/>
    <dgm:cxn modelId="{DB74AEE6-49A6-4CD5-A29B-7BAD6E63A470}" type="presParOf" srcId="{E0B971F1-63FD-4A1E-92DB-509B87C171BB}" destId="{445C2A33-87E9-4B4A-A824-24E6A348A9A8}" srcOrd="12" destOrd="0" presId="urn:microsoft.com/office/officeart/2005/8/layout/radial6"/>
    <dgm:cxn modelId="{ECD58825-FF38-4BC2-8214-3EA08388766C}" type="presParOf" srcId="{E0B971F1-63FD-4A1E-92DB-509B87C171BB}" destId="{271FC64E-A076-4A21-AA03-5A3508DB1277}" srcOrd="13" destOrd="0" presId="urn:microsoft.com/office/officeart/2005/8/layout/radial6"/>
    <dgm:cxn modelId="{B30E6F5B-7CF6-48A4-AF5B-6390CAA8F27A}" type="presParOf" srcId="{E0B971F1-63FD-4A1E-92DB-509B87C171BB}" destId="{80215C05-3551-4C57-87A0-0DF6DC83C232}" srcOrd="14" destOrd="0" presId="urn:microsoft.com/office/officeart/2005/8/layout/radial6"/>
    <dgm:cxn modelId="{83EA7F20-E710-449A-9B39-FADB5FCA7655}" type="presParOf" srcId="{E0B971F1-63FD-4A1E-92DB-509B87C171BB}" destId="{5C5F0856-6DFA-43CD-8638-36E2856CB75B}" srcOrd="15"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5B0EBB-4C84-46C5-B980-A68DF8E55F56}">
      <dsp:nvSpPr>
        <dsp:cNvPr id="0" name=""/>
        <dsp:cNvSpPr/>
      </dsp:nvSpPr>
      <dsp:spPr>
        <a:xfrm>
          <a:off x="1897178" y="1091151"/>
          <a:ext cx="2609927" cy="2609927"/>
        </a:xfrm>
        <a:prstGeom prst="ellipse">
          <a:avLst/>
        </a:prstGeom>
        <a:solidFill>
          <a:schemeClr val="lt1">
            <a:alpha val="50000"/>
            <a:hueOff val="0"/>
            <a:satOff val="0"/>
            <a:lumOff val="0"/>
            <a:alphaOff val="0"/>
          </a:schemeClr>
        </a:solidFill>
        <a:ln w="19050" cap="flat" cmpd="sng" algn="ctr">
          <a:solidFill>
            <a:schemeClr val="dk2">
              <a:shade val="80000"/>
              <a:hueOff val="0"/>
              <a:satOff val="0"/>
              <a:lumOff val="0"/>
              <a:alphaOff val="0"/>
            </a:schemeClr>
          </a:solidFill>
          <a:prstDash val="solid"/>
          <a:miter lim="800000"/>
        </a:ln>
        <a:effectLst/>
      </dsp:spPr>
      <dsp:style>
        <a:lnRef idx="3">
          <a:scrgbClr r="0" g="0" b="0"/>
        </a:lnRef>
        <a:fillRef idx="1">
          <a:scrgbClr r="0" g="0" b="0"/>
        </a:fillRef>
        <a:effectRef idx="0">
          <a:scrgbClr r="0" g="0" b="0"/>
        </a:effectRef>
        <a:fontRef idx="minor">
          <a:schemeClr val="tx1"/>
        </a:fontRef>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r>
            <a:rPr lang="en-US" sz="2500" kern="1200" dirty="0"/>
            <a:t>Sustainability Planning</a:t>
          </a:r>
        </a:p>
      </dsp:txBody>
      <dsp:txXfrm>
        <a:off x="2279393" y="1473366"/>
        <a:ext cx="1845497" cy="1845497"/>
      </dsp:txXfrm>
    </dsp:sp>
    <dsp:sp modelId="{F6803BA3-C614-4D87-8376-2048F2703F0C}">
      <dsp:nvSpPr>
        <dsp:cNvPr id="0" name=""/>
        <dsp:cNvSpPr/>
      </dsp:nvSpPr>
      <dsp:spPr>
        <a:xfrm>
          <a:off x="2549660" y="43011"/>
          <a:ext cx="1304963" cy="1304963"/>
        </a:xfrm>
        <a:prstGeom prst="ellipse">
          <a:avLst/>
        </a:prstGeom>
        <a:solidFill>
          <a:schemeClr val="lt1">
            <a:alpha val="50000"/>
            <a:hueOff val="0"/>
            <a:satOff val="0"/>
            <a:lumOff val="0"/>
            <a:alphaOff val="0"/>
          </a:schemeClr>
        </a:solidFill>
        <a:ln w="19050" cap="flat" cmpd="sng" algn="ctr">
          <a:solidFill>
            <a:schemeClr val="dk2">
              <a:shade val="80000"/>
              <a:hueOff val="0"/>
              <a:satOff val="0"/>
              <a:lumOff val="0"/>
              <a:alphaOff val="0"/>
            </a:schemeClr>
          </a:solidFill>
          <a:prstDash val="solid"/>
          <a:miter lim="800000"/>
        </a:ln>
        <a:effectLst/>
      </dsp:spPr>
      <dsp:style>
        <a:lnRef idx="3">
          <a:scrgbClr r="0" g="0" b="0"/>
        </a:lnRef>
        <a:fillRef idx="1">
          <a:scrgbClr r="0" g="0" b="0"/>
        </a:fillRef>
        <a:effectRef idx="0">
          <a:scrgbClr r="0" g="0" b="0"/>
        </a:effectRef>
        <a:fontRef idx="minor">
          <a:schemeClr val="tx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en-US" sz="1900" kern="1200" dirty="0"/>
            <a:t>Master Plans</a:t>
          </a:r>
        </a:p>
      </dsp:txBody>
      <dsp:txXfrm>
        <a:off x="2740767" y="234118"/>
        <a:ext cx="922749" cy="922749"/>
      </dsp:txXfrm>
    </dsp:sp>
    <dsp:sp modelId="{23722F44-0BE7-4D35-9AC7-FEE5BC2634CE}">
      <dsp:nvSpPr>
        <dsp:cNvPr id="0" name=""/>
        <dsp:cNvSpPr/>
      </dsp:nvSpPr>
      <dsp:spPr>
        <a:xfrm>
          <a:off x="3879260" y="683313"/>
          <a:ext cx="1304963" cy="1304963"/>
        </a:xfrm>
        <a:prstGeom prst="ellipse">
          <a:avLst/>
        </a:prstGeom>
        <a:solidFill>
          <a:schemeClr val="bg1">
            <a:alpha val="50000"/>
          </a:schemeClr>
        </a:solidFill>
        <a:ln w="19050" cap="flat" cmpd="sng" algn="ctr">
          <a:solidFill>
            <a:schemeClr val="dk2">
              <a:shade val="80000"/>
              <a:hueOff val="0"/>
              <a:satOff val="0"/>
              <a:lumOff val="0"/>
              <a:alphaOff val="0"/>
            </a:schemeClr>
          </a:solidFill>
          <a:prstDash val="solid"/>
          <a:miter lim="800000"/>
        </a:ln>
        <a:effectLst/>
      </dsp:spPr>
      <dsp:style>
        <a:lnRef idx="3">
          <a:scrgbClr r="0" g="0" b="0"/>
        </a:lnRef>
        <a:fillRef idx="1">
          <a:scrgbClr r="0" g="0" b="0"/>
        </a:fillRef>
        <a:effectRef idx="0">
          <a:scrgbClr r="0" g="0" b="0"/>
        </a:effectRef>
        <a:fontRef idx="minor">
          <a:schemeClr val="tx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en-US" sz="1900" kern="1200"/>
            <a:t>Airport Layout Plans</a:t>
          </a:r>
        </a:p>
      </dsp:txBody>
      <dsp:txXfrm>
        <a:off x="4070367" y="874420"/>
        <a:ext cx="922749" cy="922749"/>
      </dsp:txXfrm>
    </dsp:sp>
    <dsp:sp modelId="{85F42367-DF0A-42AE-B99A-5CC6BCBF75A7}">
      <dsp:nvSpPr>
        <dsp:cNvPr id="0" name=""/>
        <dsp:cNvSpPr/>
      </dsp:nvSpPr>
      <dsp:spPr>
        <a:xfrm>
          <a:off x="4318077" y="2175401"/>
          <a:ext cx="1304963" cy="1304963"/>
        </a:xfrm>
        <a:prstGeom prst="ellipse">
          <a:avLst/>
        </a:prstGeom>
        <a:noFill/>
        <a:ln w="19050" cap="flat" cmpd="sng" algn="ctr">
          <a:solidFill>
            <a:schemeClr val="dk2">
              <a:shade val="80000"/>
              <a:hueOff val="0"/>
              <a:satOff val="0"/>
              <a:lumOff val="0"/>
              <a:alphaOff val="0"/>
            </a:schemeClr>
          </a:solidFill>
          <a:prstDash val="solid"/>
          <a:miter lim="800000"/>
        </a:ln>
        <a:effectLst/>
      </dsp:spPr>
      <dsp:style>
        <a:lnRef idx="3">
          <a:scrgbClr r="0" g="0" b="0"/>
        </a:lnRef>
        <a:fillRef idx="1">
          <a:scrgbClr r="0" g="0" b="0"/>
        </a:fillRef>
        <a:effectRef idx="0">
          <a:scrgbClr r="0" g="0" b="0"/>
        </a:effectRef>
        <a:fontRef idx="minor">
          <a:schemeClr val="tx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en-US" sz="1900" kern="1200"/>
            <a:t>Strategic Plans</a:t>
          </a:r>
        </a:p>
      </dsp:txBody>
      <dsp:txXfrm>
        <a:off x="4509184" y="2366508"/>
        <a:ext cx="922749" cy="922749"/>
      </dsp:txXfrm>
    </dsp:sp>
    <dsp:sp modelId="{601FA29D-80B9-4B67-BEB3-5CF37466179B}">
      <dsp:nvSpPr>
        <dsp:cNvPr id="0" name=""/>
        <dsp:cNvSpPr/>
      </dsp:nvSpPr>
      <dsp:spPr>
        <a:xfrm>
          <a:off x="3287532" y="3275841"/>
          <a:ext cx="1304963" cy="1304963"/>
        </a:xfrm>
        <a:prstGeom prst="ellipse">
          <a:avLst/>
        </a:prstGeom>
        <a:solidFill>
          <a:schemeClr val="bg1">
            <a:alpha val="50000"/>
          </a:schemeClr>
        </a:solidFill>
        <a:ln w="19050" cap="flat" cmpd="sng" algn="ctr">
          <a:solidFill>
            <a:schemeClr val="dk2">
              <a:shade val="80000"/>
              <a:hueOff val="0"/>
              <a:satOff val="0"/>
              <a:lumOff val="0"/>
              <a:alphaOff val="0"/>
            </a:schemeClr>
          </a:solidFill>
          <a:prstDash val="solid"/>
          <a:miter lim="800000"/>
        </a:ln>
        <a:effectLst/>
      </dsp:spPr>
      <dsp:style>
        <a:lnRef idx="3">
          <a:scrgbClr r="0" g="0" b="0"/>
        </a:lnRef>
        <a:fillRef idx="1">
          <a:scrgbClr r="0" g="0" b="0"/>
        </a:fillRef>
        <a:effectRef idx="0">
          <a:scrgbClr r="0" g="0" b="0"/>
        </a:effectRef>
        <a:fontRef idx="minor">
          <a:schemeClr val="tx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en-US" sz="1900" kern="1200"/>
            <a:t>NEPA Process</a:t>
          </a:r>
        </a:p>
      </dsp:txBody>
      <dsp:txXfrm>
        <a:off x="3478639" y="3466948"/>
        <a:ext cx="922749" cy="922749"/>
      </dsp:txXfrm>
    </dsp:sp>
    <dsp:sp modelId="{989CA3F1-ACE8-43A5-8451-248401C3C358}">
      <dsp:nvSpPr>
        <dsp:cNvPr id="0" name=""/>
        <dsp:cNvSpPr/>
      </dsp:nvSpPr>
      <dsp:spPr>
        <a:xfrm>
          <a:off x="1811788" y="3275841"/>
          <a:ext cx="1304963" cy="1304963"/>
        </a:xfrm>
        <a:prstGeom prst="ellipse">
          <a:avLst/>
        </a:prstGeom>
        <a:noFill/>
        <a:ln w="19050" cap="flat" cmpd="sng" algn="ctr">
          <a:solidFill>
            <a:schemeClr val="dk2">
              <a:shade val="80000"/>
              <a:hueOff val="0"/>
              <a:satOff val="0"/>
              <a:lumOff val="0"/>
              <a:alphaOff val="0"/>
            </a:schemeClr>
          </a:solidFill>
          <a:prstDash val="solid"/>
          <a:miter lim="800000"/>
        </a:ln>
        <a:effectLst/>
      </dsp:spPr>
      <dsp:style>
        <a:lnRef idx="3">
          <a:scrgbClr r="0" g="0" b="0"/>
        </a:lnRef>
        <a:fillRef idx="1">
          <a:scrgbClr r="0" g="0" b="0"/>
        </a:fillRef>
        <a:effectRef idx="0">
          <a:scrgbClr r="0" g="0" b="0"/>
        </a:effectRef>
        <a:fontRef idx="minor">
          <a:schemeClr val="tx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en-US" sz="1900" kern="1200"/>
            <a:t>CIP</a:t>
          </a:r>
        </a:p>
      </dsp:txBody>
      <dsp:txXfrm>
        <a:off x="2002895" y="3466948"/>
        <a:ext cx="922749" cy="922749"/>
      </dsp:txXfrm>
    </dsp:sp>
    <dsp:sp modelId="{9D6CE7C8-860A-4DBD-BCF9-980E861DC782}">
      <dsp:nvSpPr>
        <dsp:cNvPr id="0" name=""/>
        <dsp:cNvSpPr/>
      </dsp:nvSpPr>
      <dsp:spPr>
        <a:xfrm>
          <a:off x="891676" y="2122057"/>
          <a:ext cx="1304963" cy="1304963"/>
        </a:xfrm>
        <a:prstGeom prst="ellipse">
          <a:avLst/>
        </a:prstGeom>
        <a:noFill/>
        <a:ln w="19050" cap="flat" cmpd="sng" algn="ctr">
          <a:solidFill>
            <a:schemeClr val="dk2">
              <a:shade val="80000"/>
              <a:hueOff val="0"/>
              <a:satOff val="0"/>
              <a:lumOff val="0"/>
              <a:alphaOff val="0"/>
            </a:schemeClr>
          </a:solidFill>
          <a:prstDash val="solid"/>
          <a:miter lim="800000"/>
        </a:ln>
        <a:effectLst/>
      </dsp:spPr>
      <dsp:style>
        <a:lnRef idx="3">
          <a:scrgbClr r="0" g="0" b="0"/>
        </a:lnRef>
        <a:fillRef idx="1">
          <a:scrgbClr r="0" g="0" b="0"/>
        </a:fillRef>
        <a:effectRef idx="0">
          <a:scrgbClr r="0" g="0" b="0"/>
        </a:effectRef>
        <a:fontRef idx="minor">
          <a:schemeClr val="tx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en-US" sz="1900" kern="1200"/>
            <a:t>Grant Mgmt. </a:t>
          </a:r>
        </a:p>
      </dsp:txBody>
      <dsp:txXfrm>
        <a:off x="1082783" y="2313164"/>
        <a:ext cx="922749" cy="922749"/>
      </dsp:txXfrm>
    </dsp:sp>
    <dsp:sp modelId="{A97C3750-811D-4CE8-A76A-88DE797C65E8}">
      <dsp:nvSpPr>
        <dsp:cNvPr id="0" name=""/>
        <dsp:cNvSpPr/>
      </dsp:nvSpPr>
      <dsp:spPr>
        <a:xfrm>
          <a:off x="1220060" y="683313"/>
          <a:ext cx="1304963" cy="1304963"/>
        </a:xfrm>
        <a:prstGeom prst="ellipse">
          <a:avLst/>
        </a:prstGeom>
        <a:noFill/>
        <a:ln w="19050" cap="flat" cmpd="sng" algn="ctr">
          <a:solidFill>
            <a:schemeClr val="dk2">
              <a:shade val="80000"/>
              <a:hueOff val="0"/>
              <a:satOff val="0"/>
              <a:lumOff val="0"/>
              <a:alphaOff val="0"/>
            </a:schemeClr>
          </a:solidFill>
          <a:prstDash val="solid"/>
          <a:miter lim="800000"/>
        </a:ln>
        <a:effectLst/>
      </dsp:spPr>
      <dsp:style>
        <a:lnRef idx="3">
          <a:scrgbClr r="0" g="0" b="0"/>
        </a:lnRef>
        <a:fillRef idx="1">
          <a:scrgbClr r="0" g="0" b="0"/>
        </a:fillRef>
        <a:effectRef idx="0">
          <a:scrgbClr r="0" g="0" b="0"/>
        </a:effectRef>
        <a:fontRef idx="minor">
          <a:schemeClr val="tx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en-US" sz="1900" kern="1200" dirty="0"/>
            <a:t>Business Plans</a:t>
          </a:r>
        </a:p>
      </dsp:txBody>
      <dsp:txXfrm>
        <a:off x="1411167" y="874420"/>
        <a:ext cx="922749" cy="92274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5F0856-6DFA-43CD-8638-36E2856CB75B}">
      <dsp:nvSpPr>
        <dsp:cNvPr id="0" name=""/>
        <dsp:cNvSpPr/>
      </dsp:nvSpPr>
      <dsp:spPr>
        <a:xfrm>
          <a:off x="566004" y="493992"/>
          <a:ext cx="3298606" cy="3298606"/>
        </a:xfrm>
        <a:prstGeom prst="blockArc">
          <a:avLst>
            <a:gd name="adj1" fmla="val 11880000"/>
            <a:gd name="adj2" fmla="val 16200000"/>
            <a:gd name="adj3" fmla="val 4641"/>
          </a:avLst>
        </a:prstGeom>
        <a:solidFill>
          <a:schemeClr val="accent5">
            <a:shade val="90000"/>
            <a:hueOff val="166170"/>
            <a:satOff val="-3548"/>
            <a:lumOff val="13244"/>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445C2A33-87E9-4B4A-A824-24E6A348A9A8}">
      <dsp:nvSpPr>
        <dsp:cNvPr id="0" name=""/>
        <dsp:cNvSpPr/>
      </dsp:nvSpPr>
      <dsp:spPr>
        <a:xfrm>
          <a:off x="566004" y="493992"/>
          <a:ext cx="3298606" cy="3298606"/>
        </a:xfrm>
        <a:prstGeom prst="blockArc">
          <a:avLst>
            <a:gd name="adj1" fmla="val 7560000"/>
            <a:gd name="adj2" fmla="val 11880000"/>
            <a:gd name="adj3" fmla="val 4641"/>
          </a:avLst>
        </a:prstGeom>
        <a:solidFill>
          <a:schemeClr val="accent5">
            <a:shade val="90000"/>
            <a:hueOff val="332341"/>
            <a:satOff val="-7097"/>
            <a:lumOff val="26487"/>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C84ED229-B0E0-470D-974D-7159D9F6F3DF}">
      <dsp:nvSpPr>
        <dsp:cNvPr id="0" name=""/>
        <dsp:cNvSpPr/>
      </dsp:nvSpPr>
      <dsp:spPr>
        <a:xfrm>
          <a:off x="566004" y="493992"/>
          <a:ext cx="3298606" cy="3298606"/>
        </a:xfrm>
        <a:prstGeom prst="blockArc">
          <a:avLst>
            <a:gd name="adj1" fmla="val 3240000"/>
            <a:gd name="adj2" fmla="val 7560000"/>
            <a:gd name="adj3" fmla="val 4641"/>
          </a:avLst>
        </a:prstGeom>
        <a:solidFill>
          <a:schemeClr val="accent5">
            <a:shade val="90000"/>
            <a:hueOff val="332341"/>
            <a:satOff val="-7097"/>
            <a:lumOff val="26487"/>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5BB2EA34-C2E9-4968-AB44-C3CE0831B879}">
      <dsp:nvSpPr>
        <dsp:cNvPr id="0" name=""/>
        <dsp:cNvSpPr/>
      </dsp:nvSpPr>
      <dsp:spPr>
        <a:xfrm>
          <a:off x="566004" y="493992"/>
          <a:ext cx="3298606" cy="3298606"/>
        </a:xfrm>
        <a:prstGeom prst="blockArc">
          <a:avLst>
            <a:gd name="adj1" fmla="val 20520000"/>
            <a:gd name="adj2" fmla="val 3240000"/>
            <a:gd name="adj3" fmla="val 4641"/>
          </a:avLst>
        </a:prstGeom>
        <a:solidFill>
          <a:schemeClr val="accent5">
            <a:shade val="90000"/>
            <a:hueOff val="166170"/>
            <a:satOff val="-3548"/>
            <a:lumOff val="13244"/>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C7476105-65E0-47EC-9BC2-40816B4E3AF3}">
      <dsp:nvSpPr>
        <dsp:cNvPr id="0" name=""/>
        <dsp:cNvSpPr/>
      </dsp:nvSpPr>
      <dsp:spPr>
        <a:xfrm>
          <a:off x="566004" y="493992"/>
          <a:ext cx="3298606" cy="3298606"/>
        </a:xfrm>
        <a:prstGeom prst="blockArc">
          <a:avLst>
            <a:gd name="adj1" fmla="val 16200000"/>
            <a:gd name="adj2" fmla="val 20520000"/>
            <a:gd name="adj3" fmla="val 4641"/>
          </a:avLst>
        </a:prstGeom>
        <a:solidFill>
          <a:schemeClr val="accent5">
            <a:shade val="9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C62A2567-1681-4A78-BB38-BA3F51BF177D}">
      <dsp:nvSpPr>
        <dsp:cNvPr id="0" name=""/>
        <dsp:cNvSpPr/>
      </dsp:nvSpPr>
      <dsp:spPr>
        <a:xfrm>
          <a:off x="1455959" y="1383947"/>
          <a:ext cx="1518697" cy="1518697"/>
        </a:xfrm>
        <a:prstGeom prst="ellipse">
          <a:avLst/>
        </a:prstGeom>
        <a:solidFill>
          <a:schemeClr val="accent5">
            <a:shade val="6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kern="1200" dirty="0"/>
            <a:t>SMART</a:t>
          </a:r>
        </a:p>
        <a:p>
          <a:pPr marL="0" lvl="0" indent="0" algn="ctr" defTabSz="800100">
            <a:lnSpc>
              <a:spcPct val="90000"/>
            </a:lnSpc>
            <a:spcBef>
              <a:spcPct val="0"/>
            </a:spcBef>
            <a:spcAft>
              <a:spcPct val="35000"/>
            </a:spcAft>
            <a:buNone/>
          </a:pPr>
          <a:r>
            <a:rPr lang="en-US" sz="1800" kern="1200" dirty="0"/>
            <a:t>Objectives</a:t>
          </a:r>
        </a:p>
      </dsp:txBody>
      <dsp:txXfrm>
        <a:off x="1678367" y="1606355"/>
        <a:ext cx="1073881" cy="1073881"/>
      </dsp:txXfrm>
    </dsp:sp>
    <dsp:sp modelId="{B7AB417C-F84B-49B3-94C1-C552A8558653}">
      <dsp:nvSpPr>
        <dsp:cNvPr id="0" name=""/>
        <dsp:cNvSpPr/>
      </dsp:nvSpPr>
      <dsp:spPr>
        <a:xfrm>
          <a:off x="1683763" y="719"/>
          <a:ext cx="1063088" cy="1063088"/>
        </a:xfrm>
        <a:prstGeom prst="ellipse">
          <a:avLst/>
        </a:prstGeom>
        <a:solidFill>
          <a:schemeClr val="accent5">
            <a:shade val="5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kern="1200" dirty="0"/>
            <a:t>S</a:t>
          </a:r>
          <a:r>
            <a:rPr lang="en-US" sz="1100" kern="1200" dirty="0"/>
            <a:t>pecific</a:t>
          </a:r>
        </a:p>
      </dsp:txBody>
      <dsp:txXfrm>
        <a:off x="1839449" y="156405"/>
        <a:ext cx="751716" cy="751716"/>
      </dsp:txXfrm>
    </dsp:sp>
    <dsp:sp modelId="{25F663CC-A5DF-478D-AF96-2D4342748EBE}">
      <dsp:nvSpPr>
        <dsp:cNvPr id="0" name=""/>
        <dsp:cNvSpPr/>
      </dsp:nvSpPr>
      <dsp:spPr>
        <a:xfrm>
          <a:off x="3215946" y="1113915"/>
          <a:ext cx="1063088" cy="1063088"/>
        </a:xfrm>
        <a:prstGeom prst="ellipse">
          <a:avLst/>
        </a:prstGeom>
        <a:solidFill>
          <a:schemeClr val="accent5">
            <a:shade val="50000"/>
            <a:hueOff val="160997"/>
            <a:satOff val="-3921"/>
            <a:lumOff val="17158"/>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kern="1200" dirty="0"/>
            <a:t>M</a:t>
          </a:r>
          <a:r>
            <a:rPr lang="en-US" sz="1000" kern="1200" dirty="0"/>
            <a:t>easurable</a:t>
          </a:r>
        </a:p>
      </dsp:txBody>
      <dsp:txXfrm>
        <a:off x="3371632" y="1269601"/>
        <a:ext cx="751716" cy="751716"/>
      </dsp:txXfrm>
    </dsp:sp>
    <dsp:sp modelId="{D16697ED-2A53-4F82-99BA-DAAC9F806704}">
      <dsp:nvSpPr>
        <dsp:cNvPr id="0" name=""/>
        <dsp:cNvSpPr/>
      </dsp:nvSpPr>
      <dsp:spPr>
        <a:xfrm>
          <a:off x="2630704" y="2915104"/>
          <a:ext cx="1063088" cy="1063088"/>
        </a:xfrm>
        <a:prstGeom prst="ellipse">
          <a:avLst/>
        </a:prstGeom>
        <a:solidFill>
          <a:schemeClr val="accent5">
            <a:shade val="50000"/>
            <a:hueOff val="321995"/>
            <a:satOff val="-7842"/>
            <a:lumOff val="34317"/>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kern="1200" dirty="0"/>
            <a:t>A</a:t>
          </a:r>
          <a:r>
            <a:rPr lang="en-US" sz="1100" kern="1200" dirty="0"/>
            <a:t>ttainable</a:t>
          </a:r>
        </a:p>
      </dsp:txBody>
      <dsp:txXfrm>
        <a:off x="2786390" y="3070790"/>
        <a:ext cx="751716" cy="751716"/>
      </dsp:txXfrm>
    </dsp:sp>
    <dsp:sp modelId="{4E004AC1-8CDC-46D0-886A-7485F71973FB}">
      <dsp:nvSpPr>
        <dsp:cNvPr id="0" name=""/>
        <dsp:cNvSpPr/>
      </dsp:nvSpPr>
      <dsp:spPr>
        <a:xfrm>
          <a:off x="736823" y="2915104"/>
          <a:ext cx="1063088" cy="1063088"/>
        </a:xfrm>
        <a:prstGeom prst="ellipse">
          <a:avLst/>
        </a:prstGeom>
        <a:solidFill>
          <a:schemeClr val="accent5">
            <a:shade val="50000"/>
            <a:hueOff val="321995"/>
            <a:satOff val="-7842"/>
            <a:lumOff val="34317"/>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kern="1200" dirty="0"/>
            <a:t>R</a:t>
          </a:r>
          <a:r>
            <a:rPr lang="en-US" sz="1100" kern="1200" dirty="0"/>
            <a:t>elevant</a:t>
          </a:r>
          <a:endParaRPr lang="en-US" sz="1400" kern="1200" dirty="0"/>
        </a:p>
      </dsp:txBody>
      <dsp:txXfrm>
        <a:off x="892509" y="3070790"/>
        <a:ext cx="751716" cy="751716"/>
      </dsp:txXfrm>
    </dsp:sp>
    <dsp:sp modelId="{271FC64E-A076-4A21-AA03-5A3508DB1277}">
      <dsp:nvSpPr>
        <dsp:cNvPr id="0" name=""/>
        <dsp:cNvSpPr/>
      </dsp:nvSpPr>
      <dsp:spPr>
        <a:xfrm>
          <a:off x="151581" y="1113915"/>
          <a:ext cx="1063088" cy="1063088"/>
        </a:xfrm>
        <a:prstGeom prst="ellipse">
          <a:avLst/>
        </a:prstGeom>
        <a:solidFill>
          <a:schemeClr val="accent5">
            <a:shade val="50000"/>
            <a:hueOff val="160997"/>
            <a:satOff val="-3921"/>
            <a:lumOff val="17158"/>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kern="1200" dirty="0"/>
            <a:t>T</a:t>
          </a:r>
          <a:r>
            <a:rPr lang="en-US" sz="1100" kern="1200" dirty="0"/>
            <a:t>ime Bound</a:t>
          </a:r>
        </a:p>
      </dsp:txBody>
      <dsp:txXfrm>
        <a:off x="307267" y="1269601"/>
        <a:ext cx="751716" cy="751716"/>
      </dsp:txXfrm>
    </dsp:sp>
  </dsp:spTree>
</dsp:drawing>
</file>

<file path=ppt/diagrams/layout1.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7"/>
          </a:xfrm>
          <a:prstGeom prst="rect">
            <a:avLst/>
          </a:prstGeom>
        </p:spPr>
        <p:txBody>
          <a:bodyPr vert="horz" lIns="96653" tIns="48327" rIns="96653" bIns="48327" rtlCol="0"/>
          <a:lstStyle>
            <a:lvl1pPr algn="l">
              <a:defRPr sz="1200"/>
            </a:lvl1pPr>
          </a:lstStyle>
          <a:p>
            <a:endParaRPr lang="en-US" dirty="0"/>
          </a:p>
        </p:txBody>
      </p:sp>
      <p:sp>
        <p:nvSpPr>
          <p:cNvPr id="3" name="Date Placeholder 2"/>
          <p:cNvSpPr>
            <a:spLocks noGrp="1"/>
          </p:cNvSpPr>
          <p:nvPr>
            <p:ph type="dt" sz="quarter" idx="1"/>
          </p:nvPr>
        </p:nvSpPr>
        <p:spPr>
          <a:xfrm>
            <a:off x="4143587" y="0"/>
            <a:ext cx="3169920" cy="481727"/>
          </a:xfrm>
          <a:prstGeom prst="rect">
            <a:avLst/>
          </a:prstGeom>
        </p:spPr>
        <p:txBody>
          <a:bodyPr vert="horz" lIns="96653" tIns="48327" rIns="96653" bIns="48327" rtlCol="0"/>
          <a:lstStyle>
            <a:lvl1pPr algn="r">
              <a:defRPr sz="1200"/>
            </a:lvl1pPr>
          </a:lstStyle>
          <a:p>
            <a:fld id="{2962B550-8B93-4E3E-BF4E-E14662F23191}" type="datetimeFigureOut">
              <a:rPr lang="en-US" smtClean="0"/>
              <a:t>7/11/2017</a:t>
            </a:fld>
            <a:endParaRPr lang="en-US" dirty="0"/>
          </a:p>
        </p:txBody>
      </p:sp>
      <p:sp>
        <p:nvSpPr>
          <p:cNvPr id="4" name="Footer Placeholder 3"/>
          <p:cNvSpPr>
            <a:spLocks noGrp="1"/>
          </p:cNvSpPr>
          <p:nvPr>
            <p:ph type="ftr" sz="quarter" idx="2"/>
          </p:nvPr>
        </p:nvSpPr>
        <p:spPr>
          <a:xfrm>
            <a:off x="0" y="9119475"/>
            <a:ext cx="3169920" cy="481726"/>
          </a:xfrm>
          <a:prstGeom prst="rect">
            <a:avLst/>
          </a:prstGeom>
        </p:spPr>
        <p:txBody>
          <a:bodyPr vert="horz" lIns="96653" tIns="48327" rIns="96653" bIns="48327" rtlCol="0" anchor="b"/>
          <a:lstStyle>
            <a:lvl1pPr algn="l">
              <a:defRPr sz="1200"/>
            </a:lvl1pPr>
          </a:lstStyle>
          <a:p>
            <a:endParaRPr lang="en-US" dirty="0"/>
          </a:p>
        </p:txBody>
      </p:sp>
      <p:sp>
        <p:nvSpPr>
          <p:cNvPr id="5" name="Slide Number Placeholder 4"/>
          <p:cNvSpPr>
            <a:spLocks noGrp="1"/>
          </p:cNvSpPr>
          <p:nvPr>
            <p:ph type="sldNum" sz="quarter" idx="3"/>
          </p:nvPr>
        </p:nvSpPr>
        <p:spPr>
          <a:xfrm>
            <a:off x="4143587" y="9119475"/>
            <a:ext cx="3169920" cy="481726"/>
          </a:xfrm>
          <a:prstGeom prst="rect">
            <a:avLst/>
          </a:prstGeom>
        </p:spPr>
        <p:txBody>
          <a:bodyPr vert="horz" lIns="96653" tIns="48327" rIns="96653" bIns="48327" rtlCol="0" anchor="b"/>
          <a:lstStyle>
            <a:lvl1pPr algn="r">
              <a:defRPr sz="1200"/>
            </a:lvl1pPr>
          </a:lstStyle>
          <a:p>
            <a:fld id="{A5FAC4C6-6EF9-4267-9800-78FACDBB53FD}" type="slidenum">
              <a:rPr lang="en-US" smtClean="0"/>
              <a:t>‹#›</a:t>
            </a:fld>
            <a:endParaRPr lang="en-US" dirty="0"/>
          </a:p>
        </p:txBody>
      </p:sp>
    </p:spTree>
    <p:extLst>
      <p:ext uri="{BB962C8B-B14F-4D97-AF65-F5344CB8AC3E}">
        <p14:creationId xmlns:p14="http://schemas.microsoft.com/office/powerpoint/2010/main" val="312940504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170583" cy="482027"/>
          </a:xfrm>
          <a:prstGeom prst="rect">
            <a:avLst/>
          </a:prstGeom>
        </p:spPr>
        <p:txBody>
          <a:bodyPr vert="horz" lIns="94851" tIns="47425" rIns="94851" bIns="47425" rtlCol="0"/>
          <a:lstStyle>
            <a:lvl1pPr algn="l">
              <a:defRPr sz="1200"/>
            </a:lvl1pPr>
          </a:lstStyle>
          <a:p>
            <a:endParaRPr lang="en-US" dirty="0"/>
          </a:p>
        </p:txBody>
      </p:sp>
      <p:sp>
        <p:nvSpPr>
          <p:cNvPr id="3" name="Date Placeholder 2"/>
          <p:cNvSpPr>
            <a:spLocks noGrp="1"/>
          </p:cNvSpPr>
          <p:nvPr>
            <p:ph type="dt" idx="1"/>
          </p:nvPr>
        </p:nvSpPr>
        <p:spPr>
          <a:xfrm>
            <a:off x="4142962" y="1"/>
            <a:ext cx="3170583" cy="482027"/>
          </a:xfrm>
          <a:prstGeom prst="rect">
            <a:avLst/>
          </a:prstGeom>
        </p:spPr>
        <p:txBody>
          <a:bodyPr vert="horz" lIns="94851" tIns="47425" rIns="94851" bIns="47425" rtlCol="0"/>
          <a:lstStyle>
            <a:lvl1pPr algn="r">
              <a:defRPr sz="1200"/>
            </a:lvl1pPr>
          </a:lstStyle>
          <a:p>
            <a:fld id="{29CAC04F-D741-413A-B29D-F920F953C4AF}" type="datetimeFigureOut">
              <a:rPr lang="en-US" smtClean="0"/>
              <a:t>7/11/2017</a:t>
            </a:fld>
            <a:endParaRPr lang="en-US" dirty="0"/>
          </a:p>
        </p:txBody>
      </p:sp>
      <p:sp>
        <p:nvSpPr>
          <p:cNvPr id="4" name="Slide Image Placeholder 3"/>
          <p:cNvSpPr>
            <a:spLocks noGrp="1" noRot="1" noChangeAspect="1"/>
          </p:cNvSpPr>
          <p:nvPr>
            <p:ph type="sldImg" idx="2"/>
          </p:nvPr>
        </p:nvSpPr>
        <p:spPr>
          <a:xfrm>
            <a:off x="1497013" y="1200150"/>
            <a:ext cx="4321175" cy="3240088"/>
          </a:xfrm>
          <a:prstGeom prst="rect">
            <a:avLst/>
          </a:prstGeom>
          <a:noFill/>
          <a:ln w="12700">
            <a:solidFill>
              <a:prstClr val="black"/>
            </a:solidFill>
          </a:ln>
        </p:spPr>
        <p:txBody>
          <a:bodyPr vert="horz" lIns="94851" tIns="47425" rIns="94851" bIns="47425" rtlCol="0" anchor="ctr"/>
          <a:lstStyle/>
          <a:p>
            <a:endParaRPr lang="en-US" dirty="0"/>
          </a:p>
        </p:txBody>
      </p:sp>
      <p:sp>
        <p:nvSpPr>
          <p:cNvPr id="5" name="Notes Placeholder 4"/>
          <p:cNvSpPr>
            <a:spLocks noGrp="1"/>
          </p:cNvSpPr>
          <p:nvPr>
            <p:ph type="body" sz="quarter" idx="3"/>
          </p:nvPr>
        </p:nvSpPr>
        <p:spPr>
          <a:xfrm>
            <a:off x="732183" y="4620250"/>
            <a:ext cx="5850835" cy="3780800"/>
          </a:xfrm>
          <a:prstGeom prst="rect">
            <a:avLst/>
          </a:prstGeom>
        </p:spPr>
        <p:txBody>
          <a:bodyPr vert="horz" lIns="94851" tIns="47425" rIns="94851" bIns="47425"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119173"/>
            <a:ext cx="3170583" cy="482027"/>
          </a:xfrm>
          <a:prstGeom prst="rect">
            <a:avLst/>
          </a:prstGeom>
        </p:spPr>
        <p:txBody>
          <a:bodyPr vert="horz" lIns="94851" tIns="47425" rIns="94851" bIns="47425" rtlCol="0" anchor="b"/>
          <a:lstStyle>
            <a:lvl1pPr algn="l">
              <a:defRPr sz="1200"/>
            </a:lvl1pPr>
          </a:lstStyle>
          <a:p>
            <a:endParaRPr lang="en-US" dirty="0"/>
          </a:p>
        </p:txBody>
      </p:sp>
      <p:sp>
        <p:nvSpPr>
          <p:cNvPr id="7" name="Slide Number Placeholder 6"/>
          <p:cNvSpPr>
            <a:spLocks noGrp="1"/>
          </p:cNvSpPr>
          <p:nvPr>
            <p:ph type="sldNum" sz="quarter" idx="5"/>
          </p:nvPr>
        </p:nvSpPr>
        <p:spPr>
          <a:xfrm>
            <a:off x="4142962" y="9119173"/>
            <a:ext cx="3170583" cy="482027"/>
          </a:xfrm>
          <a:prstGeom prst="rect">
            <a:avLst/>
          </a:prstGeom>
        </p:spPr>
        <p:txBody>
          <a:bodyPr vert="horz" lIns="94851" tIns="47425" rIns="94851" bIns="47425" rtlCol="0" anchor="b"/>
          <a:lstStyle>
            <a:lvl1pPr algn="r">
              <a:defRPr sz="1200"/>
            </a:lvl1pPr>
          </a:lstStyle>
          <a:p>
            <a:fld id="{7E3829D9-6723-443E-B361-7549938811AD}" type="slidenum">
              <a:rPr lang="en-US" smtClean="0"/>
              <a:t>‹#›</a:t>
            </a:fld>
            <a:endParaRPr lang="en-US" dirty="0"/>
          </a:p>
        </p:txBody>
      </p:sp>
    </p:spTree>
    <p:extLst>
      <p:ext uri="{BB962C8B-B14F-4D97-AF65-F5344CB8AC3E}">
        <p14:creationId xmlns:p14="http://schemas.microsoft.com/office/powerpoint/2010/main" val="31068167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E3829D9-6723-443E-B361-7549938811AD}" type="slidenum">
              <a:rPr lang="en-US" smtClean="0"/>
              <a:t>1</a:t>
            </a:fld>
            <a:endParaRPr lang="en-US" dirty="0"/>
          </a:p>
        </p:txBody>
      </p:sp>
    </p:spTree>
    <p:extLst>
      <p:ext uri="{BB962C8B-B14F-4D97-AF65-F5344CB8AC3E}">
        <p14:creationId xmlns:p14="http://schemas.microsoft.com/office/powerpoint/2010/main" val="10239386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48507">
              <a:defRPr/>
            </a:pPr>
            <a:r>
              <a:rPr lang="en-US" dirty="0"/>
              <a:t>Why are you here today? What did</a:t>
            </a:r>
            <a:r>
              <a:rPr lang="en-US" baseline="0" dirty="0"/>
              <a:t> FDOT </a:t>
            </a:r>
            <a:r>
              <a:rPr lang="en-US" dirty="0"/>
              <a:t>develop? A sustainability</a:t>
            </a:r>
            <a:r>
              <a:rPr lang="en-US" baseline="0" dirty="0"/>
              <a:t> guidebook that provides information that can be applied to all areas and levels at an airport. The overall goal of sustainability is to decrease costs and increase revenues for the airport through strategic planning and implementation. </a:t>
            </a:r>
            <a:endParaRPr lang="en-US" dirty="0"/>
          </a:p>
        </p:txBody>
      </p:sp>
      <p:sp>
        <p:nvSpPr>
          <p:cNvPr id="4" name="Slide Number Placeholder 3"/>
          <p:cNvSpPr>
            <a:spLocks noGrp="1"/>
          </p:cNvSpPr>
          <p:nvPr>
            <p:ph type="sldNum" sz="quarter" idx="10"/>
          </p:nvPr>
        </p:nvSpPr>
        <p:spPr/>
        <p:txBody>
          <a:bodyPr/>
          <a:lstStyle/>
          <a:p>
            <a:fld id="{7E3829D9-6723-443E-B361-7549938811AD}" type="slidenum">
              <a:rPr lang="en-US" smtClean="0"/>
              <a:t>2</a:t>
            </a:fld>
            <a:endParaRPr lang="en-US" dirty="0"/>
          </a:p>
        </p:txBody>
      </p:sp>
    </p:spTree>
    <p:extLst>
      <p:ext uri="{BB962C8B-B14F-4D97-AF65-F5344CB8AC3E}">
        <p14:creationId xmlns:p14="http://schemas.microsoft.com/office/powerpoint/2010/main" val="36208628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what is sustainability? It is looking at all of the functions at the airport and</a:t>
            </a:r>
            <a:r>
              <a:rPr lang="en-US" baseline="0" dirty="0"/>
              <a:t> how they can be made more operational and economically efficient, environmental and community friendly, and thought out thoroughly. </a:t>
            </a:r>
          </a:p>
          <a:p>
            <a:endParaRPr lang="en-US" baseline="0" dirty="0"/>
          </a:p>
          <a:p>
            <a:r>
              <a:rPr lang="en-US" baseline="0" dirty="0"/>
              <a:t>Sustainability can also be considered in the context of:</a:t>
            </a:r>
          </a:p>
          <a:p>
            <a:pPr marL="171450" indent="-171450">
              <a:buFontTx/>
              <a:buChar char="-"/>
            </a:pPr>
            <a:r>
              <a:rPr lang="en-US" baseline="0" dirty="0"/>
              <a:t>Environmental Stewardship</a:t>
            </a:r>
          </a:p>
          <a:p>
            <a:pPr marL="171450" indent="-171450">
              <a:buFontTx/>
              <a:buChar char="-"/>
            </a:pPr>
            <a:r>
              <a:rPr lang="en-US" baseline="0" dirty="0"/>
              <a:t>Risk Management</a:t>
            </a:r>
          </a:p>
          <a:p>
            <a:pPr marL="171450" indent="-171450">
              <a:buFontTx/>
              <a:buChar char="-"/>
            </a:pPr>
            <a:r>
              <a:rPr lang="en-US" baseline="0" dirty="0"/>
              <a:t>Strategic Planning</a:t>
            </a:r>
          </a:p>
          <a:p>
            <a:pPr marL="171450" indent="-171450">
              <a:buFontTx/>
              <a:buChar char="-"/>
            </a:pPr>
            <a:r>
              <a:rPr lang="en-US" baseline="0" dirty="0"/>
              <a:t>Economic Development</a:t>
            </a:r>
          </a:p>
          <a:p>
            <a:pPr marL="171450" indent="-171450">
              <a:buFontTx/>
              <a:buChar char="-"/>
            </a:pPr>
            <a:r>
              <a:rPr lang="en-US" baseline="0" dirty="0"/>
              <a:t>Business Continuity</a:t>
            </a:r>
            <a:endParaRPr lang="en-US" dirty="0"/>
          </a:p>
        </p:txBody>
      </p:sp>
      <p:sp>
        <p:nvSpPr>
          <p:cNvPr id="4" name="Slide Number Placeholder 3"/>
          <p:cNvSpPr>
            <a:spLocks noGrp="1"/>
          </p:cNvSpPr>
          <p:nvPr>
            <p:ph type="sldNum" sz="quarter" idx="10"/>
          </p:nvPr>
        </p:nvSpPr>
        <p:spPr/>
        <p:txBody>
          <a:bodyPr/>
          <a:lstStyle/>
          <a:p>
            <a:fld id="{7E3829D9-6723-443E-B361-7549938811AD}" type="slidenum">
              <a:rPr lang="en-US" smtClean="0"/>
              <a:t>3</a:t>
            </a:fld>
            <a:endParaRPr lang="en-US" dirty="0"/>
          </a:p>
        </p:txBody>
      </p:sp>
    </p:spTree>
    <p:extLst>
      <p:ext uri="{BB962C8B-B14F-4D97-AF65-F5344CB8AC3E}">
        <p14:creationId xmlns:p14="http://schemas.microsoft.com/office/powerpoint/2010/main" val="24545090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airport industry has adopted</a:t>
            </a:r>
            <a:r>
              <a:rPr lang="en-US" baseline="0" dirty="0"/>
              <a:t> the EONS approach which stands for Economic Viability, Operational Efficiency, Natural Resource Conservation, and Social Responsibility. This chart displays various components of airport operations that are included within each focus area. </a:t>
            </a:r>
          </a:p>
          <a:p>
            <a:endParaRPr lang="en-US" i="1" baseline="0" dirty="0"/>
          </a:p>
          <a:p>
            <a:r>
              <a:rPr lang="en-US" i="1" baseline="0" dirty="0"/>
              <a:t>Share some applicable examples to your specific airport – </a:t>
            </a:r>
            <a:r>
              <a:rPr lang="en-US" i="0" baseline="0" dirty="0"/>
              <a:t>Under Social Responsibility is land use compatibility; it’s ensuring that the airport is a good neighbor by reviewing the uses of property within the flight paths. Under economic viability is maximizing revenue generating opportunities on property (including non-aeronautical). Under natural resources is landscape management; this may include using native plants or drip/low-flow irrigation. Under operational efficiency is customer service; this may include enhancing customer service through retail options, signage and convenience of passenger terminal design and operation. </a:t>
            </a:r>
            <a:endParaRPr lang="en-US" i="1" dirty="0"/>
          </a:p>
        </p:txBody>
      </p:sp>
      <p:sp>
        <p:nvSpPr>
          <p:cNvPr id="4" name="Slide Number Placeholder 3"/>
          <p:cNvSpPr>
            <a:spLocks noGrp="1"/>
          </p:cNvSpPr>
          <p:nvPr>
            <p:ph type="sldNum" sz="quarter" idx="10"/>
          </p:nvPr>
        </p:nvSpPr>
        <p:spPr/>
        <p:txBody>
          <a:bodyPr/>
          <a:lstStyle/>
          <a:p>
            <a:fld id="{7E3829D9-6723-443E-B361-7549938811AD}" type="slidenum">
              <a:rPr lang="en-US" smtClean="0"/>
              <a:t>4</a:t>
            </a:fld>
            <a:endParaRPr lang="en-US" dirty="0"/>
          </a:p>
        </p:txBody>
      </p:sp>
    </p:spTree>
    <p:extLst>
      <p:ext uri="{BB962C8B-B14F-4D97-AF65-F5344CB8AC3E}">
        <p14:creationId xmlns:p14="http://schemas.microsoft.com/office/powerpoint/2010/main" val="28679007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Yes, there are typically more options and resources available to implement sustainability</a:t>
            </a:r>
            <a:r>
              <a:rPr lang="en-US" baseline="0" dirty="0"/>
              <a:t> at commercial airports, but that doesn’t mean GA airports don’t see benefits as well. Here are a few examples that happen at every airport that can be reviewed for sustainability options. </a:t>
            </a:r>
          </a:p>
          <a:p>
            <a:endParaRPr lang="en-US" baseline="0" dirty="0"/>
          </a:p>
          <a:p>
            <a:r>
              <a:rPr lang="en-US" i="1" baseline="0" dirty="0"/>
              <a:t>Main difference for GA airports is opportunity to enhance the community understanding of airport benefits, which builds support for continued operation and future development</a:t>
            </a:r>
            <a:endParaRPr lang="en-US" i="1" dirty="0"/>
          </a:p>
        </p:txBody>
      </p:sp>
      <p:sp>
        <p:nvSpPr>
          <p:cNvPr id="4" name="Slide Number Placeholder 3"/>
          <p:cNvSpPr>
            <a:spLocks noGrp="1"/>
          </p:cNvSpPr>
          <p:nvPr>
            <p:ph type="sldNum" sz="quarter" idx="10"/>
          </p:nvPr>
        </p:nvSpPr>
        <p:spPr/>
        <p:txBody>
          <a:bodyPr/>
          <a:lstStyle/>
          <a:p>
            <a:fld id="{7E3829D9-6723-443E-B361-7549938811AD}" type="slidenum">
              <a:rPr lang="en-US" smtClean="0"/>
              <a:t>5</a:t>
            </a:fld>
            <a:endParaRPr lang="en-US" dirty="0"/>
          </a:p>
        </p:txBody>
      </p:sp>
    </p:spTree>
    <p:extLst>
      <p:ext uri="{BB962C8B-B14F-4D97-AF65-F5344CB8AC3E}">
        <p14:creationId xmlns:p14="http://schemas.microsoft.com/office/powerpoint/2010/main" val="2098829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a:t>
            </a:r>
            <a:r>
              <a:rPr lang="en-US" baseline="0" dirty="0"/>
              <a:t> aviation activity increases in Florida it is important that airports do what they can to maintain and improve the existing system and use the resources efficiently. An individual airport is always challenged to become financially self-sufficient. Becoming more efficient and strategic will assist in this goal. More efficiency means the airport has more flexibility during lean times (e.g., economic downturns) and strategic planning means the develop/operation of the airport has been thought out.  Florida’s ecological system is diverse and revered by the world – it is important to preserve it. </a:t>
            </a:r>
            <a:endParaRPr lang="en-US" dirty="0"/>
          </a:p>
        </p:txBody>
      </p:sp>
      <p:sp>
        <p:nvSpPr>
          <p:cNvPr id="4" name="Slide Number Placeholder 3"/>
          <p:cNvSpPr>
            <a:spLocks noGrp="1"/>
          </p:cNvSpPr>
          <p:nvPr>
            <p:ph type="sldNum" sz="quarter" idx="10"/>
          </p:nvPr>
        </p:nvSpPr>
        <p:spPr/>
        <p:txBody>
          <a:bodyPr/>
          <a:lstStyle/>
          <a:p>
            <a:fld id="{7E3829D9-6723-443E-B361-7549938811AD}" type="slidenum">
              <a:rPr lang="en-US" smtClean="0"/>
              <a:t>6</a:t>
            </a:fld>
            <a:endParaRPr lang="en-US" dirty="0"/>
          </a:p>
        </p:txBody>
      </p:sp>
    </p:spTree>
    <p:extLst>
      <p:ext uri="{BB962C8B-B14F-4D97-AF65-F5344CB8AC3E}">
        <p14:creationId xmlns:p14="http://schemas.microsoft.com/office/powerpoint/2010/main" val="12080128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Why did FDOT create the guidebook? </a:t>
            </a:r>
            <a:r>
              <a:rPr lang="en-US" baseline="0" dirty="0"/>
              <a:t>It increases the resources available to airport sponsors to be successful. </a:t>
            </a:r>
          </a:p>
          <a:p>
            <a:endParaRPr lang="en-US" dirty="0"/>
          </a:p>
          <a:p>
            <a:r>
              <a:rPr lang="en-US" dirty="0"/>
              <a:t>How</a:t>
            </a:r>
            <a:r>
              <a:rPr lang="en-US" baseline="0" dirty="0"/>
              <a:t> does the guidebook help the airport sponsor with sustainability? Helps with strategic planning, provides templates and tools, provides a starting point, gives basic ideas. </a:t>
            </a:r>
            <a:endParaRPr lang="en-US" dirty="0"/>
          </a:p>
        </p:txBody>
      </p:sp>
      <p:sp>
        <p:nvSpPr>
          <p:cNvPr id="4" name="Slide Number Placeholder 3"/>
          <p:cNvSpPr>
            <a:spLocks noGrp="1"/>
          </p:cNvSpPr>
          <p:nvPr>
            <p:ph type="sldNum" sz="quarter" idx="10"/>
          </p:nvPr>
        </p:nvSpPr>
        <p:spPr/>
        <p:txBody>
          <a:bodyPr/>
          <a:lstStyle/>
          <a:p>
            <a:fld id="{7E3829D9-6723-443E-B361-7549938811AD}" type="slidenum">
              <a:rPr lang="en-US" smtClean="0"/>
              <a:t>7</a:t>
            </a:fld>
            <a:endParaRPr lang="en-US" dirty="0"/>
          </a:p>
        </p:txBody>
      </p:sp>
    </p:spTree>
    <p:extLst>
      <p:ext uri="{BB962C8B-B14F-4D97-AF65-F5344CB8AC3E}">
        <p14:creationId xmlns:p14="http://schemas.microsoft.com/office/powerpoint/2010/main" val="9359486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48507">
              <a:defRPr/>
            </a:pPr>
            <a:r>
              <a:rPr lang="en-US" dirty="0"/>
              <a:t>The guidebook using real world</a:t>
            </a:r>
            <a:r>
              <a:rPr lang="en-US" baseline="0" dirty="0"/>
              <a:t> examples, methods, stakeholders, and planning to provide a more comprehensive and implementable sustainability effort. </a:t>
            </a:r>
          </a:p>
          <a:p>
            <a:pPr defTabSz="948507">
              <a:defRPr/>
            </a:pPr>
            <a:endParaRPr lang="en-US" baseline="0" dirty="0"/>
          </a:p>
          <a:p>
            <a:pPr defTabSz="948507">
              <a:defRPr/>
            </a:pPr>
            <a:r>
              <a:rPr lang="en-US" baseline="0" dirty="0"/>
              <a:t>Guidebook stakeholders included:</a:t>
            </a:r>
          </a:p>
          <a:p>
            <a:pPr defTabSz="948507">
              <a:defRPr/>
            </a:pPr>
            <a:r>
              <a:rPr lang="en-US" baseline="0" dirty="0"/>
              <a:t>Naples Municipal Airport</a:t>
            </a:r>
          </a:p>
          <a:p>
            <a:pPr defTabSz="948507">
              <a:defRPr/>
            </a:pPr>
            <a:r>
              <a:rPr lang="en-US" baseline="0" dirty="0"/>
              <a:t>Venice Municipal Airport</a:t>
            </a:r>
          </a:p>
          <a:p>
            <a:pPr defTabSz="948507">
              <a:defRPr/>
            </a:pPr>
            <a:r>
              <a:rPr lang="en-US" baseline="0" dirty="0"/>
              <a:t>St. Pete.-Clearwater International Airport</a:t>
            </a:r>
          </a:p>
          <a:p>
            <a:pPr defTabSz="948507">
              <a:defRPr/>
            </a:pPr>
            <a:r>
              <a:rPr lang="en-US" baseline="0" dirty="0"/>
              <a:t>Greater Orlando Aviation Authority</a:t>
            </a:r>
          </a:p>
          <a:p>
            <a:pPr defTabSz="948507">
              <a:defRPr/>
            </a:pPr>
            <a:r>
              <a:rPr lang="en-US" baseline="0" dirty="0"/>
              <a:t>Miami-Dade Aviation Authority</a:t>
            </a:r>
          </a:p>
          <a:p>
            <a:pPr defTabSz="948507">
              <a:defRPr/>
            </a:pPr>
            <a:r>
              <a:rPr lang="en-US" baseline="0" dirty="0"/>
              <a:t>Tallahassee International Airport</a:t>
            </a:r>
          </a:p>
          <a:p>
            <a:pPr defTabSz="948507">
              <a:defRPr/>
            </a:pPr>
            <a:r>
              <a:rPr lang="en-US" baseline="0" dirty="0"/>
              <a:t>Lee County Port Authority</a:t>
            </a:r>
          </a:p>
          <a:p>
            <a:pPr defTabSz="948507">
              <a:defRPr/>
            </a:pPr>
            <a:r>
              <a:rPr lang="en-US" baseline="0" dirty="0"/>
              <a:t>Sarasota International Airport</a:t>
            </a:r>
          </a:p>
          <a:p>
            <a:pPr defTabSz="948507">
              <a:defRPr/>
            </a:pPr>
            <a:r>
              <a:rPr lang="en-US" baseline="0" dirty="0"/>
              <a:t>Ft. Lauderdale-Hollywood International</a:t>
            </a:r>
          </a:p>
          <a:p>
            <a:pPr defTabSz="948507">
              <a:defRPr/>
            </a:pPr>
            <a:r>
              <a:rPr lang="en-US" baseline="0" dirty="0"/>
              <a:t>Tampa International Airport</a:t>
            </a:r>
          </a:p>
          <a:p>
            <a:pPr defTabSz="948507">
              <a:defRPr/>
            </a:pPr>
            <a:r>
              <a:rPr lang="en-US" baseline="0" dirty="0"/>
              <a:t>Vero Beach Regional Airport</a:t>
            </a:r>
          </a:p>
          <a:p>
            <a:pPr defTabSz="948507">
              <a:defRPr/>
            </a:pPr>
            <a:r>
              <a:rPr lang="en-US" baseline="0" dirty="0"/>
              <a:t>Jacksonville Aviation Authority</a:t>
            </a:r>
          </a:p>
          <a:p>
            <a:pPr defTabSz="948507">
              <a:defRPr/>
            </a:pPr>
            <a:r>
              <a:rPr lang="en-US" baseline="0" dirty="0"/>
              <a:t>Atlanta International Airport</a:t>
            </a:r>
          </a:p>
          <a:p>
            <a:pPr defTabSz="948507">
              <a:defRPr/>
            </a:pPr>
            <a:r>
              <a:rPr lang="en-US" baseline="0" dirty="0"/>
              <a:t>Federal Aviation Administration</a:t>
            </a:r>
          </a:p>
          <a:p>
            <a:pPr defTabSz="948507">
              <a:defRPr/>
            </a:pPr>
            <a:r>
              <a:rPr lang="en-US" baseline="0" dirty="0"/>
              <a:t>Florida Department of Environmental Protection</a:t>
            </a:r>
          </a:p>
          <a:p>
            <a:pPr defTabSz="948507">
              <a:defRPr/>
            </a:pPr>
            <a:r>
              <a:rPr lang="en-US" baseline="0" dirty="0"/>
              <a:t>Department of Economic Opportunity</a:t>
            </a:r>
          </a:p>
          <a:p>
            <a:pPr defTabSz="948507">
              <a:defRPr/>
            </a:pPr>
            <a:r>
              <a:rPr lang="en-US" baseline="0" dirty="0"/>
              <a:t>Florida Department of Agriculture and Consumer Services</a:t>
            </a:r>
          </a:p>
          <a:p>
            <a:pPr defTabSz="948507">
              <a:defRPr/>
            </a:pPr>
            <a:r>
              <a:rPr lang="en-US" baseline="0" dirty="0"/>
              <a:t>National Oceanic and Atmospheric Administration</a:t>
            </a:r>
          </a:p>
          <a:p>
            <a:pPr defTabSz="948507">
              <a:defRPr/>
            </a:pPr>
            <a:endParaRPr lang="en-US" baseline="0" dirty="0"/>
          </a:p>
          <a:p>
            <a:pPr defTabSz="948507">
              <a:defRPr/>
            </a:pPr>
            <a:endParaRPr lang="en-US" baseline="0" dirty="0"/>
          </a:p>
          <a:p>
            <a:endParaRPr lang="en-US" dirty="0"/>
          </a:p>
        </p:txBody>
      </p:sp>
      <p:sp>
        <p:nvSpPr>
          <p:cNvPr id="4" name="Slide Number Placeholder 3"/>
          <p:cNvSpPr>
            <a:spLocks noGrp="1"/>
          </p:cNvSpPr>
          <p:nvPr>
            <p:ph type="sldNum" sz="quarter" idx="10"/>
          </p:nvPr>
        </p:nvSpPr>
        <p:spPr/>
        <p:txBody>
          <a:bodyPr/>
          <a:lstStyle/>
          <a:p>
            <a:fld id="{7E3829D9-6723-443E-B361-7549938811AD}" type="slidenum">
              <a:rPr lang="en-US" smtClean="0"/>
              <a:t>8</a:t>
            </a:fld>
            <a:endParaRPr lang="en-US" dirty="0"/>
          </a:p>
        </p:txBody>
      </p:sp>
    </p:spTree>
    <p:extLst>
      <p:ext uri="{BB962C8B-B14F-4D97-AF65-F5344CB8AC3E}">
        <p14:creationId xmlns:p14="http://schemas.microsoft.com/office/powerpoint/2010/main" val="21698794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Sustainability can be tied into existing efforts</a:t>
            </a:r>
            <a:r>
              <a:rPr lang="en-US" baseline="0" dirty="0"/>
              <a:t> at every level and in every functional area of an airport. The guidebook provides tools and examples specifically to stand-alone sustainability plans, within master plans, and as ad-hoc planning. This diagram demonstrates that sustainability can be considered in those larger plans and also annually during the Capital Improvement Plans (CIP), managing grant funds, during the environmental approval process, and more. </a:t>
            </a:r>
            <a:endParaRPr lang="en-US" dirty="0"/>
          </a:p>
        </p:txBody>
      </p:sp>
      <p:sp>
        <p:nvSpPr>
          <p:cNvPr id="4" name="Slide Number Placeholder 3"/>
          <p:cNvSpPr>
            <a:spLocks noGrp="1"/>
          </p:cNvSpPr>
          <p:nvPr>
            <p:ph type="sldNum" sz="quarter" idx="10"/>
          </p:nvPr>
        </p:nvSpPr>
        <p:spPr/>
        <p:txBody>
          <a:bodyPr/>
          <a:lstStyle/>
          <a:p>
            <a:fld id="{7E3829D9-6723-443E-B361-7549938811AD}" type="slidenum">
              <a:rPr lang="en-US" smtClean="0"/>
              <a:t>9</a:t>
            </a:fld>
            <a:endParaRPr lang="en-US" dirty="0"/>
          </a:p>
        </p:txBody>
      </p:sp>
    </p:spTree>
    <p:extLst>
      <p:ext uri="{BB962C8B-B14F-4D97-AF65-F5344CB8AC3E}">
        <p14:creationId xmlns:p14="http://schemas.microsoft.com/office/powerpoint/2010/main" val="23137578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the </a:t>
            </a:r>
            <a:r>
              <a:rPr lang="en-US" baseline="0" dirty="0"/>
              <a:t>initial process of applying sustainability at an airport. Airport staff should first define what sustainability means to that specific airport and decide how they want to go about it (master plan, stand-alone document, ad hoc initiatives, etc). Once the overall idea of sustainability is determined, stakeholders should be involved (example of stakeholders provided). This team is important to obtain an early buy-in from airport stakeholders and is integral to the overall success and longevity of the plan. </a:t>
            </a:r>
          </a:p>
          <a:p>
            <a:endParaRPr lang="en-US" baseline="0" dirty="0"/>
          </a:p>
          <a:p>
            <a:r>
              <a:rPr lang="en-US" baseline="0" dirty="0"/>
              <a:t>The team can come up with a vision statement and priorities for the airport that can be related to specific focus areas (EONS). Using the guidebook and its resources, the team can set goals and objectives for each focus area topic and determine how it will be measured. </a:t>
            </a:r>
            <a:endParaRPr lang="en-US" dirty="0"/>
          </a:p>
        </p:txBody>
      </p:sp>
      <p:sp>
        <p:nvSpPr>
          <p:cNvPr id="4" name="Slide Number Placeholder 3"/>
          <p:cNvSpPr>
            <a:spLocks noGrp="1"/>
          </p:cNvSpPr>
          <p:nvPr>
            <p:ph type="sldNum" sz="quarter" idx="10"/>
          </p:nvPr>
        </p:nvSpPr>
        <p:spPr/>
        <p:txBody>
          <a:bodyPr/>
          <a:lstStyle/>
          <a:p>
            <a:fld id="{7E3829D9-6723-443E-B361-7549938811AD}" type="slidenum">
              <a:rPr lang="en-US" smtClean="0"/>
              <a:t>10</a:t>
            </a:fld>
            <a:endParaRPr lang="en-US" dirty="0"/>
          </a:p>
        </p:txBody>
      </p:sp>
    </p:spTree>
    <p:extLst>
      <p:ext uri="{BB962C8B-B14F-4D97-AF65-F5344CB8AC3E}">
        <p14:creationId xmlns:p14="http://schemas.microsoft.com/office/powerpoint/2010/main" val="31843580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E3829D9-6723-443E-B361-7549938811AD}" type="slidenum">
              <a:rPr lang="en-US" smtClean="0"/>
              <a:t>11</a:t>
            </a:fld>
            <a:endParaRPr lang="en-US" dirty="0"/>
          </a:p>
        </p:txBody>
      </p:sp>
    </p:spTree>
    <p:extLst>
      <p:ext uri="{BB962C8B-B14F-4D97-AF65-F5344CB8AC3E}">
        <p14:creationId xmlns:p14="http://schemas.microsoft.com/office/powerpoint/2010/main" val="35181372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a:t>
            </a:r>
            <a:r>
              <a:rPr lang="en-US" baseline="0" dirty="0"/>
              <a:t> is an example of some of the guiding principals/questions when selecting focus areas and objectives. </a:t>
            </a:r>
            <a:endParaRPr lang="en-US" dirty="0"/>
          </a:p>
        </p:txBody>
      </p:sp>
      <p:sp>
        <p:nvSpPr>
          <p:cNvPr id="4" name="Slide Number Placeholder 3"/>
          <p:cNvSpPr>
            <a:spLocks noGrp="1"/>
          </p:cNvSpPr>
          <p:nvPr>
            <p:ph type="sldNum" sz="quarter" idx="10"/>
          </p:nvPr>
        </p:nvSpPr>
        <p:spPr/>
        <p:txBody>
          <a:bodyPr/>
          <a:lstStyle/>
          <a:p>
            <a:fld id="{7E3829D9-6723-443E-B361-7549938811AD}" type="slidenum">
              <a:rPr lang="en-US" smtClean="0"/>
              <a:t>12</a:t>
            </a:fld>
            <a:endParaRPr lang="en-US" dirty="0"/>
          </a:p>
        </p:txBody>
      </p:sp>
    </p:spTree>
    <p:extLst>
      <p:ext uri="{BB962C8B-B14F-4D97-AF65-F5344CB8AC3E}">
        <p14:creationId xmlns:p14="http://schemas.microsoft.com/office/powerpoint/2010/main" val="31779757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E3829D9-6723-443E-B361-7549938811AD}" type="slidenum">
              <a:rPr lang="en-US" smtClean="0"/>
              <a:t>13</a:t>
            </a:fld>
            <a:endParaRPr lang="en-US" dirty="0"/>
          </a:p>
        </p:txBody>
      </p:sp>
    </p:spTree>
    <p:extLst>
      <p:ext uri="{BB962C8B-B14F-4D97-AF65-F5344CB8AC3E}">
        <p14:creationId xmlns:p14="http://schemas.microsoft.com/office/powerpoint/2010/main" val="30912478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Phase II is conducting a baseline assessment. This provides a starting point upon which to measure progress</a:t>
            </a:r>
            <a:r>
              <a:rPr lang="en-US" baseline="0" dirty="0"/>
              <a:t> towards achieving the goal. </a:t>
            </a:r>
            <a:endParaRPr lang="en-US" dirty="0"/>
          </a:p>
        </p:txBody>
      </p:sp>
      <p:sp>
        <p:nvSpPr>
          <p:cNvPr id="4" name="Slide Number Placeholder 3"/>
          <p:cNvSpPr>
            <a:spLocks noGrp="1"/>
          </p:cNvSpPr>
          <p:nvPr>
            <p:ph type="sldNum" sz="quarter" idx="10"/>
          </p:nvPr>
        </p:nvSpPr>
        <p:spPr/>
        <p:txBody>
          <a:bodyPr/>
          <a:lstStyle/>
          <a:p>
            <a:fld id="{7E3829D9-6723-443E-B361-7549938811AD}" type="slidenum">
              <a:rPr lang="en-US" smtClean="0"/>
              <a:t>14</a:t>
            </a:fld>
            <a:endParaRPr lang="en-US" dirty="0"/>
          </a:p>
        </p:txBody>
      </p:sp>
    </p:spTree>
    <p:extLst>
      <p:ext uri="{BB962C8B-B14F-4D97-AF65-F5344CB8AC3E}">
        <p14:creationId xmlns:p14="http://schemas.microsoft.com/office/powerpoint/2010/main" val="11383121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is an example of what we could expect to come</a:t>
            </a:r>
            <a:r>
              <a:rPr lang="en-US" baseline="0" dirty="0"/>
              <a:t> out of the first two steps. The focus area is energy (under Natural Resources). There is a goal to ___ with an objective to ___. We’re measuring it using _____. It is currently at 0.16 </a:t>
            </a:r>
            <a:r>
              <a:rPr lang="en-US" baseline="0" dirty="0" err="1"/>
              <a:t>MMBTu</a:t>
            </a:r>
            <a:r>
              <a:rPr lang="en-US" baseline="0" dirty="0"/>
              <a:t> per passenger and targeted to be reduced by 25% by 2020. </a:t>
            </a:r>
          </a:p>
          <a:p>
            <a:endParaRPr lang="en-US" baseline="0" dirty="0"/>
          </a:p>
          <a:p>
            <a:r>
              <a:rPr lang="en-US" baseline="0" dirty="0"/>
              <a:t>Phase III covers the initiatives and action steps. In this case, to reduce energy use by 25%, the airport is putting sleep modes on the computers. It will be implemented by the office staff immediately. This is an example of an initiative that does not need any additional resources. </a:t>
            </a:r>
            <a:endParaRPr lang="en-US" dirty="0"/>
          </a:p>
        </p:txBody>
      </p:sp>
      <p:sp>
        <p:nvSpPr>
          <p:cNvPr id="4" name="Slide Number Placeholder 3"/>
          <p:cNvSpPr>
            <a:spLocks noGrp="1"/>
          </p:cNvSpPr>
          <p:nvPr>
            <p:ph type="sldNum" sz="quarter" idx="10"/>
          </p:nvPr>
        </p:nvSpPr>
        <p:spPr/>
        <p:txBody>
          <a:bodyPr/>
          <a:lstStyle/>
          <a:p>
            <a:fld id="{7E3829D9-6723-443E-B361-7549938811AD}" type="slidenum">
              <a:rPr lang="en-US" smtClean="0"/>
              <a:t>15</a:t>
            </a:fld>
            <a:endParaRPr lang="en-US" dirty="0"/>
          </a:p>
        </p:txBody>
      </p:sp>
    </p:spTree>
    <p:extLst>
      <p:ext uri="{BB962C8B-B14F-4D97-AF65-F5344CB8AC3E}">
        <p14:creationId xmlns:p14="http://schemas.microsoft.com/office/powerpoint/2010/main" val="9142157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Phase</a:t>
            </a:r>
            <a:r>
              <a:rPr lang="en-US" baseline="0" dirty="0"/>
              <a:t> III determines how the goals will be met by identifying initiatives and how they will be implemented. The standard questions of who, what, where, when, and why need to be answered to ensure the plan will successfully be implemented. </a:t>
            </a:r>
            <a:endParaRPr lang="en-US" dirty="0"/>
          </a:p>
        </p:txBody>
      </p:sp>
      <p:sp>
        <p:nvSpPr>
          <p:cNvPr id="4" name="Slide Number Placeholder 3"/>
          <p:cNvSpPr>
            <a:spLocks noGrp="1"/>
          </p:cNvSpPr>
          <p:nvPr>
            <p:ph type="sldNum" sz="quarter" idx="10"/>
          </p:nvPr>
        </p:nvSpPr>
        <p:spPr/>
        <p:txBody>
          <a:bodyPr/>
          <a:lstStyle/>
          <a:p>
            <a:fld id="{7E3829D9-6723-443E-B361-7549938811AD}" type="slidenum">
              <a:rPr lang="en-US" smtClean="0"/>
              <a:t>16</a:t>
            </a:fld>
            <a:endParaRPr lang="en-US" dirty="0"/>
          </a:p>
        </p:txBody>
      </p:sp>
    </p:spTree>
    <p:extLst>
      <p:ext uri="{BB962C8B-B14F-4D97-AF65-F5344CB8AC3E}">
        <p14:creationId xmlns:p14="http://schemas.microsoft.com/office/powerpoint/2010/main" val="40122987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E3829D9-6723-443E-B361-7549938811AD}" type="slidenum">
              <a:rPr lang="en-US" smtClean="0"/>
              <a:t>17</a:t>
            </a:fld>
            <a:endParaRPr lang="en-US" dirty="0"/>
          </a:p>
        </p:txBody>
      </p:sp>
    </p:spTree>
    <p:extLst>
      <p:ext uri="{BB962C8B-B14F-4D97-AF65-F5344CB8AC3E}">
        <p14:creationId xmlns:p14="http://schemas.microsoft.com/office/powerpoint/2010/main" val="342391804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Phase</a:t>
            </a:r>
            <a:r>
              <a:rPr lang="en-US" baseline="0" dirty="0"/>
              <a:t> IV is the actual implementation and monitoring of the plan. The plan should be periodically evaluated to ensure the priorities and goals are still relevant and inline with the airport’s vision and that the initiatives are implementable. It is anticipated that adjustments will need to be made. </a:t>
            </a:r>
            <a:endParaRPr lang="en-US" dirty="0"/>
          </a:p>
        </p:txBody>
      </p:sp>
      <p:sp>
        <p:nvSpPr>
          <p:cNvPr id="4" name="Slide Number Placeholder 3"/>
          <p:cNvSpPr>
            <a:spLocks noGrp="1"/>
          </p:cNvSpPr>
          <p:nvPr>
            <p:ph type="sldNum" sz="quarter" idx="10"/>
          </p:nvPr>
        </p:nvSpPr>
        <p:spPr/>
        <p:txBody>
          <a:bodyPr/>
          <a:lstStyle/>
          <a:p>
            <a:fld id="{7E3829D9-6723-443E-B361-7549938811AD}" type="slidenum">
              <a:rPr lang="en-US" smtClean="0"/>
              <a:t>18</a:t>
            </a:fld>
            <a:endParaRPr lang="en-US" dirty="0"/>
          </a:p>
        </p:txBody>
      </p:sp>
    </p:spTree>
    <p:extLst>
      <p:ext uri="{BB962C8B-B14F-4D97-AF65-F5344CB8AC3E}">
        <p14:creationId xmlns:p14="http://schemas.microsoft.com/office/powerpoint/2010/main" val="220686611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Implementation</a:t>
            </a:r>
            <a:r>
              <a:rPr lang="en-US" baseline="0" dirty="0"/>
              <a:t> and Monitoring of the plan is a constant series of planning for sustainability, physically doing the action items, checking on the progress, and acting on changes as necessary. </a:t>
            </a:r>
            <a:endParaRPr lang="en-US" dirty="0"/>
          </a:p>
        </p:txBody>
      </p:sp>
      <p:sp>
        <p:nvSpPr>
          <p:cNvPr id="4" name="Slide Number Placeholder 3"/>
          <p:cNvSpPr>
            <a:spLocks noGrp="1"/>
          </p:cNvSpPr>
          <p:nvPr>
            <p:ph type="sldNum" sz="quarter" idx="10"/>
          </p:nvPr>
        </p:nvSpPr>
        <p:spPr/>
        <p:txBody>
          <a:bodyPr/>
          <a:lstStyle/>
          <a:p>
            <a:fld id="{7E3829D9-6723-443E-B361-7549938811AD}" type="slidenum">
              <a:rPr lang="en-US" smtClean="0"/>
              <a:t>19</a:t>
            </a:fld>
            <a:endParaRPr lang="en-US" dirty="0"/>
          </a:p>
        </p:txBody>
      </p:sp>
    </p:spTree>
    <p:extLst>
      <p:ext uri="{BB962C8B-B14F-4D97-AF65-F5344CB8AC3E}">
        <p14:creationId xmlns:p14="http://schemas.microsoft.com/office/powerpoint/2010/main" val="52258542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What</a:t>
            </a:r>
            <a:r>
              <a:rPr lang="en-US" baseline="0" dirty="0"/>
              <a:t> does FDOT plan to do for airports following sustainability? An airport recognition program that includes recognizing and rewarding airports that implement cost savings. Develop a set of interactive tools to assist airport sponsors  with sustainability. </a:t>
            </a:r>
            <a:endParaRPr lang="en-US" dirty="0"/>
          </a:p>
        </p:txBody>
      </p:sp>
      <p:sp>
        <p:nvSpPr>
          <p:cNvPr id="4" name="Slide Number Placeholder 3"/>
          <p:cNvSpPr>
            <a:spLocks noGrp="1"/>
          </p:cNvSpPr>
          <p:nvPr>
            <p:ph type="sldNum" sz="quarter" idx="10"/>
          </p:nvPr>
        </p:nvSpPr>
        <p:spPr/>
        <p:txBody>
          <a:bodyPr/>
          <a:lstStyle/>
          <a:p>
            <a:fld id="{7E3829D9-6723-443E-B361-7549938811AD}" type="slidenum">
              <a:rPr lang="en-US" smtClean="0"/>
              <a:t>20</a:t>
            </a:fld>
            <a:endParaRPr lang="en-US" dirty="0"/>
          </a:p>
        </p:txBody>
      </p:sp>
    </p:spTree>
    <p:extLst>
      <p:ext uri="{BB962C8B-B14F-4D97-AF65-F5344CB8AC3E}">
        <p14:creationId xmlns:p14="http://schemas.microsoft.com/office/powerpoint/2010/main" val="18275412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E3829D9-6723-443E-B361-7549938811AD}" type="slidenum">
              <a:rPr lang="en-US" smtClean="0"/>
              <a:t>21</a:t>
            </a:fld>
            <a:endParaRPr lang="en-US" dirty="0"/>
          </a:p>
        </p:txBody>
      </p:sp>
    </p:spTree>
    <p:extLst>
      <p:ext uri="{BB962C8B-B14F-4D97-AF65-F5344CB8AC3E}">
        <p14:creationId xmlns:p14="http://schemas.microsoft.com/office/powerpoint/2010/main" val="6518774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are tools</a:t>
            </a:r>
            <a:r>
              <a:rPr lang="en-US" baseline="0" dirty="0"/>
              <a:t> that are provided as part of the Guidebook. </a:t>
            </a:r>
            <a:endParaRPr lang="en-US" dirty="0"/>
          </a:p>
        </p:txBody>
      </p:sp>
      <p:sp>
        <p:nvSpPr>
          <p:cNvPr id="4" name="Slide Number Placeholder 3"/>
          <p:cNvSpPr>
            <a:spLocks noGrp="1"/>
          </p:cNvSpPr>
          <p:nvPr>
            <p:ph type="sldNum" sz="quarter" idx="10"/>
          </p:nvPr>
        </p:nvSpPr>
        <p:spPr/>
        <p:txBody>
          <a:bodyPr/>
          <a:lstStyle/>
          <a:p>
            <a:fld id="{7E3829D9-6723-443E-B361-7549938811AD}" type="slidenum">
              <a:rPr lang="en-US" smtClean="0"/>
              <a:t>22</a:t>
            </a:fld>
            <a:endParaRPr lang="en-US" dirty="0"/>
          </a:p>
        </p:txBody>
      </p:sp>
    </p:spTree>
    <p:extLst>
      <p:ext uri="{BB962C8B-B14F-4D97-AF65-F5344CB8AC3E}">
        <p14:creationId xmlns:p14="http://schemas.microsoft.com/office/powerpoint/2010/main" val="233015600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E3829D9-6723-443E-B361-7549938811AD}" type="slidenum">
              <a:rPr lang="en-US" smtClean="0"/>
              <a:t>23</a:t>
            </a:fld>
            <a:endParaRPr lang="en-US" dirty="0"/>
          </a:p>
        </p:txBody>
      </p:sp>
    </p:spTree>
    <p:extLst>
      <p:ext uri="{BB962C8B-B14F-4D97-AF65-F5344CB8AC3E}">
        <p14:creationId xmlns:p14="http://schemas.microsoft.com/office/powerpoint/2010/main" val="12546702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0513398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lvl1pPr>
              <a:buClr>
                <a:srgbClr val="0F4F7D"/>
              </a:buClr>
              <a:defRPr/>
            </a:lvl1pPr>
            <a:lvl2pPr marL="685800" indent="-228600">
              <a:buClr>
                <a:srgbClr val="17819B"/>
              </a:buClr>
              <a:buFont typeface="Calibri" panose="020F0502020204030204" pitchFamily="34" charset="0"/>
              <a:buChar char="–"/>
              <a:defRPr/>
            </a:lvl2pPr>
            <a:lvl3pPr>
              <a:buClr>
                <a:srgbClr val="0F4F7D"/>
              </a:buClr>
              <a:defRPr/>
            </a:lvl3pPr>
            <a:lvl4pPr>
              <a:buClr>
                <a:srgbClr val="0F4F7D"/>
              </a:buClr>
              <a:defRPr/>
            </a:lvl4pPr>
            <a:lvl5pPr>
              <a:buClr>
                <a:srgbClr val="0F4F7D"/>
              </a:buClr>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Rectangle 4"/>
          <p:cNvSpPr/>
          <p:nvPr userDrawn="1"/>
        </p:nvSpPr>
        <p:spPr>
          <a:xfrm flipH="1" flipV="1">
            <a:off x="7565230" y="609599"/>
            <a:ext cx="302419" cy="5000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userDrawn="1"/>
        </p:nvSpPr>
        <p:spPr>
          <a:xfrm flipH="1" flipV="1">
            <a:off x="7696193" y="504824"/>
            <a:ext cx="133356" cy="10477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2143085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1391209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42164002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6141713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Rectangle 1"/>
          <p:cNvSpPr/>
          <p:nvPr userDrawn="1"/>
        </p:nvSpPr>
        <p:spPr>
          <a:xfrm>
            <a:off x="5155406" y="4633912"/>
            <a:ext cx="157163" cy="22240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p:cNvSpPr/>
          <p:nvPr userDrawn="1"/>
        </p:nvSpPr>
        <p:spPr>
          <a:xfrm>
            <a:off x="1207294" y="5476875"/>
            <a:ext cx="157163" cy="138112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userDrawn="1"/>
        </p:nvSpPr>
        <p:spPr>
          <a:xfrm>
            <a:off x="1207294" y="4633912"/>
            <a:ext cx="157163" cy="762001"/>
          </a:xfrm>
          <a:prstGeom prst="rect">
            <a:avLst/>
          </a:prstGeom>
          <a:solidFill>
            <a:srgbClr val="B0E1F0"/>
          </a:solidFill>
          <a:ln>
            <a:solidFill>
              <a:srgbClr val="B0E1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reeform: Shape 8"/>
          <p:cNvSpPr/>
          <p:nvPr userDrawn="1"/>
        </p:nvSpPr>
        <p:spPr>
          <a:xfrm>
            <a:off x="1232477" y="5374178"/>
            <a:ext cx="139123" cy="92019"/>
          </a:xfrm>
          <a:custGeom>
            <a:avLst/>
            <a:gdLst>
              <a:gd name="connsiteX0" fmla="*/ 1963 w 139123"/>
              <a:gd name="connsiteY0" fmla="*/ 29095 h 92019"/>
              <a:gd name="connsiteX1" fmla="*/ 51839 w 139123"/>
              <a:gd name="connsiteY1" fmla="*/ 41564 h 92019"/>
              <a:gd name="connsiteX2" fmla="*/ 68465 w 139123"/>
              <a:gd name="connsiteY2" fmla="*/ 49877 h 92019"/>
              <a:gd name="connsiteX3" fmla="*/ 110028 w 139123"/>
              <a:gd name="connsiteY3" fmla="*/ 83127 h 92019"/>
              <a:gd name="connsiteX4" fmla="*/ 134967 w 139123"/>
              <a:gd name="connsiteY4" fmla="*/ 87284 h 92019"/>
              <a:gd name="connsiteX5" fmla="*/ 139123 w 139123"/>
              <a:gd name="connsiteY5" fmla="*/ 74815 h 92019"/>
              <a:gd name="connsiteX6" fmla="*/ 130810 w 139123"/>
              <a:gd name="connsiteY6" fmla="*/ 24938 h 92019"/>
              <a:gd name="connsiteX7" fmla="*/ 122498 w 139123"/>
              <a:gd name="connsiteY7" fmla="*/ 12469 h 92019"/>
              <a:gd name="connsiteX8" fmla="*/ 118341 w 139123"/>
              <a:gd name="connsiteY8" fmla="*/ 0 h 92019"/>
              <a:gd name="connsiteX9" fmla="*/ 68465 w 139123"/>
              <a:gd name="connsiteY9" fmla="*/ 12469 h 92019"/>
              <a:gd name="connsiteX10" fmla="*/ 55996 w 139123"/>
              <a:gd name="connsiteY10" fmla="*/ 16626 h 92019"/>
              <a:gd name="connsiteX11" fmla="*/ 43527 w 139123"/>
              <a:gd name="connsiteY11" fmla="*/ 20782 h 92019"/>
              <a:gd name="connsiteX12" fmla="*/ 10276 w 139123"/>
              <a:gd name="connsiteY12" fmla="*/ 12469 h 92019"/>
              <a:gd name="connsiteX13" fmla="*/ 1963 w 139123"/>
              <a:gd name="connsiteY13" fmla="*/ 29095 h 920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39123" h="92019">
                <a:moveTo>
                  <a:pt x="1963" y="29095"/>
                </a:moveTo>
                <a:cubicBezTo>
                  <a:pt x="8890" y="33944"/>
                  <a:pt x="35371" y="33330"/>
                  <a:pt x="51839" y="41564"/>
                </a:cubicBezTo>
                <a:cubicBezTo>
                  <a:pt x="57381" y="44335"/>
                  <a:pt x="63669" y="45953"/>
                  <a:pt x="68465" y="49877"/>
                </a:cubicBezTo>
                <a:cubicBezTo>
                  <a:pt x="112729" y="86093"/>
                  <a:pt x="80691" y="73349"/>
                  <a:pt x="110028" y="83127"/>
                </a:cubicBezTo>
                <a:cubicBezTo>
                  <a:pt x="118294" y="88638"/>
                  <a:pt x="124642" y="97609"/>
                  <a:pt x="134967" y="87284"/>
                </a:cubicBezTo>
                <a:cubicBezTo>
                  <a:pt x="138065" y="84186"/>
                  <a:pt x="137738" y="78971"/>
                  <a:pt x="139123" y="74815"/>
                </a:cubicBezTo>
                <a:cubicBezTo>
                  <a:pt x="136352" y="58189"/>
                  <a:pt x="135153" y="41224"/>
                  <a:pt x="130810" y="24938"/>
                </a:cubicBezTo>
                <a:cubicBezTo>
                  <a:pt x="129523" y="20111"/>
                  <a:pt x="124732" y="16937"/>
                  <a:pt x="122498" y="12469"/>
                </a:cubicBezTo>
                <a:cubicBezTo>
                  <a:pt x="120539" y="8550"/>
                  <a:pt x="119727" y="4156"/>
                  <a:pt x="118341" y="0"/>
                </a:cubicBezTo>
                <a:cubicBezTo>
                  <a:pt x="84765" y="5597"/>
                  <a:pt x="101393" y="1493"/>
                  <a:pt x="68465" y="12469"/>
                </a:cubicBezTo>
                <a:lnTo>
                  <a:pt x="55996" y="16626"/>
                </a:lnTo>
                <a:lnTo>
                  <a:pt x="43527" y="20782"/>
                </a:lnTo>
                <a:cubicBezTo>
                  <a:pt x="35616" y="19200"/>
                  <a:pt x="18800" y="16731"/>
                  <a:pt x="10276" y="12469"/>
                </a:cubicBezTo>
                <a:cubicBezTo>
                  <a:pt x="8523" y="11593"/>
                  <a:pt x="-4964" y="24246"/>
                  <a:pt x="1963" y="29095"/>
                </a:cubicBezTo>
                <a:close/>
              </a:path>
            </a:pathLst>
          </a:custGeom>
          <a:solidFill>
            <a:srgbClr val="B0E1F0"/>
          </a:solidFill>
          <a:ln>
            <a:solidFill>
              <a:srgbClr val="B0E1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hord 2"/>
          <p:cNvSpPr/>
          <p:nvPr userDrawn="1"/>
        </p:nvSpPr>
        <p:spPr>
          <a:xfrm rot="8604390">
            <a:off x="1238252" y="5363184"/>
            <a:ext cx="252412" cy="595312"/>
          </a:xfrm>
          <a:prstGeom prst="chord">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p:cNvPicPr>
            <a:picLocks noChangeAspect="1"/>
          </p:cNvPicPr>
          <p:nvPr userDrawn="1"/>
        </p:nvPicPr>
        <p:blipFill rotWithShape="1">
          <a:blip r:embed="rId3" cstate="print">
            <a:extLst>
              <a:ext uri="{28A0092B-C50C-407E-A947-70E740481C1C}">
                <a14:useLocalDpi xmlns:a14="http://schemas.microsoft.com/office/drawing/2010/main" val="0"/>
              </a:ext>
            </a:extLst>
          </a:blip>
          <a:srcRect l="7456" t="2897" r="7182" b="94224"/>
          <a:stretch/>
        </p:blipFill>
        <p:spPr>
          <a:xfrm>
            <a:off x="1843087" y="2419350"/>
            <a:ext cx="5457826" cy="238125"/>
          </a:xfrm>
          <a:prstGeom prst="rect">
            <a:avLst/>
          </a:prstGeom>
        </p:spPr>
      </p:pic>
    </p:spTree>
    <p:extLst>
      <p:ext uri="{BB962C8B-B14F-4D97-AF65-F5344CB8AC3E}">
        <p14:creationId xmlns:p14="http://schemas.microsoft.com/office/powerpoint/2010/main" val="10971348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109503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0736213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798739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571568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theme" Target="../theme/theme2.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628650" y="876300"/>
            <a:ext cx="7886700" cy="769937"/>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49287278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4" r:id="rId3"/>
    <p:sldLayoutId id="2147483666" r:id="rId4"/>
    <p:sldLayoutId id="2147483667" r:id="rId5"/>
  </p:sldLayoutIdLst>
  <p:txStyles>
    <p:titleStyle>
      <a:lvl1pPr algn="ctr" defTabSz="914400" rtl="0" eaLnBrk="1" latinLnBrk="0" hangingPunct="1">
        <a:lnSpc>
          <a:spcPct val="90000"/>
        </a:lnSpc>
        <a:spcBef>
          <a:spcPct val="0"/>
        </a:spcBef>
        <a:buNone/>
        <a:defRPr sz="4400" b="1" kern="1200">
          <a:solidFill>
            <a:srgbClr val="0D4F7F"/>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628650" y="876300"/>
            <a:ext cx="7886700" cy="769937"/>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04222848"/>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Lst>
  <p:txStyles>
    <p:titleStyle>
      <a:lvl1pPr algn="ctr" defTabSz="914400" rtl="0" eaLnBrk="1" latinLnBrk="0" hangingPunct="1">
        <a:lnSpc>
          <a:spcPct val="90000"/>
        </a:lnSpc>
        <a:spcBef>
          <a:spcPct val="0"/>
        </a:spcBef>
        <a:buNone/>
        <a:defRPr sz="4400" b="1" kern="1200">
          <a:solidFill>
            <a:srgbClr val="0D4F7F"/>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6182581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876300"/>
            <a:ext cx="7886700" cy="769937"/>
          </a:xfrm>
        </p:spPr>
        <p:txBody>
          <a:bodyPr/>
          <a:lstStyle/>
          <a:p>
            <a:r>
              <a:rPr lang="en-US" dirty="0"/>
              <a:t>FDOT Sustainability Guidebook</a:t>
            </a:r>
          </a:p>
        </p:txBody>
      </p:sp>
      <p:sp>
        <p:nvSpPr>
          <p:cNvPr id="3" name="Content Placeholder 2"/>
          <p:cNvSpPr>
            <a:spLocks noGrp="1"/>
          </p:cNvSpPr>
          <p:nvPr>
            <p:ph idx="1"/>
          </p:nvPr>
        </p:nvSpPr>
        <p:spPr>
          <a:xfrm>
            <a:off x="628650" y="1825625"/>
            <a:ext cx="7886700" cy="4351338"/>
          </a:xfrm>
        </p:spPr>
        <p:txBody>
          <a:bodyPr/>
          <a:lstStyle/>
          <a:p>
            <a:endParaRPr lang="en-US" dirty="0"/>
          </a:p>
          <a:p>
            <a:pPr lvl="1"/>
            <a:endParaRPr lang="en-US" dirty="0"/>
          </a:p>
        </p:txBody>
      </p:sp>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b="40422"/>
          <a:stretch/>
        </p:blipFill>
        <p:spPr>
          <a:xfrm>
            <a:off x="5784336" y="2052793"/>
            <a:ext cx="2731014" cy="2073787"/>
          </a:xfrm>
          <a:prstGeom prst="rect">
            <a:avLst/>
          </a:prstGeom>
        </p:spPr>
      </p:pic>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t="59577"/>
          <a:stretch/>
        </p:blipFill>
        <p:spPr>
          <a:xfrm>
            <a:off x="5784336" y="4126580"/>
            <a:ext cx="2731014" cy="1407036"/>
          </a:xfrm>
          <a:prstGeom prst="rect">
            <a:avLst/>
          </a:prstGeom>
        </p:spPr>
      </p:pic>
      <p:sp>
        <p:nvSpPr>
          <p:cNvPr id="7" name="Rectangle 6"/>
          <p:cNvSpPr/>
          <p:nvPr/>
        </p:nvSpPr>
        <p:spPr>
          <a:xfrm>
            <a:off x="532435" y="2052793"/>
            <a:ext cx="4456253" cy="3319498"/>
          </a:xfrm>
          <a:prstGeom prst="rect">
            <a:avLst/>
          </a:prstGeom>
        </p:spPr>
        <p:txBody>
          <a:bodyPr wrap="square">
            <a:spAutoFit/>
          </a:bodyPr>
          <a:lstStyle/>
          <a:p>
            <a:pPr>
              <a:lnSpc>
                <a:spcPct val="107000"/>
              </a:lnSpc>
              <a:spcAft>
                <a:spcPts val="800"/>
              </a:spcAft>
            </a:pPr>
            <a:r>
              <a:rPr lang="en-US" sz="2800" b="1" dirty="0">
                <a:solidFill>
                  <a:srgbClr val="0D4F81"/>
                </a:solidFill>
                <a:latin typeface="Calibri" panose="020F0502020204030204" pitchFamily="34" charset="0"/>
                <a:ea typeface="Calibri" panose="020F0502020204030204" pitchFamily="34" charset="0"/>
                <a:cs typeface="Times New Roman" panose="02020603050405020304" pitchFamily="18" charset="0"/>
              </a:rPr>
              <a:t>The intent of the Guidebook</a:t>
            </a:r>
            <a:r>
              <a:rPr lang="en-US" sz="2800" b="1" i="1" dirty="0">
                <a:solidFill>
                  <a:srgbClr val="0D4F81"/>
                </a:solidFill>
                <a:latin typeface="Calibri" panose="020F0502020204030204" pitchFamily="34" charset="0"/>
                <a:ea typeface="Calibri" panose="020F0502020204030204" pitchFamily="34" charset="0"/>
                <a:cs typeface="Times New Roman" panose="02020603050405020304" pitchFamily="18" charset="0"/>
              </a:rPr>
              <a:t> </a:t>
            </a:r>
            <a:r>
              <a:rPr lang="en-US" sz="2800" b="1" dirty="0">
                <a:solidFill>
                  <a:srgbClr val="0D4F81"/>
                </a:solidFill>
                <a:latin typeface="Calibri" panose="020F0502020204030204" pitchFamily="34" charset="0"/>
                <a:ea typeface="Calibri" panose="020F0502020204030204" pitchFamily="34" charset="0"/>
                <a:cs typeface="Times New Roman" panose="02020603050405020304" pitchFamily="18" charset="0"/>
              </a:rPr>
              <a:t>is not to plan and define sustainability for Florida’s airports, but rather to provide a foundation and framework for airports to do so individually on their own. </a:t>
            </a:r>
            <a:endParaRPr lang="en-US" sz="28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378456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876300"/>
            <a:ext cx="7886700" cy="769937"/>
          </a:xfrm>
        </p:spPr>
        <p:txBody>
          <a:bodyPr/>
          <a:lstStyle/>
          <a:p>
            <a:r>
              <a:rPr lang="en-US" dirty="0"/>
              <a:t>What is Sustainability?</a:t>
            </a:r>
          </a:p>
        </p:txBody>
      </p:sp>
      <p:sp>
        <p:nvSpPr>
          <p:cNvPr id="3" name="Content Placeholder 2"/>
          <p:cNvSpPr>
            <a:spLocks noGrp="1"/>
          </p:cNvSpPr>
          <p:nvPr>
            <p:ph idx="1"/>
          </p:nvPr>
        </p:nvSpPr>
        <p:spPr>
          <a:xfrm>
            <a:off x="628650" y="1825625"/>
            <a:ext cx="7886700" cy="4351338"/>
          </a:xfrm>
        </p:spPr>
        <p:txBody>
          <a:bodyPr>
            <a:normAutofit fontScale="85000" lnSpcReduction="20000"/>
          </a:bodyPr>
          <a:lstStyle/>
          <a:p>
            <a:r>
              <a:rPr lang="en-US" dirty="0"/>
              <a:t>Making forward thinking decisions related to</a:t>
            </a:r>
          </a:p>
          <a:p>
            <a:pPr lvl="1"/>
            <a:r>
              <a:rPr lang="en-US" dirty="0"/>
              <a:t>Administration</a:t>
            </a:r>
          </a:p>
          <a:p>
            <a:pPr lvl="1"/>
            <a:r>
              <a:rPr lang="en-US" dirty="0"/>
              <a:t>Procurement</a:t>
            </a:r>
          </a:p>
          <a:p>
            <a:pPr lvl="1"/>
            <a:r>
              <a:rPr lang="en-US" dirty="0"/>
              <a:t>Planning</a:t>
            </a:r>
          </a:p>
          <a:p>
            <a:pPr lvl="1"/>
            <a:r>
              <a:rPr lang="en-US" dirty="0"/>
              <a:t>Design</a:t>
            </a:r>
          </a:p>
          <a:p>
            <a:pPr lvl="1"/>
            <a:r>
              <a:rPr lang="en-US" dirty="0"/>
              <a:t>Construction</a:t>
            </a:r>
          </a:p>
          <a:p>
            <a:pPr lvl="1"/>
            <a:r>
              <a:rPr lang="en-US" dirty="0"/>
              <a:t>Maintenance</a:t>
            </a:r>
          </a:p>
          <a:p>
            <a:pPr lvl="1"/>
            <a:r>
              <a:rPr lang="en-US" dirty="0"/>
              <a:t>Operations</a:t>
            </a:r>
          </a:p>
          <a:p>
            <a:pPr lvl="1"/>
            <a:r>
              <a:rPr lang="en-US" dirty="0"/>
              <a:t>EVERYWHERE ELSE!</a:t>
            </a:r>
          </a:p>
          <a:p>
            <a:r>
              <a:rPr lang="en-US" dirty="0"/>
              <a:t>Policies, procedures, and practices that</a:t>
            </a:r>
          </a:p>
          <a:p>
            <a:pPr lvl="1"/>
            <a:r>
              <a:rPr lang="en-US" dirty="0"/>
              <a:t>Reduce facility and operational costs</a:t>
            </a:r>
          </a:p>
          <a:p>
            <a:pPr lvl="1"/>
            <a:r>
              <a:rPr lang="en-US" dirty="0"/>
              <a:t>Better utilize existing resources</a:t>
            </a:r>
          </a:p>
          <a:p>
            <a:pPr lvl="1"/>
            <a:r>
              <a:rPr lang="en-US" dirty="0"/>
              <a:t>Increase efficiency</a:t>
            </a:r>
          </a:p>
          <a:p>
            <a:pPr lvl="1"/>
            <a:r>
              <a:rPr lang="en-US" dirty="0"/>
              <a:t>Put a greater emphasis on planning</a:t>
            </a:r>
          </a:p>
          <a:p>
            <a:endParaRPr lang="en-US" dirty="0"/>
          </a:p>
          <a:p>
            <a:pPr lvl="1"/>
            <a:endParaRPr lang="en-US" dirty="0"/>
          </a:p>
        </p:txBody>
      </p:sp>
      <p:grpSp>
        <p:nvGrpSpPr>
          <p:cNvPr id="4" name="Group 3"/>
          <p:cNvGrpSpPr/>
          <p:nvPr/>
        </p:nvGrpSpPr>
        <p:grpSpPr>
          <a:xfrm>
            <a:off x="7138805" y="879669"/>
            <a:ext cx="1812886" cy="5389070"/>
            <a:chOff x="7138805" y="879669"/>
            <a:chExt cx="1812886" cy="5389070"/>
          </a:xfrm>
        </p:grpSpPr>
        <p:pic>
          <p:nvPicPr>
            <p:cNvPr id="10" name="Picture 9"/>
            <p:cNvPicPr>
              <a:picLocks noChangeAspect="1"/>
            </p:cNvPicPr>
            <p:nvPr/>
          </p:nvPicPr>
          <p:blipFill rotWithShape="1">
            <a:blip r:embed="rId3" cstate="print">
              <a:extLst>
                <a:ext uri="{28A0092B-C50C-407E-A947-70E740481C1C}">
                  <a14:useLocalDpi xmlns:a14="http://schemas.microsoft.com/office/drawing/2010/main" val="0"/>
                </a:ext>
              </a:extLst>
            </a:blip>
            <a:srcRect t="4349"/>
            <a:stretch/>
          </p:blipFill>
          <p:spPr>
            <a:xfrm>
              <a:off x="7138805" y="4913305"/>
              <a:ext cx="1812886" cy="1355434"/>
            </a:xfrm>
            <a:prstGeom prst="rect">
              <a:avLst/>
            </a:prstGeom>
          </p:spPr>
        </p:pic>
        <p:pic>
          <p:nvPicPr>
            <p:cNvPr id="8" name="Picture 7"/>
            <p:cNvPicPr>
              <a:picLocks noChangeAspect="1"/>
            </p:cNvPicPr>
            <p:nvPr/>
          </p:nvPicPr>
          <p:blipFill rotWithShape="1">
            <a:blip r:embed="rId4" cstate="print">
              <a:extLst>
                <a:ext uri="{28A0092B-C50C-407E-A947-70E740481C1C}">
                  <a14:useLocalDpi xmlns:a14="http://schemas.microsoft.com/office/drawing/2010/main" val="0"/>
                </a:ext>
              </a:extLst>
            </a:blip>
            <a:srcRect t="-160"/>
            <a:stretch/>
          </p:blipFill>
          <p:spPr>
            <a:xfrm>
              <a:off x="7138805" y="2160189"/>
              <a:ext cx="1812886" cy="1419332"/>
            </a:xfrm>
            <a:prstGeom prst="rect">
              <a:avLst/>
            </a:prstGeom>
          </p:spPr>
        </p:pic>
        <p:pic>
          <p:nvPicPr>
            <p:cNvPr id="9" name="Picture 8"/>
            <p:cNvPicPr>
              <a:picLocks noChangeAspect="1"/>
            </p:cNvPicPr>
            <p:nvPr/>
          </p:nvPicPr>
          <p:blipFill rotWithShape="1">
            <a:blip r:embed="rId5" cstate="print">
              <a:extLst>
                <a:ext uri="{28A0092B-C50C-407E-A947-70E740481C1C}">
                  <a14:useLocalDpi xmlns:a14="http://schemas.microsoft.com/office/drawing/2010/main" val="0"/>
                </a:ext>
              </a:extLst>
            </a:blip>
            <a:srcRect t="-284" b="4472"/>
            <a:stretch/>
          </p:blipFill>
          <p:spPr>
            <a:xfrm>
              <a:off x="7138805" y="3493973"/>
              <a:ext cx="1812886" cy="1357708"/>
            </a:xfrm>
            <a:prstGeom prst="rect">
              <a:avLst/>
            </a:prstGeom>
          </p:spPr>
        </p:pic>
        <p:pic>
          <p:nvPicPr>
            <p:cNvPr id="7" name="Picture 6"/>
            <p:cNvPicPr>
              <a:picLocks noChangeAspect="1"/>
            </p:cNvPicPr>
            <p:nvPr/>
          </p:nvPicPr>
          <p:blipFill rotWithShape="1">
            <a:blip r:embed="rId6" cstate="print">
              <a:extLst>
                <a:ext uri="{28A0092B-C50C-407E-A947-70E740481C1C}">
                  <a14:useLocalDpi xmlns:a14="http://schemas.microsoft.com/office/drawing/2010/main" val="0"/>
                </a:ext>
              </a:extLst>
            </a:blip>
            <a:srcRect b="5323"/>
            <a:stretch/>
          </p:blipFill>
          <p:spPr>
            <a:xfrm>
              <a:off x="7138805" y="879669"/>
              <a:ext cx="1812886" cy="1341638"/>
            </a:xfrm>
            <a:prstGeom prst="rect">
              <a:avLst/>
            </a:prstGeom>
          </p:spPr>
        </p:pic>
      </p:grpSp>
    </p:spTree>
    <p:extLst>
      <p:ext uri="{BB962C8B-B14F-4D97-AF65-F5344CB8AC3E}">
        <p14:creationId xmlns:p14="http://schemas.microsoft.com/office/powerpoint/2010/main" val="12181504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Focus Areas - EONS</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4653" y="1470970"/>
            <a:ext cx="7114694" cy="4864304"/>
          </a:xfrm>
          <a:prstGeom prst="rect">
            <a:avLst/>
          </a:prstGeom>
        </p:spPr>
      </p:pic>
    </p:spTree>
    <p:extLst>
      <p:ext uri="{BB962C8B-B14F-4D97-AF65-F5344CB8AC3E}">
        <p14:creationId xmlns:p14="http://schemas.microsoft.com/office/powerpoint/2010/main" val="24441395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Commercial vs General Aviation</a:t>
            </a:r>
          </a:p>
        </p:txBody>
      </p:sp>
      <p:sp>
        <p:nvSpPr>
          <p:cNvPr id="13" name="Content Placeholder 12"/>
          <p:cNvSpPr>
            <a:spLocks noGrp="1"/>
          </p:cNvSpPr>
          <p:nvPr>
            <p:ph idx="1"/>
          </p:nvPr>
        </p:nvSpPr>
        <p:spPr>
          <a:xfrm>
            <a:off x="628650" y="1547965"/>
            <a:ext cx="7886700" cy="4351338"/>
          </a:xfrm>
        </p:spPr>
        <p:txBody>
          <a:bodyPr/>
          <a:lstStyle/>
          <a:p>
            <a:r>
              <a:rPr lang="en-US" dirty="0"/>
              <a:t>Obtainable at every airport within the available resources:</a:t>
            </a:r>
          </a:p>
          <a:p>
            <a:pPr lvl="1"/>
            <a:r>
              <a:rPr lang="en-US" dirty="0"/>
              <a:t>Strategic Capital Improvement Planning (CIP)</a:t>
            </a:r>
          </a:p>
          <a:p>
            <a:pPr lvl="1"/>
            <a:r>
              <a:rPr lang="en-US" dirty="0"/>
              <a:t>Coordination with Regional Planning Organizations</a:t>
            </a:r>
          </a:p>
          <a:p>
            <a:pPr lvl="1"/>
            <a:r>
              <a:rPr lang="en-US" dirty="0"/>
              <a:t>Infrastructure (Pavement) Maintenance</a:t>
            </a:r>
          </a:p>
          <a:p>
            <a:pPr lvl="1"/>
            <a:r>
              <a:rPr lang="en-US" dirty="0"/>
              <a:t>Promotion of Airport, Tenants, and Economic Benefit</a:t>
            </a:r>
          </a:p>
          <a:p>
            <a:pPr lvl="1"/>
            <a:r>
              <a:rPr lang="en-US" dirty="0"/>
              <a:t>Preserving Capacity – Aircraft Operations and Storage</a:t>
            </a:r>
          </a:p>
          <a:p>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18216" y="4362247"/>
            <a:ext cx="5951530" cy="2038553"/>
          </a:xfrm>
          <a:prstGeom prst="rect">
            <a:avLst/>
          </a:prstGeom>
        </p:spPr>
      </p:pic>
    </p:spTree>
    <p:extLst>
      <p:ext uri="{BB962C8B-B14F-4D97-AF65-F5344CB8AC3E}">
        <p14:creationId xmlns:p14="http://schemas.microsoft.com/office/powerpoint/2010/main" val="42411850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Importance of Sustainability</a:t>
            </a:r>
          </a:p>
        </p:txBody>
      </p:sp>
      <p:sp>
        <p:nvSpPr>
          <p:cNvPr id="3" name="Content Placeholder 2"/>
          <p:cNvSpPr>
            <a:spLocks noGrp="1"/>
          </p:cNvSpPr>
          <p:nvPr>
            <p:ph idx="1"/>
          </p:nvPr>
        </p:nvSpPr>
        <p:spPr>
          <a:xfrm>
            <a:off x="628650" y="1825625"/>
            <a:ext cx="8272282" cy="4351338"/>
          </a:xfrm>
        </p:spPr>
        <p:txBody>
          <a:bodyPr>
            <a:normAutofit/>
          </a:bodyPr>
          <a:lstStyle/>
          <a:p>
            <a:r>
              <a:rPr lang="en-US" dirty="0"/>
              <a:t>Improve financially self-sufficiency</a:t>
            </a:r>
          </a:p>
          <a:p>
            <a:r>
              <a:rPr lang="en-US" dirty="0"/>
              <a:t>Efficient use of resources (funding, environment, community, infrastructure, etc)</a:t>
            </a:r>
          </a:p>
          <a:p>
            <a:r>
              <a:rPr lang="en-US" dirty="0"/>
              <a:t>Enhance resiliency </a:t>
            </a:r>
          </a:p>
          <a:p>
            <a:r>
              <a:rPr lang="en-US" dirty="0"/>
              <a:t>Reduce environmental impacts</a:t>
            </a:r>
          </a:p>
          <a:p>
            <a:r>
              <a:rPr lang="en-US" dirty="0"/>
              <a:t>Increase community support</a:t>
            </a:r>
          </a:p>
          <a:p>
            <a:endParaRPr lang="en-US" dirty="0"/>
          </a:p>
          <a:p>
            <a:endParaRPr lang="en-US" dirty="0"/>
          </a:p>
        </p:txBody>
      </p:sp>
      <p:sp>
        <p:nvSpPr>
          <p:cNvPr id="4" name="Rectangle 3"/>
          <p:cNvSpPr/>
          <p:nvPr/>
        </p:nvSpPr>
        <p:spPr>
          <a:xfrm>
            <a:off x="144684" y="5530632"/>
            <a:ext cx="8854632" cy="369332"/>
          </a:xfrm>
          <a:prstGeom prst="rect">
            <a:avLst/>
          </a:prstGeom>
        </p:spPr>
        <p:txBody>
          <a:bodyPr wrap="square">
            <a:spAutoFit/>
          </a:bodyPr>
          <a:lstStyle/>
          <a:p>
            <a:pPr algn="ctr"/>
            <a:r>
              <a:rPr lang="en-US" b="1" i="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Placeholder: Insert individual airport/city mission, vision, or sustainability statement here!</a:t>
            </a:r>
            <a:endParaRPr lang="en-US" b="1" i="1" dirty="0">
              <a:solidFill>
                <a:schemeClr val="accent1">
                  <a:lumMod val="50000"/>
                </a:schemeClr>
              </a:solidFill>
            </a:endParaRPr>
          </a:p>
        </p:txBody>
      </p:sp>
    </p:spTree>
    <p:extLst>
      <p:ext uri="{BB962C8B-B14F-4D97-AF65-F5344CB8AC3E}">
        <p14:creationId xmlns:p14="http://schemas.microsoft.com/office/powerpoint/2010/main" val="19878133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876300"/>
            <a:ext cx="7886700" cy="769937"/>
          </a:xfrm>
        </p:spPr>
        <p:txBody>
          <a:bodyPr/>
          <a:lstStyle/>
          <a:p>
            <a:r>
              <a:rPr lang="en-US" dirty="0"/>
              <a:t>Purpose of the Guidebook</a:t>
            </a:r>
          </a:p>
        </p:txBody>
      </p:sp>
      <p:sp>
        <p:nvSpPr>
          <p:cNvPr id="3" name="Content Placeholder 2"/>
          <p:cNvSpPr>
            <a:spLocks noGrp="1"/>
          </p:cNvSpPr>
          <p:nvPr>
            <p:ph idx="1"/>
          </p:nvPr>
        </p:nvSpPr>
        <p:spPr>
          <a:xfrm>
            <a:off x="628650" y="1825625"/>
            <a:ext cx="4649520" cy="4351338"/>
          </a:xfrm>
        </p:spPr>
        <p:txBody>
          <a:bodyPr>
            <a:normAutofit fontScale="92500" lnSpcReduction="20000"/>
          </a:bodyPr>
          <a:lstStyle/>
          <a:p>
            <a:r>
              <a:rPr lang="en-US" dirty="0"/>
              <a:t>Reduces operating costs at airports</a:t>
            </a:r>
          </a:p>
          <a:p>
            <a:r>
              <a:rPr lang="en-US" dirty="0"/>
              <a:t>Results in better utilization of airport assets</a:t>
            </a:r>
          </a:p>
          <a:p>
            <a:r>
              <a:rPr lang="en-US" dirty="0"/>
              <a:t>Better addresses fluctuating energy costs</a:t>
            </a:r>
          </a:p>
          <a:p>
            <a:r>
              <a:rPr lang="en-US" dirty="0"/>
              <a:t>Stretches AIP and FDOT funding further</a:t>
            </a:r>
          </a:p>
          <a:p>
            <a:r>
              <a:rPr lang="en-US" dirty="0"/>
              <a:t>Reduces environmental impacts</a:t>
            </a:r>
          </a:p>
          <a:p>
            <a:r>
              <a:rPr lang="en-US" dirty="0"/>
              <a:t>Builds community support for and positively impacts the public perception of airports</a:t>
            </a:r>
          </a:p>
          <a:p>
            <a:endParaRPr lang="en-US" dirty="0"/>
          </a:p>
          <a:p>
            <a:pPr lvl="1"/>
            <a:endParaRPr lang="en-US" dirty="0"/>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65817" y="1646237"/>
            <a:ext cx="3418237" cy="4423600"/>
          </a:xfrm>
          <a:prstGeom prst="rect">
            <a:avLst/>
          </a:prstGeom>
        </p:spPr>
      </p:pic>
    </p:spTree>
    <p:extLst>
      <p:ext uri="{BB962C8B-B14F-4D97-AF65-F5344CB8AC3E}">
        <p14:creationId xmlns:p14="http://schemas.microsoft.com/office/powerpoint/2010/main" val="33594786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876300"/>
            <a:ext cx="7886700" cy="769937"/>
          </a:xfrm>
        </p:spPr>
        <p:txBody>
          <a:bodyPr>
            <a:normAutofit fontScale="90000"/>
          </a:bodyPr>
          <a:lstStyle/>
          <a:p>
            <a:r>
              <a:rPr lang="en-US" dirty="0"/>
              <a:t>How Was the Guidebook Developed?</a:t>
            </a:r>
          </a:p>
        </p:txBody>
      </p:sp>
      <p:sp>
        <p:nvSpPr>
          <p:cNvPr id="3" name="Content Placeholder 2"/>
          <p:cNvSpPr>
            <a:spLocks noGrp="1"/>
          </p:cNvSpPr>
          <p:nvPr>
            <p:ph idx="1"/>
          </p:nvPr>
        </p:nvSpPr>
        <p:spPr>
          <a:xfrm>
            <a:off x="628650" y="1825625"/>
            <a:ext cx="7886700" cy="4351338"/>
          </a:xfrm>
        </p:spPr>
        <p:txBody>
          <a:bodyPr/>
          <a:lstStyle/>
          <a:p>
            <a:r>
              <a:rPr lang="en-US" dirty="0"/>
              <a:t>Nine regional CFASPP meetings</a:t>
            </a:r>
          </a:p>
          <a:p>
            <a:r>
              <a:rPr lang="en-US" dirty="0"/>
              <a:t>Technical Advisory Committee meetings</a:t>
            </a:r>
          </a:p>
          <a:p>
            <a:r>
              <a:rPr lang="en-US" dirty="0"/>
              <a:t>Online survey of public-use airports</a:t>
            </a:r>
          </a:p>
          <a:p>
            <a:r>
              <a:rPr lang="en-US" dirty="0"/>
              <a:t>Comprehensive literature review</a:t>
            </a:r>
          </a:p>
          <a:p>
            <a:r>
              <a:rPr lang="en-US" dirty="0"/>
              <a:t>Agency stakeholder interviews</a:t>
            </a:r>
          </a:p>
          <a:p>
            <a:r>
              <a:rPr lang="en-US" dirty="0"/>
              <a:t>Real world application</a:t>
            </a:r>
          </a:p>
          <a:p>
            <a:pPr lvl="1"/>
            <a:r>
              <a:rPr lang="en-US" dirty="0"/>
              <a:t>Eight airport stakeholder interviews</a:t>
            </a:r>
          </a:p>
          <a:p>
            <a:pPr lvl="1"/>
            <a:r>
              <a:rPr lang="en-US" dirty="0"/>
              <a:t>Six airport case studies</a:t>
            </a:r>
          </a:p>
          <a:p>
            <a:endParaRPr lang="en-US" dirty="0"/>
          </a:p>
          <a:p>
            <a:endParaRPr lang="en-US" dirty="0"/>
          </a:p>
          <a:p>
            <a:pPr lvl="1"/>
            <a:endParaRPr lang="en-US" dirty="0"/>
          </a:p>
        </p:txBody>
      </p:sp>
    </p:spTree>
    <p:extLst>
      <p:ext uri="{BB962C8B-B14F-4D97-AF65-F5344CB8AC3E}">
        <p14:creationId xmlns:p14="http://schemas.microsoft.com/office/powerpoint/2010/main" val="41926807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Relationship of Sustainability to Other Planning Efforts</a:t>
            </a:r>
          </a:p>
        </p:txBody>
      </p:sp>
      <p:graphicFrame>
        <p:nvGraphicFramePr>
          <p:cNvPr id="5" name="Diagram 4"/>
          <p:cNvGraphicFramePr>
            <a:graphicFrameLocks noChangeAspect="1"/>
          </p:cNvGraphicFramePr>
          <p:nvPr>
            <p:extLst>
              <p:ext uri="{D42A27DB-BD31-4B8C-83A1-F6EECF244321}">
                <p14:modId xmlns:p14="http://schemas.microsoft.com/office/powerpoint/2010/main" val="1294326194"/>
              </p:ext>
            </p:extLst>
          </p:nvPr>
        </p:nvGraphicFramePr>
        <p:xfrm>
          <a:off x="1369857" y="1752253"/>
          <a:ext cx="6404285" cy="46238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848826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Phase I – Setting the Stage</a:t>
            </a:r>
            <a:br>
              <a:rPr lang="en-US" dirty="0"/>
            </a:br>
            <a:r>
              <a:rPr lang="en-US" sz="3100" dirty="0"/>
              <a:t>Flow and Structure</a:t>
            </a:r>
          </a:p>
        </p:txBody>
      </p:sp>
      <p:pic>
        <p:nvPicPr>
          <p:cNvPr id="58" name="Picture 57"/>
          <p:cNvPicPr/>
          <p:nvPr/>
        </p:nvPicPr>
        <p:blipFill>
          <a:blip r:embed="rId3">
            <a:extLst>
              <a:ext uri="{28A0092B-C50C-407E-A947-70E740481C1C}">
                <a14:useLocalDpi xmlns:a14="http://schemas.microsoft.com/office/drawing/2010/main" val="0"/>
              </a:ext>
            </a:extLst>
          </a:blip>
          <a:srcRect/>
          <a:stretch>
            <a:fillRect/>
          </a:stretch>
        </p:blipFill>
        <p:spPr bwMode="auto">
          <a:xfrm>
            <a:off x="1102063" y="1825625"/>
            <a:ext cx="6906473" cy="4203386"/>
          </a:xfrm>
          <a:prstGeom prst="rect">
            <a:avLst/>
          </a:prstGeom>
          <a:noFill/>
        </p:spPr>
      </p:pic>
    </p:spTree>
    <p:extLst>
      <p:ext uri="{BB962C8B-B14F-4D97-AF65-F5344CB8AC3E}">
        <p14:creationId xmlns:p14="http://schemas.microsoft.com/office/powerpoint/2010/main" val="42663160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Examples</a:t>
            </a:r>
          </a:p>
        </p:txBody>
      </p:sp>
      <p:sp>
        <p:nvSpPr>
          <p:cNvPr id="3" name="Content Placeholder 2"/>
          <p:cNvSpPr>
            <a:spLocks noGrp="1"/>
          </p:cNvSpPr>
          <p:nvPr>
            <p:ph sz="half" idx="1"/>
          </p:nvPr>
        </p:nvSpPr>
        <p:spPr>
          <a:xfrm>
            <a:off x="159026" y="1825625"/>
            <a:ext cx="4355824" cy="4351338"/>
          </a:xfrm>
        </p:spPr>
        <p:txBody>
          <a:bodyPr>
            <a:normAutofit fontScale="92500" lnSpcReduction="20000"/>
          </a:bodyPr>
          <a:lstStyle/>
          <a:p>
            <a:pPr marL="0" indent="0">
              <a:buNone/>
            </a:pPr>
            <a:r>
              <a:rPr lang="en-US" sz="3800" dirty="0"/>
              <a:t>Sustainability Definition:</a:t>
            </a:r>
          </a:p>
          <a:p>
            <a:pPr marL="0" indent="0">
              <a:buNone/>
            </a:pPr>
            <a:r>
              <a:rPr lang="en-US" dirty="0"/>
              <a:t>An airport pursues sustainability by providing an efficient air transportation system for citizens while working with local and regional stakeholders to promote accessibility for all, to support economic development, and to protect the environment for current and future generations.</a:t>
            </a:r>
          </a:p>
        </p:txBody>
      </p:sp>
      <p:sp>
        <p:nvSpPr>
          <p:cNvPr id="4" name="Content Placeholder 3"/>
          <p:cNvSpPr>
            <a:spLocks noGrp="1"/>
          </p:cNvSpPr>
          <p:nvPr>
            <p:ph sz="half" idx="2"/>
          </p:nvPr>
        </p:nvSpPr>
        <p:spPr>
          <a:xfrm>
            <a:off x="4841182" y="1825625"/>
            <a:ext cx="4236554" cy="4351338"/>
          </a:xfrm>
        </p:spPr>
        <p:txBody>
          <a:bodyPr>
            <a:normAutofit fontScale="92500" lnSpcReduction="20000"/>
          </a:bodyPr>
          <a:lstStyle/>
          <a:p>
            <a:pPr marL="0" indent="0">
              <a:buNone/>
            </a:pPr>
            <a:r>
              <a:rPr lang="en-US" sz="3800" dirty="0"/>
              <a:t>Mission:</a:t>
            </a:r>
          </a:p>
          <a:p>
            <a:pPr marL="0" indent="0">
              <a:buNone/>
            </a:pPr>
            <a:r>
              <a:rPr lang="en-US" dirty="0"/>
              <a:t>“</a:t>
            </a:r>
            <a:r>
              <a:rPr lang="en-US" i="1" dirty="0"/>
              <a:t>To provide safe and efficient aviation facilities and associated services to both commercial and non-commercial users, while operating in harmony with the community’s quality of life goals.”</a:t>
            </a:r>
          </a:p>
          <a:p>
            <a:pPr marL="0" indent="0">
              <a:buNone/>
            </a:pPr>
            <a:r>
              <a:rPr lang="en-US" sz="2200" dirty="0"/>
              <a:t>- Vero Beach Regional Airport Sustainable Master Plan (2016)</a:t>
            </a:r>
          </a:p>
        </p:txBody>
      </p:sp>
    </p:spTree>
    <p:extLst>
      <p:ext uri="{BB962C8B-B14F-4D97-AF65-F5344CB8AC3E}">
        <p14:creationId xmlns:p14="http://schemas.microsoft.com/office/powerpoint/2010/main" val="1946666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Phase I – Setting the Stage</a:t>
            </a:r>
            <a:br>
              <a:rPr lang="en-US" dirty="0"/>
            </a:br>
            <a:r>
              <a:rPr lang="en-US" sz="3100" dirty="0"/>
              <a:t>Application in Guidebook</a:t>
            </a:r>
            <a:endParaRPr lang="en-US" sz="2700" dirty="0"/>
          </a:p>
        </p:txBody>
      </p:sp>
      <p:graphicFrame>
        <p:nvGraphicFramePr>
          <p:cNvPr id="8" name="Table 7"/>
          <p:cNvGraphicFramePr>
            <a:graphicFrameLocks noGrp="1"/>
          </p:cNvGraphicFramePr>
          <p:nvPr>
            <p:extLst>
              <p:ext uri="{D42A27DB-BD31-4B8C-83A1-F6EECF244321}">
                <p14:modId xmlns:p14="http://schemas.microsoft.com/office/powerpoint/2010/main" val="1323323122"/>
              </p:ext>
            </p:extLst>
          </p:nvPr>
        </p:nvGraphicFramePr>
        <p:xfrm>
          <a:off x="4546363" y="2754775"/>
          <a:ext cx="4470315" cy="2476982"/>
        </p:xfrm>
        <a:graphic>
          <a:graphicData uri="http://schemas.openxmlformats.org/drawingml/2006/table">
            <a:tbl>
              <a:tblPr firstRow="1" firstCol="1" bandRow="1">
                <a:tableStyleId>{69012ECD-51FC-41F1-AA8D-1B2483CD663E}</a:tableStyleId>
              </a:tblPr>
              <a:tblGrid>
                <a:gridCol w="4470315">
                  <a:extLst>
                    <a:ext uri="{9D8B030D-6E8A-4147-A177-3AD203B41FA5}">
                      <a16:colId xmlns:a16="http://schemas.microsoft.com/office/drawing/2014/main" val="1687862240"/>
                    </a:ext>
                  </a:extLst>
                </a:gridCol>
              </a:tblGrid>
              <a:tr h="430577">
                <a:tc>
                  <a:txBody>
                    <a:bodyPr/>
                    <a:lstStyle/>
                    <a:p>
                      <a:pPr marL="0" marR="0" algn="ctr">
                        <a:lnSpc>
                          <a:spcPct val="107000"/>
                        </a:lnSpc>
                        <a:spcBef>
                          <a:spcPts val="0"/>
                        </a:spcBef>
                        <a:spcAft>
                          <a:spcPts val="0"/>
                        </a:spcAft>
                        <a:tabLst>
                          <a:tab pos="1247775" algn="l"/>
                        </a:tabLst>
                      </a:pPr>
                      <a:r>
                        <a:rPr lang="en-US" sz="1600" dirty="0">
                          <a:effectLst/>
                        </a:rPr>
                        <a:t>Objective Ordering Questions</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0F4F7D"/>
                    </a:solidFill>
                  </a:tcPr>
                </a:tc>
                <a:extLst>
                  <a:ext uri="{0D108BD9-81ED-4DB2-BD59-A6C34878D82A}">
                    <a16:rowId xmlns:a16="http://schemas.microsoft.com/office/drawing/2014/main" val="2267944560"/>
                  </a:ext>
                </a:extLst>
              </a:tr>
              <a:tr h="688287">
                <a:tc>
                  <a:txBody>
                    <a:bodyPr/>
                    <a:lstStyle/>
                    <a:p>
                      <a:pPr marL="0" marR="0" algn="ctr">
                        <a:lnSpc>
                          <a:spcPct val="107000"/>
                        </a:lnSpc>
                        <a:spcBef>
                          <a:spcPts val="0"/>
                        </a:spcBef>
                        <a:spcAft>
                          <a:spcPts val="0"/>
                        </a:spcAft>
                      </a:pPr>
                      <a:r>
                        <a:rPr lang="en-US" sz="1600" dirty="0">
                          <a:effectLst/>
                        </a:rPr>
                        <a:t>What is hoped to be done?</a:t>
                      </a:r>
                      <a:endParaRPr lang="en-US" sz="1400" dirty="0">
                        <a:effectLst/>
                      </a:endParaRPr>
                    </a:p>
                    <a:p>
                      <a:pPr marL="0" marR="0" algn="ctr">
                        <a:lnSpc>
                          <a:spcPct val="107000"/>
                        </a:lnSpc>
                        <a:spcBef>
                          <a:spcPts val="0"/>
                        </a:spcBef>
                        <a:spcAft>
                          <a:spcPts val="0"/>
                        </a:spcAft>
                      </a:pPr>
                      <a:r>
                        <a:rPr lang="en-US" sz="1600" dirty="0">
                          <a:effectLst/>
                        </a:rPr>
                        <a:t>(long-term, hope-based objective)</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161308231"/>
                  </a:ext>
                </a:extLst>
              </a:tr>
              <a:tr h="669831">
                <a:tc>
                  <a:txBody>
                    <a:bodyPr/>
                    <a:lstStyle/>
                    <a:p>
                      <a:pPr marL="0" marR="0" algn="ctr">
                        <a:lnSpc>
                          <a:spcPct val="107000"/>
                        </a:lnSpc>
                        <a:spcBef>
                          <a:spcPts val="0"/>
                        </a:spcBef>
                        <a:spcAft>
                          <a:spcPts val="0"/>
                        </a:spcAft>
                      </a:pPr>
                      <a:r>
                        <a:rPr lang="en-US" sz="1600" dirty="0">
                          <a:effectLst/>
                        </a:rPr>
                        <a:t>What should be done?</a:t>
                      </a:r>
                      <a:endParaRPr lang="en-US" sz="1400" dirty="0">
                        <a:effectLst/>
                      </a:endParaRPr>
                    </a:p>
                    <a:p>
                      <a:pPr marL="0" marR="0" algn="ctr">
                        <a:lnSpc>
                          <a:spcPct val="107000"/>
                        </a:lnSpc>
                        <a:spcBef>
                          <a:spcPts val="0"/>
                        </a:spcBef>
                        <a:spcAft>
                          <a:spcPts val="0"/>
                        </a:spcAft>
                      </a:pPr>
                      <a:r>
                        <a:rPr lang="en-US" sz="1600" dirty="0">
                          <a:effectLst/>
                        </a:rPr>
                        <a:t>(Intermediate-term, benefit-based objective)</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917644931"/>
                  </a:ext>
                </a:extLst>
              </a:tr>
              <a:tr h="688287">
                <a:tc>
                  <a:txBody>
                    <a:bodyPr/>
                    <a:lstStyle/>
                    <a:p>
                      <a:pPr marL="0" marR="0" algn="ctr">
                        <a:lnSpc>
                          <a:spcPct val="107000"/>
                        </a:lnSpc>
                        <a:spcBef>
                          <a:spcPts val="0"/>
                        </a:spcBef>
                        <a:spcAft>
                          <a:spcPts val="0"/>
                        </a:spcAft>
                      </a:pPr>
                      <a:r>
                        <a:rPr lang="en-US" sz="1600" dirty="0">
                          <a:effectLst/>
                        </a:rPr>
                        <a:t>What must be done?</a:t>
                      </a:r>
                      <a:endParaRPr lang="en-US" sz="1400" dirty="0">
                        <a:effectLst/>
                      </a:endParaRPr>
                    </a:p>
                    <a:p>
                      <a:pPr marL="0" marR="0" algn="ctr">
                        <a:lnSpc>
                          <a:spcPct val="107000"/>
                        </a:lnSpc>
                        <a:spcBef>
                          <a:spcPts val="0"/>
                        </a:spcBef>
                        <a:spcAft>
                          <a:spcPts val="0"/>
                        </a:spcAft>
                      </a:pPr>
                      <a:r>
                        <a:rPr lang="en-US" sz="1600" dirty="0">
                          <a:effectLst/>
                        </a:rPr>
                        <a:t>(Short-term, necessity-based objective)</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35533530"/>
                  </a:ext>
                </a:extLst>
              </a:tr>
            </a:tbl>
          </a:graphicData>
        </a:graphic>
      </p:graphicFrame>
      <p:graphicFrame>
        <p:nvGraphicFramePr>
          <p:cNvPr id="9" name="Diagram 8"/>
          <p:cNvGraphicFramePr/>
          <p:nvPr>
            <p:extLst>
              <p:ext uri="{D42A27DB-BD31-4B8C-83A1-F6EECF244321}">
                <p14:modId xmlns:p14="http://schemas.microsoft.com/office/powerpoint/2010/main" val="1294903794"/>
              </p:ext>
            </p:extLst>
          </p:nvPr>
        </p:nvGraphicFramePr>
        <p:xfrm>
          <a:off x="115747" y="1875919"/>
          <a:ext cx="4430616" cy="400401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598362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Examples:</a:t>
            </a:r>
          </a:p>
        </p:txBody>
      </p:sp>
      <p:graphicFrame>
        <p:nvGraphicFramePr>
          <p:cNvPr id="6" name="Table 5"/>
          <p:cNvGraphicFramePr>
            <a:graphicFrameLocks noGrp="1"/>
          </p:cNvGraphicFramePr>
          <p:nvPr>
            <p:extLst>
              <p:ext uri="{D42A27DB-BD31-4B8C-83A1-F6EECF244321}">
                <p14:modId xmlns:p14="http://schemas.microsoft.com/office/powerpoint/2010/main" val="3323717497"/>
              </p:ext>
            </p:extLst>
          </p:nvPr>
        </p:nvGraphicFramePr>
        <p:xfrm>
          <a:off x="450572" y="1646237"/>
          <a:ext cx="8481392" cy="3800534"/>
        </p:xfrm>
        <a:graphic>
          <a:graphicData uri="http://schemas.openxmlformats.org/drawingml/2006/table">
            <a:tbl>
              <a:tblPr firstRow="1" bandRow="1">
                <a:tableStyleId>{5C22544A-7EE6-4342-B048-85BDC9FD1C3A}</a:tableStyleId>
              </a:tblPr>
              <a:tblGrid>
                <a:gridCol w="3366054">
                  <a:extLst>
                    <a:ext uri="{9D8B030D-6E8A-4147-A177-3AD203B41FA5}">
                      <a16:colId xmlns:a16="http://schemas.microsoft.com/office/drawing/2014/main" val="4035204183"/>
                    </a:ext>
                  </a:extLst>
                </a:gridCol>
                <a:gridCol w="5115338">
                  <a:extLst>
                    <a:ext uri="{9D8B030D-6E8A-4147-A177-3AD203B41FA5}">
                      <a16:colId xmlns:a16="http://schemas.microsoft.com/office/drawing/2014/main" val="2778921046"/>
                    </a:ext>
                  </a:extLst>
                </a:gridCol>
              </a:tblGrid>
              <a:tr h="600134">
                <a:tc>
                  <a:txBody>
                    <a:bodyPr/>
                    <a:lstStyle/>
                    <a:p>
                      <a:r>
                        <a:rPr lang="en-US" dirty="0"/>
                        <a:t>Goal</a:t>
                      </a:r>
                    </a:p>
                  </a:txBody>
                  <a:tcPr/>
                </a:tc>
                <a:tc>
                  <a:txBody>
                    <a:bodyPr/>
                    <a:lstStyle/>
                    <a:p>
                      <a:r>
                        <a:rPr lang="en-US" dirty="0"/>
                        <a:t>Objectives</a:t>
                      </a:r>
                    </a:p>
                  </a:txBody>
                  <a:tcPr/>
                </a:tc>
                <a:extLst>
                  <a:ext uri="{0D108BD9-81ED-4DB2-BD59-A6C34878D82A}">
                    <a16:rowId xmlns:a16="http://schemas.microsoft.com/office/drawing/2014/main" val="3775603802"/>
                  </a:ext>
                </a:extLst>
              </a:tr>
              <a:tr h="600134">
                <a:tc>
                  <a:txBody>
                    <a:bodyPr/>
                    <a:lstStyle/>
                    <a:p>
                      <a:r>
                        <a:rPr lang="en-US" sz="1800" b="0" i="0" kern="1200" dirty="0">
                          <a:solidFill>
                            <a:schemeClr val="dk1"/>
                          </a:solidFill>
                          <a:effectLst/>
                          <a:latin typeface="+mn-lt"/>
                          <a:ea typeface="+mn-ea"/>
                          <a:cs typeface="+mn-cs"/>
                        </a:rPr>
                        <a:t>Reduce the total energy use and demand of the airport and increase renewable energy generation on airport property.</a:t>
                      </a:r>
                      <a:endParaRPr lang="en-US" dirty="0"/>
                    </a:p>
                  </a:txBody>
                  <a:tcPr/>
                </a:tc>
                <a:tc>
                  <a:txBody>
                    <a:bodyPr/>
                    <a:lstStyle/>
                    <a:p>
                      <a:pPr marL="285750" indent="-285750">
                        <a:buFont typeface="Arial" panose="020B0604020202020204" pitchFamily="34" charset="0"/>
                        <a:buChar char="•"/>
                      </a:pPr>
                      <a:r>
                        <a:rPr lang="en-US" sz="1800" b="0" i="0" kern="1200" dirty="0">
                          <a:solidFill>
                            <a:schemeClr val="dk1"/>
                          </a:solidFill>
                          <a:effectLst/>
                          <a:latin typeface="+mn-lt"/>
                          <a:ea typeface="+mn-ea"/>
                          <a:cs typeface="+mn-cs"/>
                        </a:rPr>
                        <a:t>Complete energy efficiency projects to reduce energy use in airport facilities</a:t>
                      </a:r>
                    </a:p>
                    <a:p>
                      <a:pPr marL="285750" indent="-285750">
                        <a:buFont typeface="Arial" panose="020B0604020202020204" pitchFamily="34" charset="0"/>
                        <a:buChar char="•"/>
                      </a:pPr>
                      <a:r>
                        <a:rPr lang="en-US" sz="1800" b="0" i="0" kern="1200" dirty="0">
                          <a:solidFill>
                            <a:schemeClr val="dk1"/>
                          </a:solidFill>
                          <a:effectLst/>
                          <a:latin typeface="+mn-lt"/>
                          <a:ea typeface="+mn-ea"/>
                          <a:cs typeface="+mn-cs"/>
                        </a:rPr>
                        <a:t>Increase renewable energy generation on airport property</a:t>
                      </a:r>
                    </a:p>
                    <a:p>
                      <a:pPr marL="285750" indent="-285750">
                        <a:buFont typeface="Arial" panose="020B0604020202020204" pitchFamily="34" charset="0"/>
                        <a:buChar char="•"/>
                      </a:pPr>
                      <a:r>
                        <a:rPr lang="en-US" sz="1800" b="0" i="0" kern="1200" dirty="0">
                          <a:solidFill>
                            <a:schemeClr val="dk1"/>
                          </a:solidFill>
                          <a:effectLst/>
                          <a:latin typeface="+mn-lt"/>
                          <a:ea typeface="+mn-ea"/>
                          <a:cs typeface="+mn-cs"/>
                        </a:rPr>
                        <a:t>Leverage people (energy users) to promote</a:t>
                      </a:r>
                      <a:r>
                        <a:rPr lang="en-US" sz="1800" b="0" i="0" kern="1200" baseline="0" dirty="0">
                          <a:solidFill>
                            <a:schemeClr val="dk1"/>
                          </a:solidFill>
                          <a:effectLst/>
                          <a:latin typeface="+mn-lt"/>
                          <a:ea typeface="+mn-ea"/>
                          <a:cs typeface="+mn-cs"/>
                        </a:rPr>
                        <a:t> </a:t>
                      </a:r>
                      <a:r>
                        <a:rPr lang="en-US" sz="1800" b="0" i="0" kern="1200" dirty="0">
                          <a:solidFill>
                            <a:schemeClr val="dk1"/>
                          </a:solidFill>
                          <a:effectLst/>
                          <a:latin typeface="+mn-lt"/>
                          <a:ea typeface="+mn-ea"/>
                          <a:cs typeface="+mn-cs"/>
                        </a:rPr>
                        <a:t>energy efficiency</a:t>
                      </a:r>
                    </a:p>
                  </a:txBody>
                  <a:tcPr/>
                </a:tc>
                <a:extLst>
                  <a:ext uri="{0D108BD9-81ED-4DB2-BD59-A6C34878D82A}">
                    <a16:rowId xmlns:a16="http://schemas.microsoft.com/office/drawing/2014/main" val="194738626"/>
                  </a:ext>
                </a:extLst>
              </a:tr>
              <a:tr h="600134">
                <a:tc>
                  <a:txBody>
                    <a:bodyPr/>
                    <a:lstStyle/>
                    <a:p>
                      <a:r>
                        <a:rPr lang="en-US" sz="1800" b="0" i="0" kern="1200" dirty="0">
                          <a:solidFill>
                            <a:schemeClr val="dk1"/>
                          </a:solidFill>
                          <a:effectLst/>
                          <a:latin typeface="+mn-lt"/>
                          <a:ea typeface="+mn-ea"/>
                          <a:cs typeface="+mn-cs"/>
                        </a:rPr>
                        <a:t>Reduce waste generation and increase diversion from landfills</a:t>
                      </a:r>
                      <a:endParaRPr lang="en-US" dirty="0"/>
                    </a:p>
                  </a:txBody>
                  <a:tcPr/>
                </a:tc>
                <a:tc>
                  <a:txBody>
                    <a:bodyPr/>
                    <a:lstStyle/>
                    <a:p>
                      <a:pPr marL="285750" indent="-285750">
                        <a:buFont typeface="Arial" panose="020B0604020202020204" pitchFamily="34" charset="0"/>
                        <a:buChar char="•"/>
                      </a:pPr>
                      <a:r>
                        <a:rPr lang="en-US" sz="1800" b="0" i="0" kern="1200" dirty="0">
                          <a:solidFill>
                            <a:schemeClr val="dk1"/>
                          </a:solidFill>
                          <a:effectLst/>
                          <a:latin typeface="+mn-lt"/>
                          <a:ea typeface="+mn-ea"/>
                          <a:cs typeface="+mn-cs"/>
                        </a:rPr>
                        <a:t>Engage employees, passengers, and tenants in waste reduction and recycling efforts</a:t>
                      </a:r>
                    </a:p>
                    <a:p>
                      <a:pPr marL="285750" indent="-285750">
                        <a:buFont typeface="Arial" panose="020B0604020202020204" pitchFamily="34" charset="0"/>
                        <a:buChar char="•"/>
                      </a:pPr>
                      <a:r>
                        <a:rPr lang="en-US" sz="1800" b="0" i="0" kern="1200" dirty="0">
                          <a:solidFill>
                            <a:schemeClr val="dk1"/>
                          </a:solidFill>
                          <a:effectLst/>
                          <a:latin typeface="+mn-lt"/>
                          <a:ea typeface="+mn-ea"/>
                          <a:cs typeface="+mn-cs"/>
                        </a:rPr>
                        <a:t>Develop capacity for composting or recovering energy from food scraps and other </a:t>
                      </a:r>
                      <a:r>
                        <a:rPr lang="en-US" sz="1800" b="0" i="0" kern="1200" dirty="0" err="1">
                          <a:solidFill>
                            <a:schemeClr val="dk1"/>
                          </a:solidFill>
                          <a:effectLst/>
                          <a:latin typeface="+mn-lt"/>
                          <a:ea typeface="+mn-ea"/>
                          <a:cs typeface="+mn-cs"/>
                        </a:rPr>
                        <a:t>compostables</a:t>
                      </a:r>
                      <a:endParaRPr lang="en-US" sz="1800" b="0" i="0" kern="1200" dirty="0">
                        <a:solidFill>
                          <a:schemeClr val="dk1"/>
                        </a:solidFill>
                        <a:effectLst/>
                        <a:latin typeface="+mn-lt"/>
                        <a:ea typeface="+mn-ea"/>
                        <a:cs typeface="+mn-cs"/>
                      </a:endParaRPr>
                    </a:p>
                    <a:p>
                      <a:pPr marL="285750" indent="-285750">
                        <a:buFont typeface="Arial" panose="020B0604020202020204" pitchFamily="34" charset="0"/>
                        <a:buChar char="•"/>
                      </a:pPr>
                      <a:r>
                        <a:rPr lang="en-US" sz="1800" b="0" i="0" kern="1200" dirty="0">
                          <a:solidFill>
                            <a:schemeClr val="dk1"/>
                          </a:solidFill>
                          <a:effectLst/>
                          <a:latin typeface="+mn-lt"/>
                          <a:ea typeface="+mn-ea"/>
                          <a:cs typeface="+mn-cs"/>
                        </a:rPr>
                        <a:t> Increase the landfill diversion</a:t>
                      </a:r>
                    </a:p>
                  </a:txBody>
                  <a:tcPr/>
                </a:tc>
                <a:extLst>
                  <a:ext uri="{0D108BD9-81ED-4DB2-BD59-A6C34878D82A}">
                    <a16:rowId xmlns:a16="http://schemas.microsoft.com/office/drawing/2014/main" val="1598006449"/>
                  </a:ext>
                </a:extLst>
              </a:tr>
            </a:tbl>
          </a:graphicData>
        </a:graphic>
      </p:graphicFrame>
    </p:spTree>
    <p:extLst>
      <p:ext uri="{BB962C8B-B14F-4D97-AF65-F5344CB8AC3E}">
        <p14:creationId xmlns:p14="http://schemas.microsoft.com/office/powerpoint/2010/main" val="35027254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Phase II – Baseline Assessment</a:t>
            </a:r>
            <a:br>
              <a:rPr lang="en-US" dirty="0"/>
            </a:br>
            <a:r>
              <a:rPr lang="en-US" sz="3100" dirty="0"/>
              <a:t>Flow and Structure</a:t>
            </a:r>
            <a:endParaRPr lang="en-US" dirty="0"/>
          </a:p>
        </p:txBody>
      </p:sp>
      <p:grpSp>
        <p:nvGrpSpPr>
          <p:cNvPr id="4" name="Group 3"/>
          <p:cNvGrpSpPr/>
          <p:nvPr/>
        </p:nvGrpSpPr>
        <p:grpSpPr>
          <a:xfrm>
            <a:off x="38101" y="1962149"/>
            <a:ext cx="9069376" cy="4124325"/>
            <a:chOff x="38101" y="1962149"/>
            <a:chExt cx="9069376" cy="4124325"/>
          </a:xfrm>
        </p:grpSpPr>
        <p:pic>
          <p:nvPicPr>
            <p:cNvPr id="5" name="Picture 4"/>
            <p:cNvPicPr>
              <a:picLocks noChangeAspect="1"/>
            </p:cNvPicPr>
            <p:nvPr/>
          </p:nvPicPr>
          <p:blipFill>
            <a:blip r:embed="rId3"/>
            <a:stretch>
              <a:fillRect/>
            </a:stretch>
          </p:blipFill>
          <p:spPr>
            <a:xfrm>
              <a:off x="38101" y="1962149"/>
              <a:ext cx="9069376" cy="4124325"/>
            </a:xfrm>
            <a:prstGeom prst="rect">
              <a:avLst/>
            </a:prstGeom>
          </p:spPr>
        </p:pic>
        <p:sp>
          <p:nvSpPr>
            <p:cNvPr id="6" name="TextBox 5"/>
            <p:cNvSpPr txBox="1"/>
            <p:nvPr/>
          </p:nvSpPr>
          <p:spPr>
            <a:xfrm>
              <a:off x="5076515" y="2670439"/>
              <a:ext cx="2199773" cy="374571"/>
            </a:xfrm>
            <a:prstGeom prst="roundRect">
              <a:avLst/>
            </a:prstGeom>
            <a:ln w="19050">
              <a:solidFill>
                <a:srgbClr val="0F4F7D"/>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600" dirty="0"/>
                <a:t>Performance Indicators</a:t>
              </a:r>
            </a:p>
          </p:txBody>
        </p:sp>
      </p:grpSp>
    </p:spTree>
    <p:extLst>
      <p:ext uri="{BB962C8B-B14F-4D97-AF65-F5344CB8AC3E}">
        <p14:creationId xmlns:p14="http://schemas.microsoft.com/office/powerpoint/2010/main" val="7071218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Phase II – Baseline Assessment</a:t>
            </a:r>
            <a:br>
              <a:rPr lang="en-US" dirty="0"/>
            </a:br>
            <a:r>
              <a:rPr lang="en-US" sz="3100" dirty="0"/>
              <a:t>Application in Guidebook</a:t>
            </a:r>
            <a:endParaRPr lang="en-US" dirty="0"/>
          </a:p>
        </p:txBody>
      </p:sp>
      <p:graphicFrame>
        <p:nvGraphicFramePr>
          <p:cNvPr id="5" name="Table 4"/>
          <p:cNvGraphicFramePr>
            <a:graphicFrameLocks noGrp="1"/>
          </p:cNvGraphicFramePr>
          <p:nvPr>
            <p:extLst>
              <p:ext uri="{D42A27DB-BD31-4B8C-83A1-F6EECF244321}">
                <p14:modId xmlns:p14="http://schemas.microsoft.com/office/powerpoint/2010/main" val="3746367943"/>
              </p:ext>
            </p:extLst>
          </p:nvPr>
        </p:nvGraphicFramePr>
        <p:xfrm>
          <a:off x="42221" y="2452057"/>
          <a:ext cx="9059557" cy="2810957"/>
        </p:xfrm>
        <a:graphic>
          <a:graphicData uri="http://schemas.openxmlformats.org/drawingml/2006/table">
            <a:tbl>
              <a:tblPr firstRow="1" firstCol="1" bandRow="1">
                <a:tableStyleId>{B301B821-A1FF-4177-AEE7-76D212191A09}</a:tableStyleId>
              </a:tblPr>
              <a:tblGrid>
                <a:gridCol w="1165829">
                  <a:extLst>
                    <a:ext uri="{9D8B030D-6E8A-4147-A177-3AD203B41FA5}">
                      <a16:colId xmlns:a16="http://schemas.microsoft.com/office/drawing/2014/main" val="1335784349"/>
                    </a:ext>
                  </a:extLst>
                </a:gridCol>
                <a:gridCol w="922754">
                  <a:extLst>
                    <a:ext uri="{9D8B030D-6E8A-4147-A177-3AD203B41FA5}">
                      <a16:colId xmlns:a16="http://schemas.microsoft.com/office/drawing/2014/main" val="1396392308"/>
                    </a:ext>
                  </a:extLst>
                </a:gridCol>
                <a:gridCol w="909594">
                  <a:extLst>
                    <a:ext uri="{9D8B030D-6E8A-4147-A177-3AD203B41FA5}">
                      <a16:colId xmlns:a16="http://schemas.microsoft.com/office/drawing/2014/main" val="2713866711"/>
                    </a:ext>
                  </a:extLst>
                </a:gridCol>
                <a:gridCol w="1438580">
                  <a:extLst>
                    <a:ext uri="{9D8B030D-6E8A-4147-A177-3AD203B41FA5}">
                      <a16:colId xmlns:a16="http://schemas.microsoft.com/office/drawing/2014/main" val="990157077"/>
                    </a:ext>
                  </a:extLst>
                </a:gridCol>
                <a:gridCol w="1405547">
                  <a:extLst>
                    <a:ext uri="{9D8B030D-6E8A-4147-A177-3AD203B41FA5}">
                      <a16:colId xmlns:a16="http://schemas.microsoft.com/office/drawing/2014/main" val="3780216306"/>
                    </a:ext>
                  </a:extLst>
                </a:gridCol>
                <a:gridCol w="1076030">
                  <a:extLst>
                    <a:ext uri="{9D8B030D-6E8A-4147-A177-3AD203B41FA5}">
                      <a16:colId xmlns:a16="http://schemas.microsoft.com/office/drawing/2014/main" val="1873764973"/>
                    </a:ext>
                  </a:extLst>
                </a:gridCol>
                <a:gridCol w="1105447">
                  <a:extLst>
                    <a:ext uri="{9D8B030D-6E8A-4147-A177-3AD203B41FA5}">
                      <a16:colId xmlns:a16="http://schemas.microsoft.com/office/drawing/2014/main" val="1814416394"/>
                    </a:ext>
                  </a:extLst>
                </a:gridCol>
                <a:gridCol w="1035776">
                  <a:extLst>
                    <a:ext uri="{9D8B030D-6E8A-4147-A177-3AD203B41FA5}">
                      <a16:colId xmlns:a16="http://schemas.microsoft.com/office/drawing/2014/main" val="3661291240"/>
                    </a:ext>
                  </a:extLst>
                </a:gridCol>
              </a:tblGrid>
              <a:tr h="401565">
                <a:tc>
                  <a:txBody>
                    <a:bodyPr/>
                    <a:lstStyle/>
                    <a:p>
                      <a:pPr marL="0" marR="0" algn="ctr">
                        <a:lnSpc>
                          <a:spcPct val="107000"/>
                        </a:lnSpc>
                        <a:spcBef>
                          <a:spcPts val="0"/>
                        </a:spcBef>
                        <a:spcAft>
                          <a:spcPts val="0"/>
                        </a:spcAft>
                      </a:pPr>
                      <a:r>
                        <a:rPr lang="en-US" sz="1200" dirty="0">
                          <a:effectLst/>
                        </a:rPr>
                        <a:t>Resource Category</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76759" marR="76759" marT="0" marB="0" anchor="ctr">
                    <a:solidFill>
                      <a:srgbClr val="0F4F7D"/>
                    </a:solidFill>
                  </a:tcPr>
                </a:tc>
                <a:tc>
                  <a:txBody>
                    <a:bodyPr/>
                    <a:lstStyle/>
                    <a:p>
                      <a:pPr marL="0" marR="0" algn="ctr">
                        <a:lnSpc>
                          <a:spcPct val="107000"/>
                        </a:lnSpc>
                        <a:spcBef>
                          <a:spcPts val="0"/>
                        </a:spcBef>
                        <a:spcAft>
                          <a:spcPts val="0"/>
                        </a:spcAft>
                      </a:pPr>
                      <a:r>
                        <a:rPr lang="en-US" sz="1200" dirty="0">
                          <a:effectLst/>
                        </a:rPr>
                        <a:t>Goals</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76759" marR="76759" marT="0" marB="0" anchor="ctr">
                    <a:solidFill>
                      <a:srgbClr val="0F4F7D"/>
                    </a:solidFill>
                  </a:tcPr>
                </a:tc>
                <a:tc>
                  <a:txBody>
                    <a:bodyPr/>
                    <a:lstStyle/>
                    <a:p>
                      <a:pPr marL="0" marR="0" algn="ctr">
                        <a:lnSpc>
                          <a:spcPct val="107000"/>
                        </a:lnSpc>
                        <a:spcBef>
                          <a:spcPts val="0"/>
                        </a:spcBef>
                        <a:spcAft>
                          <a:spcPts val="0"/>
                        </a:spcAft>
                      </a:pPr>
                      <a:r>
                        <a:rPr lang="en-US" sz="1200" dirty="0">
                          <a:effectLst/>
                        </a:rPr>
                        <a:t>Objectives</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76759" marR="76759" marT="0" marB="0" anchor="ctr">
                    <a:solidFill>
                      <a:srgbClr val="0F4F7D"/>
                    </a:solidFill>
                  </a:tcPr>
                </a:tc>
                <a:tc>
                  <a:txBody>
                    <a:bodyPr/>
                    <a:lstStyle/>
                    <a:p>
                      <a:pPr marL="0" marR="0" algn="ctr">
                        <a:lnSpc>
                          <a:spcPct val="107000"/>
                        </a:lnSpc>
                        <a:spcBef>
                          <a:spcPts val="0"/>
                        </a:spcBef>
                        <a:spcAft>
                          <a:spcPts val="0"/>
                        </a:spcAft>
                      </a:pPr>
                      <a:r>
                        <a:rPr lang="en-US" sz="1200" dirty="0">
                          <a:effectLst/>
                        </a:rPr>
                        <a:t>Metrics</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76759" marR="76759" marT="0" marB="0" anchor="ctr">
                    <a:solidFill>
                      <a:srgbClr val="0F4F7D"/>
                    </a:solidFill>
                  </a:tcPr>
                </a:tc>
                <a:tc>
                  <a:txBody>
                    <a:bodyPr/>
                    <a:lstStyle/>
                    <a:p>
                      <a:pPr marL="0" marR="0" algn="ctr">
                        <a:lnSpc>
                          <a:spcPct val="107000"/>
                        </a:lnSpc>
                        <a:spcBef>
                          <a:spcPts val="0"/>
                        </a:spcBef>
                        <a:spcAft>
                          <a:spcPts val="0"/>
                        </a:spcAft>
                      </a:pPr>
                      <a:r>
                        <a:rPr lang="en-US" sz="1200" dirty="0">
                          <a:effectLst/>
                        </a:rPr>
                        <a:t>Current Level</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76759" marR="76759" marT="0" marB="0" anchor="ctr">
                    <a:solidFill>
                      <a:srgbClr val="0F4F7D"/>
                    </a:solidFill>
                  </a:tcPr>
                </a:tc>
                <a:tc>
                  <a:txBody>
                    <a:bodyPr/>
                    <a:lstStyle/>
                    <a:p>
                      <a:pPr marL="0" marR="0" algn="ctr">
                        <a:lnSpc>
                          <a:spcPct val="107000"/>
                        </a:lnSpc>
                        <a:spcBef>
                          <a:spcPts val="0"/>
                        </a:spcBef>
                        <a:spcAft>
                          <a:spcPts val="0"/>
                        </a:spcAft>
                      </a:pPr>
                      <a:r>
                        <a:rPr lang="en-US" sz="1200" dirty="0">
                          <a:effectLst/>
                        </a:rPr>
                        <a:t>Target</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76759" marR="76759" marT="0" marB="0" anchor="ctr">
                    <a:solidFill>
                      <a:srgbClr val="0F4F7D"/>
                    </a:solidFill>
                  </a:tcPr>
                </a:tc>
                <a:tc>
                  <a:txBody>
                    <a:bodyPr/>
                    <a:lstStyle/>
                    <a:p>
                      <a:pPr marL="0" marR="0" algn="ctr">
                        <a:lnSpc>
                          <a:spcPct val="107000"/>
                        </a:lnSpc>
                        <a:spcBef>
                          <a:spcPts val="0"/>
                        </a:spcBef>
                        <a:spcAft>
                          <a:spcPts val="0"/>
                        </a:spcAft>
                      </a:pPr>
                      <a:r>
                        <a:rPr lang="en-US" sz="1200" dirty="0">
                          <a:effectLst/>
                        </a:rPr>
                        <a:t>Initiatives</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76759" marR="76759" marT="0" marB="0" anchor="ctr">
                    <a:solidFill>
                      <a:srgbClr val="0F4F7D"/>
                    </a:solidFill>
                  </a:tcPr>
                </a:tc>
                <a:tc>
                  <a:txBody>
                    <a:bodyPr/>
                    <a:lstStyle/>
                    <a:p>
                      <a:pPr marL="0" marR="0" algn="ctr">
                        <a:lnSpc>
                          <a:spcPct val="107000"/>
                        </a:lnSpc>
                        <a:spcBef>
                          <a:spcPts val="0"/>
                        </a:spcBef>
                        <a:spcAft>
                          <a:spcPts val="0"/>
                        </a:spcAft>
                      </a:pPr>
                      <a:r>
                        <a:rPr lang="en-US" sz="1200" dirty="0">
                          <a:effectLst/>
                        </a:rPr>
                        <a:t>Action Steps</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76759" marR="76759" marT="0" marB="0" anchor="ctr">
                    <a:solidFill>
                      <a:srgbClr val="0F4F7D"/>
                    </a:solidFill>
                  </a:tcPr>
                </a:tc>
                <a:extLst>
                  <a:ext uri="{0D108BD9-81ED-4DB2-BD59-A6C34878D82A}">
                    <a16:rowId xmlns:a16="http://schemas.microsoft.com/office/drawing/2014/main" val="3815230184"/>
                  </a:ext>
                </a:extLst>
              </a:tr>
              <a:tr h="2409392">
                <a:tc>
                  <a:txBody>
                    <a:bodyPr/>
                    <a:lstStyle/>
                    <a:p>
                      <a:pPr marL="0" marR="0">
                        <a:lnSpc>
                          <a:spcPct val="107000"/>
                        </a:lnSpc>
                        <a:spcBef>
                          <a:spcPts val="0"/>
                        </a:spcBef>
                        <a:spcAft>
                          <a:spcPts val="0"/>
                        </a:spcAft>
                      </a:pPr>
                      <a:r>
                        <a:rPr lang="en-US" sz="1200" dirty="0">
                          <a:effectLst/>
                        </a:rPr>
                        <a:t> Energy (Natural</a:t>
                      </a:r>
                      <a:r>
                        <a:rPr lang="en-US" sz="1200" baseline="0" dirty="0">
                          <a:effectLst/>
                        </a:rPr>
                        <a:t> Resources</a:t>
                      </a:r>
                      <a:r>
                        <a:rPr lang="en-US" sz="1200" dirty="0">
                          <a:effectLst/>
                        </a:rPr>
                        <a:t>)</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76759" marR="76759" marT="0" marB="0">
                    <a:noFill/>
                  </a:tcPr>
                </a:tc>
                <a:tc>
                  <a:txBody>
                    <a:bodyPr/>
                    <a:lstStyle/>
                    <a:p>
                      <a:pPr marL="0" marR="0">
                        <a:lnSpc>
                          <a:spcPct val="107000"/>
                        </a:lnSpc>
                        <a:spcBef>
                          <a:spcPts val="0"/>
                        </a:spcBef>
                        <a:spcAft>
                          <a:spcPts val="0"/>
                        </a:spcAft>
                      </a:pPr>
                      <a:r>
                        <a:rPr lang="en-US" sz="1200" dirty="0">
                          <a:effectLst/>
                        </a:rPr>
                        <a:t>Reduce the total energy use and demand of the airport and increase renewable energy generation on airport property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76759" marR="76759" marT="0" marB="0">
                    <a:noFill/>
                  </a:tcPr>
                </a:tc>
                <a:tc>
                  <a:txBody>
                    <a:bodyPr/>
                    <a:lstStyle/>
                    <a:p>
                      <a:pPr marL="0" marR="0">
                        <a:lnSpc>
                          <a:spcPct val="107000"/>
                        </a:lnSpc>
                        <a:spcBef>
                          <a:spcPts val="0"/>
                        </a:spcBef>
                        <a:spcAft>
                          <a:spcPts val="0"/>
                        </a:spcAft>
                      </a:pPr>
                      <a:r>
                        <a:rPr lang="en-US" sz="1200" dirty="0">
                          <a:effectLst/>
                        </a:rPr>
                        <a:t>Complete energy efficiency projects to reduce energy use in airport facilities</a:t>
                      </a:r>
                    </a:p>
                    <a:p>
                      <a:pPr marL="0" marR="0">
                        <a:lnSpc>
                          <a:spcPct val="107000"/>
                        </a:lnSpc>
                        <a:spcBef>
                          <a:spcPts val="0"/>
                        </a:spcBef>
                        <a:spcAft>
                          <a:spcPts val="0"/>
                        </a:spcAft>
                      </a:pPr>
                      <a:r>
                        <a:rPr lang="en-US" sz="1200" dirty="0">
                          <a:effectLst/>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76759" marR="76759" marT="0" marB="0">
                    <a:noFill/>
                  </a:tcPr>
                </a:tc>
                <a:tc>
                  <a:txBody>
                    <a:bodyPr/>
                    <a:lstStyle/>
                    <a:p>
                      <a:pPr marL="0" marR="0">
                        <a:lnSpc>
                          <a:spcPct val="107000"/>
                        </a:lnSpc>
                        <a:spcBef>
                          <a:spcPts val="0"/>
                        </a:spcBef>
                        <a:spcAft>
                          <a:spcPts val="0"/>
                        </a:spcAft>
                      </a:pPr>
                      <a:r>
                        <a:rPr lang="en-US" sz="1200" dirty="0">
                          <a:effectLst/>
                        </a:rPr>
                        <a:t>Total Electricity use per Passenger (MMBTu/passenger)</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76759" marR="76759" marT="0" marB="0">
                    <a:noFill/>
                  </a:tcPr>
                </a:tc>
                <a:tc>
                  <a:txBody>
                    <a:bodyPr/>
                    <a:lstStyle/>
                    <a:p>
                      <a:pPr marL="0" marR="0">
                        <a:lnSpc>
                          <a:spcPct val="107000"/>
                        </a:lnSpc>
                        <a:spcBef>
                          <a:spcPts val="0"/>
                        </a:spcBef>
                        <a:spcAft>
                          <a:spcPts val="0"/>
                        </a:spcAft>
                      </a:pPr>
                      <a:r>
                        <a:rPr lang="en-US" sz="1200" dirty="0">
                          <a:effectLst/>
                        </a:rPr>
                        <a:t>0.16/Passenger</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76759" marR="76759" marT="0" marB="0">
                    <a:noFill/>
                  </a:tcPr>
                </a:tc>
                <a:tc>
                  <a:txBody>
                    <a:bodyPr/>
                    <a:lstStyle/>
                    <a:p>
                      <a:pPr marL="0" marR="0">
                        <a:lnSpc>
                          <a:spcPct val="107000"/>
                        </a:lnSpc>
                        <a:spcBef>
                          <a:spcPts val="0"/>
                        </a:spcBef>
                        <a:spcAft>
                          <a:spcPts val="0"/>
                        </a:spcAft>
                      </a:pPr>
                      <a:r>
                        <a:rPr lang="en-US" sz="1200" dirty="0">
                          <a:effectLst/>
                        </a:rPr>
                        <a:t>Reduce overall energy consumption by 25% by 2020</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76759" marR="76759" marT="0" marB="0">
                    <a:noFill/>
                  </a:tcPr>
                </a:tc>
                <a:tc>
                  <a:txBody>
                    <a:bodyPr/>
                    <a:lstStyle/>
                    <a:p>
                      <a:pPr marL="0" marR="0">
                        <a:lnSpc>
                          <a:spcPct val="107000"/>
                        </a:lnSpc>
                        <a:spcBef>
                          <a:spcPts val="0"/>
                        </a:spcBef>
                        <a:spcAft>
                          <a:spcPts val="0"/>
                        </a:spcAft>
                      </a:pPr>
                      <a:r>
                        <a:rPr lang="en-US" sz="1200" dirty="0">
                          <a:effectLst/>
                        </a:rPr>
                        <a:t>Select a power-down or “sleep mode” feature on the computer central processing unit and monitor</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76759" marR="76759" marT="0" marB="0">
                    <a:noFill/>
                  </a:tcPr>
                </a:tc>
                <a:tc>
                  <a:txBody>
                    <a:bodyPr/>
                    <a:lstStyle/>
                    <a:p>
                      <a:pPr marL="0" marR="0">
                        <a:lnSpc>
                          <a:spcPct val="107000"/>
                        </a:lnSpc>
                        <a:spcBef>
                          <a:spcPts val="0"/>
                        </a:spcBef>
                        <a:spcAft>
                          <a:spcPts val="0"/>
                        </a:spcAft>
                      </a:pPr>
                      <a:r>
                        <a:rPr lang="en-US" sz="1200" u="sng" dirty="0">
                          <a:effectLst/>
                        </a:rPr>
                        <a:t>Who</a:t>
                      </a:r>
                      <a:r>
                        <a:rPr lang="en-US" sz="1200" dirty="0">
                          <a:effectLst/>
                        </a:rPr>
                        <a:t>: </a:t>
                      </a:r>
                    </a:p>
                    <a:p>
                      <a:pPr marL="0" marR="0">
                        <a:lnSpc>
                          <a:spcPct val="107000"/>
                        </a:lnSpc>
                        <a:spcBef>
                          <a:spcPts val="0"/>
                        </a:spcBef>
                        <a:spcAft>
                          <a:spcPts val="0"/>
                        </a:spcAft>
                      </a:pPr>
                      <a:r>
                        <a:rPr lang="en-US" sz="1200" dirty="0">
                          <a:effectLst/>
                        </a:rPr>
                        <a:t>Office Staff</a:t>
                      </a:r>
                    </a:p>
                    <a:p>
                      <a:pPr marL="0" marR="0">
                        <a:lnSpc>
                          <a:spcPct val="107000"/>
                        </a:lnSpc>
                        <a:spcBef>
                          <a:spcPts val="0"/>
                        </a:spcBef>
                        <a:spcAft>
                          <a:spcPts val="0"/>
                        </a:spcAft>
                      </a:pPr>
                      <a:r>
                        <a:rPr lang="en-US" sz="1200" dirty="0">
                          <a:effectLst/>
                        </a:rPr>
                        <a:t> </a:t>
                      </a:r>
                    </a:p>
                    <a:p>
                      <a:pPr marL="0" marR="0">
                        <a:lnSpc>
                          <a:spcPct val="107000"/>
                        </a:lnSpc>
                        <a:spcBef>
                          <a:spcPts val="0"/>
                        </a:spcBef>
                        <a:spcAft>
                          <a:spcPts val="0"/>
                        </a:spcAft>
                      </a:pPr>
                      <a:r>
                        <a:rPr lang="en-US" sz="1200" u="sng" dirty="0">
                          <a:effectLst/>
                        </a:rPr>
                        <a:t>When</a:t>
                      </a:r>
                      <a:r>
                        <a:rPr lang="en-US" sz="1200" dirty="0">
                          <a:effectLst/>
                        </a:rPr>
                        <a:t>: Immediately</a:t>
                      </a:r>
                    </a:p>
                    <a:p>
                      <a:pPr marL="0" marR="0">
                        <a:lnSpc>
                          <a:spcPct val="107000"/>
                        </a:lnSpc>
                        <a:spcBef>
                          <a:spcPts val="0"/>
                        </a:spcBef>
                        <a:spcAft>
                          <a:spcPts val="0"/>
                        </a:spcAft>
                      </a:pPr>
                      <a:r>
                        <a:rPr lang="en-US" sz="1200" dirty="0">
                          <a:effectLst/>
                        </a:rPr>
                        <a:t> </a:t>
                      </a:r>
                    </a:p>
                    <a:p>
                      <a:pPr marL="0" marR="0">
                        <a:lnSpc>
                          <a:spcPct val="107000"/>
                        </a:lnSpc>
                        <a:spcBef>
                          <a:spcPts val="0"/>
                        </a:spcBef>
                        <a:spcAft>
                          <a:spcPts val="0"/>
                        </a:spcAft>
                      </a:pPr>
                      <a:r>
                        <a:rPr lang="en-US" sz="1200" u="sng" dirty="0">
                          <a:effectLst/>
                        </a:rPr>
                        <a:t>Resources Needed</a:t>
                      </a:r>
                      <a:r>
                        <a:rPr lang="en-US" sz="1200" dirty="0">
                          <a:effectLst/>
                        </a:rPr>
                        <a:t>: None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76759" marR="76759" marT="0" marB="0">
                    <a:noFill/>
                  </a:tcPr>
                </a:tc>
                <a:extLst>
                  <a:ext uri="{0D108BD9-81ED-4DB2-BD59-A6C34878D82A}">
                    <a16:rowId xmlns:a16="http://schemas.microsoft.com/office/drawing/2014/main" val="3544397037"/>
                  </a:ext>
                </a:extLst>
              </a:tr>
            </a:tbl>
          </a:graphicData>
        </a:graphic>
      </p:graphicFrame>
    </p:spTree>
    <p:extLst>
      <p:ext uri="{BB962C8B-B14F-4D97-AF65-F5344CB8AC3E}">
        <p14:creationId xmlns:p14="http://schemas.microsoft.com/office/powerpoint/2010/main" val="13323305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Phase III – Development</a:t>
            </a:r>
            <a:br>
              <a:rPr lang="en-US" dirty="0"/>
            </a:br>
            <a:r>
              <a:rPr lang="en-US" sz="3100" dirty="0"/>
              <a:t>Flow and Structure</a:t>
            </a:r>
            <a:endParaRPr lang="en-US" dirty="0"/>
          </a:p>
        </p:txBody>
      </p:sp>
      <p:pic>
        <p:nvPicPr>
          <p:cNvPr id="4" name="Picture 3"/>
          <p:cNvPicPr>
            <a:picLocks noChangeAspect="1"/>
          </p:cNvPicPr>
          <p:nvPr/>
        </p:nvPicPr>
        <p:blipFill>
          <a:blip r:embed="rId3"/>
          <a:stretch>
            <a:fillRect/>
          </a:stretch>
        </p:blipFill>
        <p:spPr>
          <a:xfrm>
            <a:off x="678984" y="1655862"/>
            <a:ext cx="7804984" cy="4716062"/>
          </a:xfrm>
          <a:prstGeom prst="rect">
            <a:avLst/>
          </a:prstGeom>
        </p:spPr>
      </p:pic>
    </p:spTree>
    <p:extLst>
      <p:ext uri="{BB962C8B-B14F-4D97-AF65-F5344CB8AC3E}">
        <p14:creationId xmlns:p14="http://schemas.microsoft.com/office/powerpoint/2010/main" val="10737241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 Initiatives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154056583"/>
              </p:ext>
            </p:extLst>
          </p:nvPr>
        </p:nvGraphicFramePr>
        <p:xfrm>
          <a:off x="337931" y="2103921"/>
          <a:ext cx="8468138" cy="3022600"/>
        </p:xfrm>
        <a:graphic>
          <a:graphicData uri="http://schemas.openxmlformats.org/drawingml/2006/table">
            <a:tbl>
              <a:tblPr firstRow="1" bandRow="1">
                <a:tableStyleId>{5C22544A-7EE6-4342-B048-85BDC9FD1C3A}</a:tableStyleId>
              </a:tblPr>
              <a:tblGrid>
                <a:gridCol w="2811152">
                  <a:extLst>
                    <a:ext uri="{9D8B030D-6E8A-4147-A177-3AD203B41FA5}">
                      <a16:colId xmlns:a16="http://schemas.microsoft.com/office/drawing/2014/main" val="1619502741"/>
                    </a:ext>
                  </a:extLst>
                </a:gridCol>
                <a:gridCol w="2982446">
                  <a:extLst>
                    <a:ext uri="{9D8B030D-6E8A-4147-A177-3AD203B41FA5}">
                      <a16:colId xmlns:a16="http://schemas.microsoft.com/office/drawing/2014/main" val="409991487"/>
                    </a:ext>
                  </a:extLst>
                </a:gridCol>
                <a:gridCol w="2674540">
                  <a:extLst>
                    <a:ext uri="{9D8B030D-6E8A-4147-A177-3AD203B41FA5}">
                      <a16:colId xmlns:a16="http://schemas.microsoft.com/office/drawing/2014/main" val="2966536105"/>
                    </a:ext>
                  </a:extLst>
                </a:gridCol>
              </a:tblGrid>
              <a:tr h="370840">
                <a:tc>
                  <a:txBody>
                    <a:bodyPr/>
                    <a:lstStyle/>
                    <a:p>
                      <a:r>
                        <a:rPr lang="en-US" dirty="0"/>
                        <a:t>Goal</a:t>
                      </a:r>
                    </a:p>
                  </a:txBody>
                  <a:tcPr/>
                </a:tc>
                <a:tc>
                  <a:txBody>
                    <a:bodyPr/>
                    <a:lstStyle/>
                    <a:p>
                      <a:r>
                        <a:rPr lang="en-US" dirty="0"/>
                        <a:t>Objective</a:t>
                      </a:r>
                    </a:p>
                  </a:txBody>
                  <a:tcPr/>
                </a:tc>
                <a:tc>
                  <a:txBody>
                    <a:bodyPr/>
                    <a:lstStyle/>
                    <a:p>
                      <a:r>
                        <a:rPr lang="en-US" dirty="0"/>
                        <a:t>Initiative</a:t>
                      </a:r>
                    </a:p>
                  </a:txBody>
                  <a:tcPr/>
                </a:tc>
                <a:extLst>
                  <a:ext uri="{0D108BD9-81ED-4DB2-BD59-A6C34878D82A}">
                    <a16:rowId xmlns:a16="http://schemas.microsoft.com/office/drawing/2014/main" val="685572366"/>
                  </a:ext>
                </a:extLst>
              </a:tr>
              <a:tr h="370840">
                <a:tc>
                  <a:txBody>
                    <a:bodyPr/>
                    <a:lstStyle/>
                    <a:p>
                      <a:r>
                        <a:rPr lang="en-US" sz="1800" b="0" i="0" kern="1200" dirty="0">
                          <a:solidFill>
                            <a:schemeClr val="dk1"/>
                          </a:solidFill>
                          <a:effectLst/>
                          <a:latin typeface="+mn-lt"/>
                          <a:ea typeface="+mn-ea"/>
                          <a:cs typeface="+mn-cs"/>
                        </a:rPr>
                        <a:t>Reduce the total energy use and demand of the airport and increase renewable energy generation on airport property</a:t>
                      </a:r>
                      <a:endParaRPr lang="en-US" dirty="0"/>
                    </a:p>
                  </a:txBody>
                  <a:tcPr/>
                </a:tc>
                <a:tc>
                  <a:txBody>
                    <a:bodyPr/>
                    <a:lstStyle/>
                    <a:p>
                      <a:r>
                        <a:rPr lang="en-US" sz="1800" b="0" i="0" kern="1200" dirty="0">
                          <a:solidFill>
                            <a:schemeClr val="dk1"/>
                          </a:solidFill>
                          <a:effectLst/>
                          <a:latin typeface="+mn-lt"/>
                          <a:ea typeface="+mn-ea"/>
                          <a:cs typeface="+mn-cs"/>
                        </a:rPr>
                        <a:t>Complete energy efficiency projects/strategies to reduce energy use in airport facilities</a:t>
                      </a:r>
                      <a:endParaRPr lang="en-US" dirty="0"/>
                    </a:p>
                  </a:txBody>
                  <a:tcPr/>
                </a:tc>
                <a:tc>
                  <a:txBody>
                    <a:bodyPr/>
                    <a:lstStyle/>
                    <a:p>
                      <a:r>
                        <a:rPr lang="en-US" sz="1800" b="0" i="0" kern="1200" dirty="0">
                          <a:solidFill>
                            <a:schemeClr val="dk1"/>
                          </a:solidFill>
                          <a:effectLst/>
                          <a:latin typeface="+mn-lt"/>
                          <a:ea typeface="+mn-ea"/>
                          <a:cs typeface="+mn-cs"/>
                        </a:rPr>
                        <a:t>Operate</a:t>
                      </a:r>
                      <a:r>
                        <a:rPr lang="en-US" sz="1800" b="0" i="0" kern="1200" baseline="0" dirty="0">
                          <a:solidFill>
                            <a:schemeClr val="dk1"/>
                          </a:solidFill>
                          <a:effectLst/>
                          <a:latin typeface="+mn-lt"/>
                          <a:ea typeface="+mn-ea"/>
                          <a:cs typeface="+mn-cs"/>
                        </a:rPr>
                        <a:t> passenger terminal Air Handling Unit at 50% speed between 9 pm and 6 am.</a:t>
                      </a:r>
                      <a:endParaRPr lang="en-US" dirty="0"/>
                    </a:p>
                  </a:txBody>
                  <a:tcPr/>
                </a:tc>
                <a:extLst>
                  <a:ext uri="{0D108BD9-81ED-4DB2-BD59-A6C34878D82A}">
                    <a16:rowId xmlns:a16="http://schemas.microsoft.com/office/drawing/2014/main" val="1600379759"/>
                  </a:ext>
                </a:extLst>
              </a:tr>
              <a:tr h="370840">
                <a:tc>
                  <a:txBody>
                    <a:bodyPr/>
                    <a:lstStyle/>
                    <a:p>
                      <a:r>
                        <a:rPr lang="en-US" sz="1800" b="0" i="0" kern="1200" dirty="0">
                          <a:solidFill>
                            <a:schemeClr val="dk1"/>
                          </a:solidFill>
                          <a:effectLst/>
                          <a:latin typeface="+mn-lt"/>
                          <a:ea typeface="+mn-ea"/>
                          <a:cs typeface="+mn-cs"/>
                        </a:rPr>
                        <a:t>Leverage people (energy users) to promote energy efficiency</a:t>
                      </a:r>
                      <a:endParaRPr lang="en-US" dirty="0"/>
                    </a:p>
                  </a:txBody>
                  <a:tcPr/>
                </a:tc>
                <a:tc>
                  <a:txBody>
                    <a:bodyPr/>
                    <a:lstStyle/>
                    <a:p>
                      <a:pPr marL="0" indent="0">
                        <a:buFont typeface="Arial" panose="020B0604020202020204" pitchFamily="34" charset="0"/>
                        <a:buNone/>
                      </a:pPr>
                      <a:r>
                        <a:rPr lang="en-US" sz="1800" b="0" i="0" kern="1200" dirty="0">
                          <a:solidFill>
                            <a:schemeClr val="dk1"/>
                          </a:solidFill>
                          <a:effectLst/>
                          <a:latin typeface="+mn-lt"/>
                          <a:ea typeface="+mn-ea"/>
                          <a:cs typeface="+mn-cs"/>
                        </a:rPr>
                        <a:t>Increase customer education of energy waste to promote energy conscious mindset</a:t>
                      </a:r>
                      <a:endParaRPr lang="en-US" dirty="0"/>
                    </a:p>
                  </a:txBody>
                  <a:tcPr/>
                </a:tc>
                <a:tc>
                  <a:txBody>
                    <a:bodyPr/>
                    <a:lstStyle/>
                    <a:p>
                      <a:r>
                        <a:rPr lang="en-US" sz="1800" b="0" i="0" kern="1200" dirty="0">
                          <a:solidFill>
                            <a:schemeClr val="dk1"/>
                          </a:solidFill>
                          <a:effectLst/>
                          <a:latin typeface="+mn-lt"/>
                          <a:ea typeface="+mn-ea"/>
                          <a:cs typeface="+mn-cs"/>
                        </a:rPr>
                        <a:t>Conduct</a:t>
                      </a:r>
                      <a:r>
                        <a:rPr lang="en-US" sz="1800" b="0" i="0" kern="1200" baseline="0" dirty="0">
                          <a:solidFill>
                            <a:schemeClr val="dk1"/>
                          </a:solidFill>
                          <a:effectLst/>
                          <a:latin typeface="+mn-lt"/>
                          <a:ea typeface="+mn-ea"/>
                          <a:cs typeface="+mn-cs"/>
                        </a:rPr>
                        <a:t> recurrent tenant training on Airport energy reduction goals and strategies</a:t>
                      </a:r>
                      <a:endParaRPr lang="en-US" dirty="0"/>
                    </a:p>
                  </a:txBody>
                  <a:tcPr/>
                </a:tc>
                <a:extLst>
                  <a:ext uri="{0D108BD9-81ED-4DB2-BD59-A6C34878D82A}">
                    <a16:rowId xmlns:a16="http://schemas.microsoft.com/office/drawing/2014/main" val="3459011789"/>
                  </a:ext>
                </a:extLst>
              </a:tr>
            </a:tbl>
          </a:graphicData>
        </a:graphic>
      </p:graphicFrame>
    </p:spTree>
    <p:extLst>
      <p:ext uri="{BB962C8B-B14F-4D97-AF65-F5344CB8AC3E}">
        <p14:creationId xmlns:p14="http://schemas.microsoft.com/office/powerpoint/2010/main" val="10357329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Phase IV – Implementation</a:t>
            </a:r>
            <a:br>
              <a:rPr lang="en-US" dirty="0"/>
            </a:br>
            <a:r>
              <a:rPr lang="en-US" sz="3100" dirty="0"/>
              <a:t>Flow and Structure</a:t>
            </a:r>
            <a:endParaRPr lang="en-US" dirty="0"/>
          </a:p>
        </p:txBody>
      </p:sp>
      <p:pic>
        <p:nvPicPr>
          <p:cNvPr id="4" name="Picture 3"/>
          <p:cNvPicPr>
            <a:picLocks noChangeAspect="1"/>
          </p:cNvPicPr>
          <p:nvPr/>
        </p:nvPicPr>
        <p:blipFill>
          <a:blip r:embed="rId3"/>
          <a:stretch>
            <a:fillRect/>
          </a:stretch>
        </p:blipFill>
        <p:spPr>
          <a:xfrm>
            <a:off x="1121399" y="1848685"/>
            <a:ext cx="6901201" cy="4522751"/>
          </a:xfrm>
          <a:prstGeom prst="rect">
            <a:avLst/>
          </a:prstGeom>
        </p:spPr>
      </p:pic>
    </p:spTree>
    <p:extLst>
      <p:ext uri="{BB962C8B-B14F-4D97-AF65-F5344CB8AC3E}">
        <p14:creationId xmlns:p14="http://schemas.microsoft.com/office/powerpoint/2010/main" val="29290392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044032"/>
            <a:ext cx="4450248" cy="769937"/>
          </a:xfrm>
        </p:spPr>
        <p:txBody>
          <a:bodyPr>
            <a:normAutofit fontScale="90000"/>
          </a:bodyPr>
          <a:lstStyle/>
          <a:p>
            <a:pPr algn="l"/>
            <a:r>
              <a:rPr lang="en-US" dirty="0"/>
              <a:t>Phase IV – Implementation</a:t>
            </a:r>
            <a:br>
              <a:rPr lang="en-US" dirty="0"/>
            </a:br>
            <a:r>
              <a:rPr lang="en-US" sz="3100" dirty="0"/>
              <a:t>Application in Guidebook</a:t>
            </a:r>
            <a:endParaRPr lang="en-US" dirty="0"/>
          </a:p>
        </p:txBody>
      </p:sp>
      <p:pic>
        <p:nvPicPr>
          <p:cNvPr id="7" name="Content Placeholder 6"/>
          <p:cNvPicPr>
            <a:picLocks noGrp="1" noChangeAspect="1"/>
          </p:cNvPicPr>
          <p:nvPr>
            <p:ph idx="1"/>
          </p:nvPr>
        </p:nvPicPr>
        <p:blipFill rotWithShape="1">
          <a:blip r:embed="rId3" cstate="print">
            <a:extLst>
              <a:ext uri="{28A0092B-C50C-407E-A947-70E740481C1C}">
                <a14:useLocalDpi xmlns:a14="http://schemas.microsoft.com/office/drawing/2010/main" val="0"/>
              </a:ext>
            </a:extLst>
          </a:blip>
          <a:srcRect l="7570" t="11388" r="8155" b="8481"/>
          <a:stretch/>
        </p:blipFill>
        <p:spPr>
          <a:xfrm>
            <a:off x="4450248" y="742445"/>
            <a:ext cx="4587736" cy="5645193"/>
          </a:xfrm>
          <a:ln>
            <a:solidFill>
              <a:schemeClr val="tx1"/>
            </a:solidFill>
          </a:ln>
        </p:spPr>
      </p:pic>
    </p:spTree>
    <p:extLst>
      <p:ext uri="{BB962C8B-B14F-4D97-AF65-F5344CB8AC3E}">
        <p14:creationId xmlns:p14="http://schemas.microsoft.com/office/powerpoint/2010/main" val="2269619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FDOT’s Next Steps</a:t>
            </a:r>
          </a:p>
        </p:txBody>
      </p:sp>
      <p:sp>
        <p:nvSpPr>
          <p:cNvPr id="3" name="Content Placeholder 2"/>
          <p:cNvSpPr>
            <a:spLocks noGrp="1"/>
          </p:cNvSpPr>
          <p:nvPr>
            <p:ph idx="1"/>
          </p:nvPr>
        </p:nvSpPr>
        <p:spPr/>
        <p:txBody>
          <a:bodyPr>
            <a:normAutofit/>
          </a:bodyPr>
          <a:lstStyle/>
          <a:p>
            <a:r>
              <a:rPr lang="en-US" dirty="0"/>
              <a:t>Airport recognition program</a:t>
            </a:r>
          </a:p>
          <a:p>
            <a:pPr lvl="1"/>
            <a:r>
              <a:rPr lang="en-US" dirty="0"/>
              <a:t>Recognizes airports for their efforts related to sustainability</a:t>
            </a:r>
          </a:p>
          <a:p>
            <a:pPr lvl="1"/>
            <a:r>
              <a:rPr lang="en-US" dirty="0"/>
              <a:t>All-inclusive voluntary program to recognize cost-saving practices at airports</a:t>
            </a:r>
          </a:p>
          <a:p>
            <a:pPr lvl="1"/>
            <a:r>
              <a:rPr lang="en-US" dirty="0"/>
              <a:t>Developed to be applied to additional modes of transportation</a:t>
            </a:r>
          </a:p>
          <a:p>
            <a:r>
              <a:rPr lang="en-US" dirty="0"/>
              <a:t>Interactive tools</a:t>
            </a:r>
          </a:p>
          <a:p>
            <a:pPr lvl="1"/>
            <a:r>
              <a:rPr lang="en-US" dirty="0"/>
              <a:t>Suite of tools designed to “automate” sustainability planning</a:t>
            </a:r>
          </a:p>
          <a:p>
            <a:pPr lvl="1"/>
            <a:r>
              <a:rPr lang="en-US" dirty="0"/>
              <a:t>Hosted on the FAD or CFASPP website</a:t>
            </a:r>
          </a:p>
          <a:p>
            <a:endParaRPr lang="en-US" dirty="0"/>
          </a:p>
        </p:txBody>
      </p:sp>
    </p:spTree>
    <p:extLst>
      <p:ext uri="{BB962C8B-B14F-4D97-AF65-F5344CB8AC3E}">
        <p14:creationId xmlns:p14="http://schemas.microsoft.com/office/powerpoint/2010/main" val="32175086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28650" y="876300"/>
            <a:ext cx="7886700" cy="5142363"/>
          </a:xfrm>
        </p:spPr>
        <p:txBody>
          <a:bodyPr>
            <a:normAutofit/>
          </a:bodyPr>
          <a:lstStyle/>
          <a:p>
            <a:br>
              <a:rPr lang="en-US" dirty="0"/>
            </a:br>
            <a:r>
              <a:rPr lang="en-US" dirty="0"/>
              <a:t>Questions?</a:t>
            </a:r>
            <a:br>
              <a:rPr lang="en-US" dirty="0"/>
            </a:br>
            <a:endParaRPr lang="en-US" dirty="0"/>
          </a:p>
        </p:txBody>
      </p:sp>
    </p:spTree>
    <p:extLst>
      <p:ext uri="{BB962C8B-B14F-4D97-AF65-F5344CB8AC3E}">
        <p14:creationId xmlns:p14="http://schemas.microsoft.com/office/powerpoint/2010/main" val="29452015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Airport Toolbox</a:t>
            </a:r>
          </a:p>
        </p:txBody>
      </p:sp>
      <p:sp>
        <p:nvSpPr>
          <p:cNvPr id="3" name="Content Placeholder 2"/>
          <p:cNvSpPr>
            <a:spLocks noGrp="1"/>
          </p:cNvSpPr>
          <p:nvPr>
            <p:ph idx="1"/>
          </p:nvPr>
        </p:nvSpPr>
        <p:spPr/>
        <p:txBody>
          <a:bodyPr>
            <a:normAutofit/>
          </a:bodyPr>
          <a:lstStyle/>
          <a:p>
            <a:r>
              <a:rPr lang="en-US" dirty="0"/>
              <a:t>Interactive sustainability resource materials</a:t>
            </a:r>
          </a:p>
          <a:p>
            <a:pPr lvl="1"/>
            <a:r>
              <a:rPr lang="en-US" dirty="0"/>
              <a:t>Interactive PDF that provides links to sustainability resources</a:t>
            </a:r>
          </a:p>
          <a:p>
            <a:r>
              <a:rPr lang="en-US" dirty="0"/>
              <a:t>Informational brochures</a:t>
            </a:r>
          </a:p>
          <a:p>
            <a:pPr lvl="1"/>
            <a:r>
              <a:rPr lang="en-US" dirty="0"/>
              <a:t>Airports/consultants</a:t>
            </a:r>
          </a:p>
          <a:p>
            <a:pPr lvl="1"/>
            <a:r>
              <a:rPr lang="en-US" dirty="0"/>
              <a:t>Airport partners and stakeholders</a:t>
            </a:r>
          </a:p>
          <a:p>
            <a:r>
              <a:rPr lang="en-US" dirty="0"/>
              <a:t>Training presentation template</a:t>
            </a:r>
          </a:p>
          <a:p>
            <a:pPr lvl="1"/>
            <a:r>
              <a:rPr lang="en-US" dirty="0"/>
              <a:t>PowerPoint presentation that can be used to educate airports, local governments, and others on sustainability planning</a:t>
            </a:r>
          </a:p>
          <a:p>
            <a:endParaRPr lang="en-US" dirty="0"/>
          </a:p>
        </p:txBody>
      </p:sp>
    </p:spTree>
    <p:extLst>
      <p:ext uri="{BB962C8B-B14F-4D97-AF65-F5344CB8AC3E}">
        <p14:creationId xmlns:p14="http://schemas.microsoft.com/office/powerpoint/2010/main" val="42510460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Appendices</a:t>
            </a:r>
          </a:p>
        </p:txBody>
      </p:sp>
      <p:sp>
        <p:nvSpPr>
          <p:cNvPr id="3" name="Content Placeholder 2"/>
          <p:cNvSpPr>
            <a:spLocks noGrp="1"/>
          </p:cNvSpPr>
          <p:nvPr>
            <p:ph idx="1"/>
          </p:nvPr>
        </p:nvSpPr>
        <p:spPr/>
        <p:txBody>
          <a:bodyPr>
            <a:normAutofit fontScale="92500" lnSpcReduction="10000"/>
          </a:bodyPr>
          <a:lstStyle/>
          <a:p>
            <a:r>
              <a:rPr lang="en-US" dirty="0"/>
              <a:t>Available Resources</a:t>
            </a:r>
          </a:p>
          <a:p>
            <a:pPr lvl="1"/>
            <a:r>
              <a:rPr lang="en-US" dirty="0"/>
              <a:t>SAGA website and database</a:t>
            </a:r>
          </a:p>
          <a:p>
            <a:pPr lvl="1"/>
            <a:r>
              <a:rPr lang="en-US" dirty="0"/>
              <a:t>Relevant ACRP publications and tools </a:t>
            </a:r>
          </a:p>
          <a:p>
            <a:pPr lvl="1"/>
            <a:r>
              <a:rPr lang="en-US" dirty="0"/>
              <a:t>Airport industry group committees (FAC, ACI)</a:t>
            </a:r>
          </a:p>
          <a:p>
            <a:pPr lvl="1"/>
            <a:r>
              <a:rPr lang="en-US"/>
              <a:t>Global Reporting </a:t>
            </a:r>
            <a:r>
              <a:rPr lang="en-US" dirty="0"/>
              <a:t>I</a:t>
            </a:r>
            <a:r>
              <a:rPr lang="en-US"/>
              <a:t>nitiative</a:t>
            </a:r>
            <a:endParaRPr lang="en-US" dirty="0"/>
          </a:p>
          <a:p>
            <a:pPr lvl="1"/>
            <a:r>
              <a:rPr lang="en-US" dirty="0"/>
              <a:t>Sustainability rating systems </a:t>
            </a:r>
          </a:p>
          <a:p>
            <a:pPr lvl="1"/>
            <a:r>
              <a:rPr lang="en-US" dirty="0"/>
              <a:t>Summary of student research findings</a:t>
            </a:r>
          </a:p>
          <a:p>
            <a:r>
              <a:rPr lang="en-US" dirty="0"/>
              <a:t>Available tools</a:t>
            </a:r>
          </a:p>
          <a:p>
            <a:pPr lvl="1"/>
            <a:r>
              <a:rPr lang="en-US" dirty="0"/>
              <a:t>Baseline assessors</a:t>
            </a:r>
          </a:p>
          <a:p>
            <a:pPr lvl="1"/>
            <a:r>
              <a:rPr lang="en-US" dirty="0"/>
              <a:t>Initiative selectors</a:t>
            </a:r>
          </a:p>
          <a:p>
            <a:pPr lvl="1"/>
            <a:r>
              <a:rPr lang="en-US" dirty="0"/>
              <a:t>Tracking and monitoring </a:t>
            </a:r>
          </a:p>
          <a:p>
            <a:pPr lvl="1"/>
            <a:r>
              <a:rPr lang="en-US" dirty="0"/>
              <a:t>Report templates</a:t>
            </a:r>
          </a:p>
          <a:p>
            <a:endParaRPr lang="en-US" dirty="0"/>
          </a:p>
        </p:txBody>
      </p:sp>
    </p:spTree>
    <p:extLst>
      <p:ext uri="{BB962C8B-B14F-4D97-AF65-F5344CB8AC3E}">
        <p14:creationId xmlns:p14="http://schemas.microsoft.com/office/powerpoint/2010/main" val="240496338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1996</Words>
  <Application>Microsoft Office PowerPoint</Application>
  <PresentationFormat>On-screen Show (4:3)</PresentationFormat>
  <Paragraphs>237</Paragraphs>
  <Slides>23</Slides>
  <Notes>23</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23</vt:i4>
      </vt:variant>
    </vt:vector>
  </HeadingPairs>
  <TitlesOfParts>
    <vt:vector size="29" baseType="lpstr">
      <vt:lpstr>Arial</vt:lpstr>
      <vt:lpstr>Calibri</vt:lpstr>
      <vt:lpstr>Calibri Light</vt:lpstr>
      <vt:lpstr>Times New Roman</vt:lpstr>
      <vt:lpstr>Office Theme</vt:lpstr>
      <vt:lpstr>1_Office Theme</vt:lpstr>
      <vt:lpstr>PowerPoint Presentation</vt:lpstr>
      <vt:lpstr>FDOT Sustainability Guidebook</vt:lpstr>
      <vt:lpstr>What is Sustainability?</vt:lpstr>
      <vt:lpstr>Focus Areas - EONS</vt:lpstr>
      <vt:lpstr>Commercial vs General Aviation</vt:lpstr>
      <vt:lpstr>Importance of Sustainability</vt:lpstr>
      <vt:lpstr>Purpose of the Guidebook</vt:lpstr>
      <vt:lpstr>How Was the Guidebook Developed?</vt:lpstr>
      <vt:lpstr>Relationship of Sustainability to Other Planning Efforts</vt:lpstr>
      <vt:lpstr>Phase I – Setting the Stage Flow and Structure</vt:lpstr>
      <vt:lpstr>Examples</vt:lpstr>
      <vt:lpstr>Phase I – Setting the Stage Application in Guidebook</vt:lpstr>
      <vt:lpstr>Examples:</vt:lpstr>
      <vt:lpstr>Phase II – Baseline Assessment Flow and Structure</vt:lpstr>
      <vt:lpstr>Phase II – Baseline Assessment Application in Guidebook</vt:lpstr>
      <vt:lpstr>Phase III – Development Flow and Structure</vt:lpstr>
      <vt:lpstr>Example Initiatives</vt:lpstr>
      <vt:lpstr>Phase IV – Implementation Flow and Structure</vt:lpstr>
      <vt:lpstr>Phase IV – Implementation Application in Guidebook</vt:lpstr>
      <vt:lpstr>FDOT’s Next Steps</vt:lpstr>
      <vt:lpstr> Questions? </vt:lpstr>
      <vt:lpstr>Airport Toolbox</vt:lpstr>
      <vt:lpstr>Appendices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Eggert, Tim</dc:creator>
  <cp:lastModifiedBy>DeVeau, Zach</cp:lastModifiedBy>
  <cp:revision>123</cp:revision>
  <cp:lastPrinted>2016-12-01T17:38:10Z</cp:lastPrinted>
  <dcterms:created xsi:type="dcterms:W3CDTF">2016-10-11T17:08:37Z</dcterms:created>
  <dcterms:modified xsi:type="dcterms:W3CDTF">2017-07-11T19:05:27Z</dcterms:modified>
</cp:coreProperties>
</file>