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6" r:id="rId2"/>
    <p:sldId id="257" r:id="rId3"/>
    <p:sldId id="258" r:id="rId4"/>
    <p:sldId id="275" r:id="rId5"/>
    <p:sldId id="270" r:id="rId6"/>
    <p:sldId id="263" r:id="rId7"/>
    <p:sldId id="264" r:id="rId8"/>
    <p:sldId id="265" r:id="rId9"/>
    <p:sldId id="266" r:id="rId10"/>
    <p:sldId id="267" r:id="rId11"/>
    <p:sldId id="268" r:id="rId12"/>
    <p:sldId id="269" r:id="rId13"/>
    <p:sldId id="276" r:id="rId14"/>
    <p:sldId id="271" r:id="rId15"/>
    <p:sldId id="259" r:id="rId16"/>
    <p:sldId id="273" r:id="rId17"/>
    <p:sldId id="272" r:id="rId18"/>
    <p:sldId id="260" r:id="rId19"/>
    <p:sldId id="261" r:id="rId20"/>
    <p:sldId id="262" r:id="rId21"/>
    <p:sldId id="274" r:id="rId2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icke, Macy" initials="FM" lastIdx="8" clrIdx="0">
    <p:extLst>
      <p:ext uri="{19B8F6BF-5375-455C-9EA6-DF929625EA0E}">
        <p15:presenceInfo xmlns:p15="http://schemas.microsoft.com/office/powerpoint/2012/main" userId="S-1-5-21-1715567821-152049171-1801674531-24241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C8BB6"/>
    <a:srgbClr val="A8C4EE"/>
    <a:srgbClr val="1A4689"/>
    <a:srgbClr val="F47D1C"/>
    <a:srgbClr val="F58022"/>
    <a:srgbClr val="FFE1BE"/>
    <a:srgbClr val="0073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456" y="102"/>
      </p:cViewPr>
      <p:guideLst>
        <p:guide orient="horz" pos="2160"/>
        <p:guide pos="3840"/>
      </p:guideLst>
    </p:cSldViewPr>
  </p:slideViewPr>
  <p:notesTextViewPr>
    <p:cViewPr>
      <p:scale>
        <a:sx n="3" d="2"/>
        <a:sy n="3" d="2"/>
      </p:scale>
      <p:origin x="0" y="0"/>
    </p:cViewPr>
  </p:notesTextViewPr>
  <p:notesViewPr>
    <p:cSldViewPr snapToGrid="0">
      <p:cViewPr varScale="1">
        <p:scale>
          <a:sx n="75" d="100"/>
          <a:sy n="75" d="100"/>
        </p:scale>
        <p:origin x="261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A410FB-2345-4469-8C80-E8060A8F1AB9}"/>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97E706D8-F636-4891-AAB7-672B8BD191A9}"/>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C84D66E8-9A8B-4FAE-B371-2B8101D7708D}" type="datetimeFigureOut">
              <a:rPr lang="en-US" smtClean="0"/>
              <a:t>3/21/2019</a:t>
            </a:fld>
            <a:endParaRPr lang="en-US"/>
          </a:p>
        </p:txBody>
      </p:sp>
      <p:sp>
        <p:nvSpPr>
          <p:cNvPr id="4" name="Footer Placeholder 3">
            <a:extLst>
              <a:ext uri="{FF2B5EF4-FFF2-40B4-BE49-F238E27FC236}">
                <a16:creationId xmlns:a16="http://schemas.microsoft.com/office/drawing/2014/main" id="{631B08A6-B630-454B-AB7F-A788785B637C}"/>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6E382E1-6113-4523-A84B-9B6FBCC08E7B}"/>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780B17E1-5329-4CAB-B5A8-10261689A2AF}" type="slidenum">
              <a:rPr lang="en-US" smtClean="0"/>
              <a:t>‹#›</a:t>
            </a:fld>
            <a:endParaRPr lang="en-US"/>
          </a:p>
        </p:txBody>
      </p:sp>
    </p:spTree>
    <p:extLst>
      <p:ext uri="{BB962C8B-B14F-4D97-AF65-F5344CB8AC3E}">
        <p14:creationId xmlns:p14="http://schemas.microsoft.com/office/powerpoint/2010/main" val="1030784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01D6F1A4-6152-4FC8-BA4C-F2F60D065BC7}" type="datetimeFigureOut">
              <a:rPr lang="en-US" smtClean="0"/>
              <a:t>3/21/2019</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87391857-C6D6-4899-AA1A-A705EE804740}" type="slidenum">
              <a:rPr lang="en-US" smtClean="0"/>
              <a:t>‹#›</a:t>
            </a:fld>
            <a:endParaRPr lang="en-US"/>
          </a:p>
        </p:txBody>
      </p:sp>
    </p:spTree>
    <p:extLst>
      <p:ext uri="{BB962C8B-B14F-4D97-AF65-F5344CB8AC3E}">
        <p14:creationId xmlns:p14="http://schemas.microsoft.com/office/powerpoint/2010/main" val="1426912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3CA3C-27CD-40BA-9BA5-872315B15F73}"/>
              </a:ext>
            </a:extLst>
          </p:cNvPr>
          <p:cNvSpPr>
            <a:spLocks noGrp="1"/>
          </p:cNvSpPr>
          <p:nvPr>
            <p:ph type="ctrTitle"/>
          </p:nvPr>
        </p:nvSpPr>
        <p:spPr>
          <a:xfrm>
            <a:off x="482010" y="1420075"/>
            <a:ext cx="10871790" cy="2387600"/>
          </a:xfr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6855D6E6-5BB5-4EB8-BFBE-632EC3728DA4}"/>
              </a:ext>
            </a:extLst>
          </p:cNvPr>
          <p:cNvSpPr>
            <a:spLocks noGrp="1"/>
          </p:cNvSpPr>
          <p:nvPr>
            <p:ph type="subTitle" idx="1"/>
          </p:nvPr>
        </p:nvSpPr>
        <p:spPr>
          <a:xfrm>
            <a:off x="482010" y="3899750"/>
            <a:ext cx="10871790" cy="1655762"/>
          </a:xfrm>
        </p:spPr>
        <p:txBody>
          <a:bodyPr>
            <a:normAutofit/>
          </a:bodyPr>
          <a:lstStyle>
            <a:lvl1pPr marL="0" indent="0" algn="l">
              <a:buNone/>
              <a:defRPr sz="3600" i="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6408C26-B3FB-437F-9204-30234A7DF991}"/>
              </a:ext>
            </a:extLst>
          </p:cNvPr>
          <p:cNvSpPr>
            <a:spLocks noGrp="1"/>
          </p:cNvSpPr>
          <p:nvPr>
            <p:ph type="dt" sz="half" idx="10"/>
          </p:nvPr>
        </p:nvSpPr>
        <p:spPr/>
        <p:txBody>
          <a:bodyPr/>
          <a:lstStyle/>
          <a:p>
            <a:fld id="{800E0311-A0FB-4F51-BE46-2459F3BF877F}" type="datetime1">
              <a:rPr lang="en-US" smtClean="0"/>
              <a:t>3/21/2019</a:t>
            </a:fld>
            <a:endParaRPr lang="en-US"/>
          </a:p>
        </p:txBody>
      </p:sp>
      <p:sp>
        <p:nvSpPr>
          <p:cNvPr id="5" name="Footer Placeholder 4">
            <a:extLst>
              <a:ext uri="{FF2B5EF4-FFF2-40B4-BE49-F238E27FC236}">
                <a16:creationId xmlns:a16="http://schemas.microsoft.com/office/drawing/2014/main" id="{9A4A5198-9469-4109-BD54-5DEAD32DBC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265B56-266D-4441-B89F-676039130954}"/>
              </a:ext>
            </a:extLst>
          </p:cNvPr>
          <p:cNvSpPr>
            <a:spLocks noGrp="1"/>
          </p:cNvSpPr>
          <p:nvPr>
            <p:ph type="sldNum" sz="quarter" idx="12"/>
          </p:nvPr>
        </p:nvSpPr>
        <p:spPr/>
        <p:txBody>
          <a:bodyPr/>
          <a:lstStyle/>
          <a:p>
            <a:fld id="{961A8FA4-45CD-4A42-BCD3-9FAECE4CFC39}" type="slidenum">
              <a:rPr lang="en-US" smtClean="0"/>
              <a:t>‹#›</a:t>
            </a:fld>
            <a:endParaRPr lang="en-US"/>
          </a:p>
        </p:txBody>
      </p:sp>
    </p:spTree>
    <p:extLst>
      <p:ext uri="{BB962C8B-B14F-4D97-AF65-F5344CB8AC3E}">
        <p14:creationId xmlns:p14="http://schemas.microsoft.com/office/powerpoint/2010/main" val="18375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7AFAE-6A2B-4FB8-8FCF-2CF115AA2508}"/>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A02D8EC1-8349-4FCB-B4B7-6BE99E4B8A89}"/>
              </a:ext>
            </a:extLst>
          </p:cNvPr>
          <p:cNvSpPr>
            <a:spLocks noGrp="1"/>
          </p:cNvSpPr>
          <p:nvPr>
            <p:ph idx="1"/>
          </p:nvPr>
        </p:nvSpPr>
        <p:spPr>
          <a:xfrm>
            <a:off x="499729" y="2115879"/>
            <a:ext cx="11217349" cy="406108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92897FF-FB32-4AAC-9879-B88CBAC77A8C}"/>
              </a:ext>
            </a:extLst>
          </p:cNvPr>
          <p:cNvSpPr>
            <a:spLocks noGrp="1"/>
          </p:cNvSpPr>
          <p:nvPr>
            <p:ph type="dt" sz="half" idx="10"/>
          </p:nvPr>
        </p:nvSpPr>
        <p:spPr/>
        <p:txBody>
          <a:bodyPr/>
          <a:lstStyle/>
          <a:p>
            <a:fld id="{BB02E71B-5B2C-4CA0-B582-BBED34BDACD2}" type="datetime1">
              <a:rPr lang="en-US" smtClean="0"/>
              <a:t>3/21/2019</a:t>
            </a:fld>
            <a:endParaRPr lang="en-US"/>
          </a:p>
        </p:txBody>
      </p:sp>
      <p:sp>
        <p:nvSpPr>
          <p:cNvPr id="5" name="Footer Placeholder 4">
            <a:extLst>
              <a:ext uri="{FF2B5EF4-FFF2-40B4-BE49-F238E27FC236}">
                <a16:creationId xmlns:a16="http://schemas.microsoft.com/office/drawing/2014/main" id="{198DD5C2-3136-4538-9EAD-3628A24089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C68C72-C117-4247-AE81-AC047046AE78}"/>
              </a:ext>
            </a:extLst>
          </p:cNvPr>
          <p:cNvSpPr>
            <a:spLocks noGrp="1"/>
          </p:cNvSpPr>
          <p:nvPr>
            <p:ph type="sldNum" sz="quarter" idx="12"/>
          </p:nvPr>
        </p:nvSpPr>
        <p:spPr/>
        <p:txBody>
          <a:bodyPr/>
          <a:lstStyle/>
          <a:p>
            <a:fld id="{961A8FA4-45CD-4A42-BCD3-9FAECE4CFC39}" type="slidenum">
              <a:rPr lang="en-US" smtClean="0"/>
              <a:t>‹#›</a:t>
            </a:fld>
            <a:endParaRPr lang="en-US"/>
          </a:p>
        </p:txBody>
      </p:sp>
    </p:spTree>
    <p:extLst>
      <p:ext uri="{BB962C8B-B14F-4D97-AF65-F5344CB8AC3E}">
        <p14:creationId xmlns:p14="http://schemas.microsoft.com/office/powerpoint/2010/main" val="196232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19B30-9283-4F4A-84C4-8B4969B874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286817E-BDED-47AF-B465-6AA79E79D419}"/>
              </a:ext>
            </a:extLst>
          </p:cNvPr>
          <p:cNvSpPr>
            <a:spLocks noGrp="1"/>
          </p:cNvSpPr>
          <p:nvPr>
            <p:ph sz="half" idx="1"/>
          </p:nvPr>
        </p:nvSpPr>
        <p:spPr>
          <a:xfrm>
            <a:off x="499729" y="2157043"/>
            <a:ext cx="5520071" cy="40199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7CE9548-063A-4FFB-985B-D84F435090BE}"/>
              </a:ext>
            </a:extLst>
          </p:cNvPr>
          <p:cNvSpPr>
            <a:spLocks noGrp="1"/>
          </p:cNvSpPr>
          <p:nvPr>
            <p:ph sz="half" idx="2"/>
          </p:nvPr>
        </p:nvSpPr>
        <p:spPr>
          <a:xfrm>
            <a:off x="6172200" y="2157043"/>
            <a:ext cx="5544878" cy="401992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3F8688D-262D-4E33-8916-206D60EC6A12}"/>
              </a:ext>
            </a:extLst>
          </p:cNvPr>
          <p:cNvSpPr>
            <a:spLocks noGrp="1"/>
          </p:cNvSpPr>
          <p:nvPr>
            <p:ph type="dt" sz="half" idx="10"/>
          </p:nvPr>
        </p:nvSpPr>
        <p:spPr/>
        <p:txBody>
          <a:bodyPr/>
          <a:lstStyle/>
          <a:p>
            <a:fld id="{A549A544-4B95-412A-802E-DFF5DE129CDB}" type="datetime1">
              <a:rPr lang="en-US" smtClean="0"/>
              <a:t>3/21/2019</a:t>
            </a:fld>
            <a:endParaRPr lang="en-US"/>
          </a:p>
        </p:txBody>
      </p:sp>
      <p:sp>
        <p:nvSpPr>
          <p:cNvPr id="6" name="Footer Placeholder 5">
            <a:extLst>
              <a:ext uri="{FF2B5EF4-FFF2-40B4-BE49-F238E27FC236}">
                <a16:creationId xmlns:a16="http://schemas.microsoft.com/office/drawing/2014/main" id="{F3B61CB8-1D91-4E99-9F77-A4F2FDAB6B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01A3A2-BE86-486D-A578-9C36E94969E8}"/>
              </a:ext>
            </a:extLst>
          </p:cNvPr>
          <p:cNvSpPr>
            <a:spLocks noGrp="1"/>
          </p:cNvSpPr>
          <p:nvPr>
            <p:ph type="sldNum" sz="quarter" idx="12"/>
          </p:nvPr>
        </p:nvSpPr>
        <p:spPr/>
        <p:txBody>
          <a:bodyPr/>
          <a:lstStyle/>
          <a:p>
            <a:fld id="{961A8FA4-45CD-4A42-BCD3-9FAECE4CFC39}" type="slidenum">
              <a:rPr lang="en-US" smtClean="0"/>
              <a:t>‹#›</a:t>
            </a:fld>
            <a:endParaRPr lang="en-US"/>
          </a:p>
        </p:txBody>
      </p:sp>
    </p:spTree>
    <p:extLst>
      <p:ext uri="{BB962C8B-B14F-4D97-AF65-F5344CB8AC3E}">
        <p14:creationId xmlns:p14="http://schemas.microsoft.com/office/powerpoint/2010/main" val="207044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A3272-6D7B-4FCA-A904-27EBEABF7A34}"/>
              </a:ext>
            </a:extLst>
          </p:cNvPr>
          <p:cNvSpPr>
            <a:spLocks noGrp="1"/>
          </p:cNvSpPr>
          <p:nvPr>
            <p:ph type="title"/>
          </p:nvPr>
        </p:nvSpPr>
        <p:spPr>
          <a:xfrm>
            <a:off x="489098" y="1233376"/>
            <a:ext cx="11249247" cy="627321"/>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A7228BE0-0C94-4DE3-B4F2-EBDAF35CC8F6}"/>
              </a:ext>
            </a:extLst>
          </p:cNvPr>
          <p:cNvSpPr>
            <a:spLocks noGrp="1"/>
          </p:cNvSpPr>
          <p:nvPr>
            <p:ph type="body" idx="1"/>
          </p:nvPr>
        </p:nvSpPr>
        <p:spPr>
          <a:xfrm>
            <a:off x="489098" y="1681163"/>
            <a:ext cx="5508477" cy="823912"/>
          </a:xfrm>
        </p:spPr>
        <p:txBody>
          <a:bodyPr anchor="b"/>
          <a:lstStyle>
            <a:lvl1pPr marL="0" indent="0">
              <a:buNone/>
              <a:defRPr sz="2400" b="0" i="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42AEBBC4-F2EE-4AF6-ABDC-E0BB25C4B1C3}"/>
              </a:ext>
            </a:extLst>
          </p:cNvPr>
          <p:cNvSpPr>
            <a:spLocks noGrp="1"/>
          </p:cNvSpPr>
          <p:nvPr>
            <p:ph sz="half" idx="2"/>
          </p:nvPr>
        </p:nvSpPr>
        <p:spPr>
          <a:xfrm>
            <a:off x="489098" y="2505075"/>
            <a:ext cx="5508477" cy="36845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462CE7E-1247-4EBA-82DE-F5CBA2898BE1}"/>
              </a:ext>
            </a:extLst>
          </p:cNvPr>
          <p:cNvSpPr>
            <a:spLocks noGrp="1"/>
          </p:cNvSpPr>
          <p:nvPr>
            <p:ph type="body" sz="quarter" idx="3"/>
          </p:nvPr>
        </p:nvSpPr>
        <p:spPr>
          <a:xfrm>
            <a:off x="6172199" y="1681163"/>
            <a:ext cx="5566145" cy="823912"/>
          </a:xfrm>
        </p:spPr>
        <p:txBody>
          <a:bodyPr anchor="b"/>
          <a:lstStyle>
            <a:lvl1pPr marL="0" indent="0">
              <a:buNone/>
              <a:defRPr sz="2400" b="0" i="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61D4D7F-B268-4819-8F30-5DC863E02C3A}"/>
              </a:ext>
            </a:extLst>
          </p:cNvPr>
          <p:cNvSpPr>
            <a:spLocks noGrp="1"/>
          </p:cNvSpPr>
          <p:nvPr>
            <p:ph sz="quarter" idx="4"/>
          </p:nvPr>
        </p:nvSpPr>
        <p:spPr>
          <a:xfrm>
            <a:off x="6172200" y="2505075"/>
            <a:ext cx="5566144"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04B6ECD-E1FB-49D6-B114-4FFCAD72BC14}"/>
              </a:ext>
            </a:extLst>
          </p:cNvPr>
          <p:cNvSpPr>
            <a:spLocks noGrp="1"/>
          </p:cNvSpPr>
          <p:nvPr>
            <p:ph type="dt" sz="half" idx="10"/>
          </p:nvPr>
        </p:nvSpPr>
        <p:spPr/>
        <p:txBody>
          <a:bodyPr/>
          <a:lstStyle/>
          <a:p>
            <a:fld id="{D54A93E5-01F2-44D2-A9EB-F9D725BF4906}" type="datetime1">
              <a:rPr lang="en-US" smtClean="0"/>
              <a:t>3/21/2019</a:t>
            </a:fld>
            <a:endParaRPr lang="en-US"/>
          </a:p>
        </p:txBody>
      </p:sp>
      <p:sp>
        <p:nvSpPr>
          <p:cNvPr id="8" name="Footer Placeholder 7">
            <a:extLst>
              <a:ext uri="{FF2B5EF4-FFF2-40B4-BE49-F238E27FC236}">
                <a16:creationId xmlns:a16="http://schemas.microsoft.com/office/drawing/2014/main" id="{791FBEA2-42FB-4EAB-BC6D-5C71FB1DA3A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2922706-22AC-45C5-AC89-1E8F3DA84790}"/>
              </a:ext>
            </a:extLst>
          </p:cNvPr>
          <p:cNvSpPr>
            <a:spLocks noGrp="1"/>
          </p:cNvSpPr>
          <p:nvPr>
            <p:ph type="sldNum" sz="quarter" idx="12"/>
          </p:nvPr>
        </p:nvSpPr>
        <p:spPr/>
        <p:txBody>
          <a:bodyPr/>
          <a:lstStyle/>
          <a:p>
            <a:fld id="{961A8FA4-45CD-4A42-BCD3-9FAECE4CFC39}" type="slidenum">
              <a:rPr lang="en-US" smtClean="0"/>
              <a:t>‹#›</a:t>
            </a:fld>
            <a:endParaRPr lang="en-US"/>
          </a:p>
        </p:txBody>
      </p:sp>
    </p:spTree>
    <p:extLst>
      <p:ext uri="{BB962C8B-B14F-4D97-AF65-F5344CB8AC3E}">
        <p14:creationId xmlns:p14="http://schemas.microsoft.com/office/powerpoint/2010/main" val="893328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34531-8DAE-44E9-AC01-F391A68E6D2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078517B-4CD0-4360-BA5C-F3CBA373E358}"/>
              </a:ext>
            </a:extLst>
          </p:cNvPr>
          <p:cNvSpPr>
            <a:spLocks noGrp="1"/>
          </p:cNvSpPr>
          <p:nvPr>
            <p:ph type="dt" sz="half" idx="10"/>
          </p:nvPr>
        </p:nvSpPr>
        <p:spPr/>
        <p:txBody>
          <a:bodyPr/>
          <a:lstStyle/>
          <a:p>
            <a:fld id="{261F8397-2186-4D07-8C5A-9B3B520C3133}" type="datetime1">
              <a:rPr lang="en-US" smtClean="0"/>
              <a:t>3/21/2019</a:t>
            </a:fld>
            <a:endParaRPr lang="en-US"/>
          </a:p>
        </p:txBody>
      </p:sp>
      <p:sp>
        <p:nvSpPr>
          <p:cNvPr id="4" name="Footer Placeholder 3">
            <a:extLst>
              <a:ext uri="{FF2B5EF4-FFF2-40B4-BE49-F238E27FC236}">
                <a16:creationId xmlns:a16="http://schemas.microsoft.com/office/drawing/2014/main" id="{050A17B9-F274-4986-B676-F723CB60AD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F5D673-D158-4748-B826-79BEC96898CD}"/>
              </a:ext>
            </a:extLst>
          </p:cNvPr>
          <p:cNvSpPr>
            <a:spLocks noGrp="1"/>
          </p:cNvSpPr>
          <p:nvPr>
            <p:ph type="sldNum" sz="quarter" idx="12"/>
          </p:nvPr>
        </p:nvSpPr>
        <p:spPr/>
        <p:txBody>
          <a:bodyPr/>
          <a:lstStyle/>
          <a:p>
            <a:fld id="{961A8FA4-45CD-4A42-BCD3-9FAECE4CFC39}" type="slidenum">
              <a:rPr lang="en-US" smtClean="0"/>
              <a:t>‹#›</a:t>
            </a:fld>
            <a:endParaRPr lang="en-US"/>
          </a:p>
        </p:txBody>
      </p:sp>
    </p:spTree>
    <p:extLst>
      <p:ext uri="{BB962C8B-B14F-4D97-AF65-F5344CB8AC3E}">
        <p14:creationId xmlns:p14="http://schemas.microsoft.com/office/powerpoint/2010/main" val="196269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B37273-DE08-4A9F-AC03-EA3285497826}"/>
              </a:ext>
            </a:extLst>
          </p:cNvPr>
          <p:cNvSpPr>
            <a:spLocks noGrp="1"/>
          </p:cNvSpPr>
          <p:nvPr>
            <p:ph type="dt" sz="half" idx="10"/>
          </p:nvPr>
        </p:nvSpPr>
        <p:spPr/>
        <p:txBody>
          <a:bodyPr/>
          <a:lstStyle/>
          <a:p>
            <a:fld id="{FE966A34-24A6-4C7A-8EDE-55093B6F1518}" type="datetime1">
              <a:rPr lang="en-US" smtClean="0"/>
              <a:t>3/21/2019</a:t>
            </a:fld>
            <a:endParaRPr lang="en-US"/>
          </a:p>
        </p:txBody>
      </p:sp>
      <p:sp>
        <p:nvSpPr>
          <p:cNvPr id="3" name="Footer Placeholder 2">
            <a:extLst>
              <a:ext uri="{FF2B5EF4-FFF2-40B4-BE49-F238E27FC236}">
                <a16:creationId xmlns:a16="http://schemas.microsoft.com/office/drawing/2014/main" id="{195D50DB-F382-4E78-A062-9F6F61A47E2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C61B60-6E7F-42B6-8FAA-4E334E553184}"/>
              </a:ext>
            </a:extLst>
          </p:cNvPr>
          <p:cNvSpPr>
            <a:spLocks noGrp="1"/>
          </p:cNvSpPr>
          <p:nvPr>
            <p:ph type="sldNum" sz="quarter" idx="12"/>
          </p:nvPr>
        </p:nvSpPr>
        <p:spPr/>
        <p:txBody>
          <a:bodyPr/>
          <a:lstStyle/>
          <a:p>
            <a:fld id="{961A8FA4-45CD-4A42-BCD3-9FAECE4CFC39}" type="slidenum">
              <a:rPr lang="en-US" smtClean="0"/>
              <a:t>‹#›</a:t>
            </a:fld>
            <a:endParaRPr lang="en-US"/>
          </a:p>
        </p:txBody>
      </p:sp>
      <p:pic>
        <p:nvPicPr>
          <p:cNvPr id="6" name="Picture 5">
            <a:extLst>
              <a:ext uri="{FF2B5EF4-FFF2-40B4-BE49-F238E27FC236}">
                <a16:creationId xmlns:a16="http://schemas.microsoft.com/office/drawing/2014/main" id="{2F8C6FC1-9C3E-4FE7-BEF4-F96F0C89E44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7842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B37273-DE08-4A9F-AC03-EA3285497826}"/>
              </a:ext>
            </a:extLst>
          </p:cNvPr>
          <p:cNvSpPr>
            <a:spLocks noGrp="1"/>
          </p:cNvSpPr>
          <p:nvPr>
            <p:ph type="dt" sz="half" idx="10"/>
          </p:nvPr>
        </p:nvSpPr>
        <p:spPr/>
        <p:txBody>
          <a:bodyPr/>
          <a:lstStyle/>
          <a:p>
            <a:fld id="{8111975F-A2DD-4850-AB51-B8707E03E857}" type="datetime1">
              <a:rPr lang="en-US" smtClean="0"/>
              <a:t>3/21/2019</a:t>
            </a:fld>
            <a:endParaRPr lang="en-US"/>
          </a:p>
        </p:txBody>
      </p:sp>
      <p:sp>
        <p:nvSpPr>
          <p:cNvPr id="3" name="Footer Placeholder 2">
            <a:extLst>
              <a:ext uri="{FF2B5EF4-FFF2-40B4-BE49-F238E27FC236}">
                <a16:creationId xmlns:a16="http://schemas.microsoft.com/office/drawing/2014/main" id="{195D50DB-F382-4E78-A062-9F6F61A47E2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C61B60-6E7F-42B6-8FAA-4E334E553184}"/>
              </a:ext>
            </a:extLst>
          </p:cNvPr>
          <p:cNvSpPr>
            <a:spLocks noGrp="1"/>
          </p:cNvSpPr>
          <p:nvPr>
            <p:ph type="sldNum" sz="quarter" idx="12"/>
          </p:nvPr>
        </p:nvSpPr>
        <p:spPr/>
        <p:txBody>
          <a:bodyPr/>
          <a:lstStyle/>
          <a:p>
            <a:fld id="{961A8FA4-45CD-4A42-BCD3-9FAECE4CFC39}" type="slidenum">
              <a:rPr lang="en-US" smtClean="0"/>
              <a:t>‹#›</a:t>
            </a:fld>
            <a:endParaRPr lang="en-US"/>
          </a:p>
        </p:txBody>
      </p:sp>
      <p:pic>
        <p:nvPicPr>
          <p:cNvPr id="6" name="Picture 5">
            <a:extLst>
              <a:ext uri="{FF2B5EF4-FFF2-40B4-BE49-F238E27FC236}">
                <a16:creationId xmlns:a16="http://schemas.microsoft.com/office/drawing/2014/main" id="{2F8C6FC1-9C3E-4FE7-BEF4-F96F0C89E44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60269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059BB-DFBC-43A1-A0F5-D9274C0D8589}"/>
              </a:ext>
            </a:extLst>
          </p:cNvPr>
          <p:cNvSpPr>
            <a:spLocks noGrp="1"/>
          </p:cNvSpPr>
          <p:nvPr>
            <p:ph type="title"/>
          </p:nvPr>
        </p:nvSpPr>
        <p:spPr>
          <a:xfrm>
            <a:off x="510178" y="5454502"/>
            <a:ext cx="11111208" cy="59285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C2479E-305F-49F1-94F4-463EB5702DB8}"/>
              </a:ext>
            </a:extLst>
          </p:cNvPr>
          <p:cNvSpPr>
            <a:spLocks noGrp="1"/>
          </p:cNvSpPr>
          <p:nvPr>
            <p:ph type="pic" idx="1"/>
          </p:nvPr>
        </p:nvSpPr>
        <p:spPr>
          <a:xfrm>
            <a:off x="627321" y="1137684"/>
            <a:ext cx="10994065" cy="43168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A360C1-FA6B-4754-8DD2-517542C372F6}"/>
              </a:ext>
            </a:extLst>
          </p:cNvPr>
          <p:cNvSpPr>
            <a:spLocks noGrp="1"/>
          </p:cNvSpPr>
          <p:nvPr>
            <p:ph type="body" sz="half" idx="2"/>
          </p:nvPr>
        </p:nvSpPr>
        <p:spPr>
          <a:xfrm>
            <a:off x="510178" y="5957489"/>
            <a:ext cx="10781598" cy="24436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B683A1-4331-45DC-BB45-FFF3D86C9F64}"/>
              </a:ext>
            </a:extLst>
          </p:cNvPr>
          <p:cNvSpPr>
            <a:spLocks noGrp="1"/>
          </p:cNvSpPr>
          <p:nvPr>
            <p:ph type="dt" sz="half" idx="10"/>
          </p:nvPr>
        </p:nvSpPr>
        <p:spPr/>
        <p:txBody>
          <a:bodyPr/>
          <a:lstStyle/>
          <a:p>
            <a:fld id="{7755776D-8A7D-4F0D-8E5E-049AF9A7A079}" type="datetime1">
              <a:rPr lang="en-US" smtClean="0"/>
              <a:t>3/21/2019</a:t>
            </a:fld>
            <a:endParaRPr lang="en-US"/>
          </a:p>
        </p:txBody>
      </p:sp>
      <p:sp>
        <p:nvSpPr>
          <p:cNvPr id="6" name="Footer Placeholder 5">
            <a:extLst>
              <a:ext uri="{FF2B5EF4-FFF2-40B4-BE49-F238E27FC236}">
                <a16:creationId xmlns:a16="http://schemas.microsoft.com/office/drawing/2014/main" id="{BF90E097-0A95-4D24-9B7F-53D685FE628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D6791A-0631-4437-AEDD-6FE8EEB0F254}"/>
              </a:ext>
            </a:extLst>
          </p:cNvPr>
          <p:cNvSpPr>
            <a:spLocks noGrp="1"/>
          </p:cNvSpPr>
          <p:nvPr>
            <p:ph type="sldNum" sz="quarter" idx="12"/>
          </p:nvPr>
        </p:nvSpPr>
        <p:spPr/>
        <p:txBody>
          <a:bodyPr/>
          <a:lstStyle/>
          <a:p>
            <a:fld id="{961A8FA4-45CD-4A42-BCD3-9FAECE4CFC39}" type="slidenum">
              <a:rPr lang="en-US" smtClean="0"/>
              <a:t>‹#›</a:t>
            </a:fld>
            <a:endParaRPr lang="en-US"/>
          </a:p>
        </p:txBody>
      </p:sp>
    </p:spTree>
    <p:extLst>
      <p:ext uri="{BB962C8B-B14F-4D97-AF65-F5344CB8AC3E}">
        <p14:creationId xmlns:p14="http://schemas.microsoft.com/office/powerpoint/2010/main" val="699967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5FE0ED1-FF04-4AD0-B3C4-D0D4C39A8B34}"/>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9C625432-05F7-4219-80A2-9DC50A502092}"/>
              </a:ext>
            </a:extLst>
          </p:cNvPr>
          <p:cNvSpPr>
            <a:spLocks noGrp="1"/>
          </p:cNvSpPr>
          <p:nvPr>
            <p:ph type="title"/>
          </p:nvPr>
        </p:nvSpPr>
        <p:spPr>
          <a:xfrm>
            <a:off x="499729" y="1144588"/>
            <a:ext cx="11217349" cy="833068"/>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3F4F56C-CC4E-4A84-B787-83941F1FC8E5}"/>
              </a:ext>
            </a:extLst>
          </p:cNvPr>
          <p:cNvSpPr>
            <a:spLocks noGrp="1"/>
          </p:cNvSpPr>
          <p:nvPr>
            <p:ph type="body" idx="1"/>
          </p:nvPr>
        </p:nvSpPr>
        <p:spPr>
          <a:xfrm>
            <a:off x="499729" y="2115879"/>
            <a:ext cx="11217349" cy="406108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A6CFF2-5894-440B-9EC5-C660ABC73E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340205-4F4C-485F-8B43-0CE77715221D}" type="datetime1">
              <a:rPr lang="en-US" smtClean="0"/>
              <a:t>3/21/2019</a:t>
            </a:fld>
            <a:endParaRPr lang="en-US"/>
          </a:p>
        </p:txBody>
      </p:sp>
      <p:sp>
        <p:nvSpPr>
          <p:cNvPr id="5" name="Footer Placeholder 4">
            <a:extLst>
              <a:ext uri="{FF2B5EF4-FFF2-40B4-BE49-F238E27FC236}">
                <a16:creationId xmlns:a16="http://schemas.microsoft.com/office/drawing/2014/main" id="{30CBEBFD-7F8F-48C1-A3E1-DBF0FBBE6E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9C84D12-9BFA-4927-A6F6-D854166635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1A8FA4-45CD-4A42-BCD3-9FAECE4CFC39}" type="slidenum">
              <a:rPr lang="en-US" smtClean="0"/>
              <a:t>‹#›</a:t>
            </a:fld>
            <a:endParaRPr lang="en-US"/>
          </a:p>
        </p:txBody>
      </p:sp>
    </p:spTree>
    <p:extLst>
      <p:ext uri="{BB962C8B-B14F-4D97-AF65-F5344CB8AC3E}">
        <p14:creationId xmlns:p14="http://schemas.microsoft.com/office/powerpoint/2010/main" val="8389791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8" r:id="rId7"/>
    <p:sldLayoutId id="2147483657" r:id="rId8"/>
  </p:sldLayoutIdLst>
  <p:hf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4"/>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31D17-D4FA-480D-8EDA-F6ACEBA75833}"/>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67D43B19-7A37-4FD7-8C77-EF22F4571780}"/>
              </a:ext>
            </a:extLst>
          </p:cNvPr>
          <p:cNvSpPr>
            <a:spLocks noGrp="1"/>
          </p:cNvSpPr>
          <p:nvPr>
            <p:ph type="subTitle" idx="1"/>
          </p:nvPr>
        </p:nvSpPr>
        <p:spPr/>
        <p:txBody>
          <a:bodyPr/>
          <a:lstStyle/>
          <a:p>
            <a:endParaRPr lang="en-US"/>
          </a:p>
        </p:txBody>
      </p:sp>
      <p:pic>
        <p:nvPicPr>
          <p:cNvPr id="5" name="Picture 4">
            <a:extLst>
              <a:ext uri="{FF2B5EF4-FFF2-40B4-BE49-F238E27FC236}">
                <a16:creationId xmlns:a16="http://schemas.microsoft.com/office/drawing/2014/main" id="{91CD97F5-9A24-4025-8590-813C95C97D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4" name="Slide Number Placeholder 3">
            <a:extLst>
              <a:ext uri="{FF2B5EF4-FFF2-40B4-BE49-F238E27FC236}">
                <a16:creationId xmlns:a16="http://schemas.microsoft.com/office/drawing/2014/main" id="{D31E2868-8F06-4711-BB2B-5CF8495C6909}"/>
              </a:ext>
            </a:extLst>
          </p:cNvPr>
          <p:cNvSpPr>
            <a:spLocks noGrp="1"/>
          </p:cNvSpPr>
          <p:nvPr>
            <p:ph type="sldNum" sz="quarter" idx="12"/>
          </p:nvPr>
        </p:nvSpPr>
        <p:spPr/>
        <p:txBody>
          <a:bodyPr/>
          <a:lstStyle/>
          <a:p>
            <a:fld id="{961A8FA4-45CD-4A42-BCD3-9FAECE4CFC39}" type="slidenum">
              <a:rPr lang="en-US" smtClean="0"/>
              <a:t>1</a:t>
            </a:fld>
            <a:endParaRPr lang="en-US"/>
          </a:p>
        </p:txBody>
      </p:sp>
    </p:spTree>
    <p:extLst>
      <p:ext uri="{BB962C8B-B14F-4D97-AF65-F5344CB8AC3E}">
        <p14:creationId xmlns:p14="http://schemas.microsoft.com/office/powerpoint/2010/main" val="3867416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61D8140-66B3-45F3-91FA-29D84508E9F1}"/>
              </a:ext>
            </a:extLst>
          </p:cNvPr>
          <p:cNvSpPr/>
          <p:nvPr/>
        </p:nvSpPr>
        <p:spPr>
          <a:xfrm>
            <a:off x="0" y="914400"/>
            <a:ext cx="12192000" cy="5943600"/>
          </a:xfrm>
          <a:prstGeom prst="rect">
            <a:avLst/>
          </a:prstGeom>
          <a:solidFill>
            <a:srgbClr val="F47D1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2925811C-3487-4F71-AE10-E0D40167BA8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9068" b="7036"/>
          <a:stretch/>
        </p:blipFill>
        <p:spPr>
          <a:xfrm>
            <a:off x="0" y="1009425"/>
            <a:ext cx="12192000" cy="5753549"/>
          </a:xfrm>
        </p:spPr>
      </p:pic>
      <p:sp>
        <p:nvSpPr>
          <p:cNvPr id="3" name="Slide Number Placeholder 2">
            <a:extLst>
              <a:ext uri="{FF2B5EF4-FFF2-40B4-BE49-F238E27FC236}">
                <a16:creationId xmlns:a16="http://schemas.microsoft.com/office/drawing/2014/main" id="{4420265C-5E9F-4170-8AFE-2D8C84E3BBEB}"/>
              </a:ext>
            </a:extLst>
          </p:cNvPr>
          <p:cNvSpPr>
            <a:spLocks noGrp="1"/>
          </p:cNvSpPr>
          <p:nvPr>
            <p:ph type="sldNum" sz="quarter" idx="12"/>
          </p:nvPr>
        </p:nvSpPr>
        <p:spPr/>
        <p:txBody>
          <a:bodyPr/>
          <a:lstStyle/>
          <a:p>
            <a:fld id="{961A8FA4-45CD-4A42-BCD3-9FAECE4CFC39}" type="slidenum">
              <a:rPr lang="en-US" smtClean="0"/>
              <a:t>2</a:t>
            </a:fld>
            <a:endParaRPr lang="en-US"/>
          </a:p>
        </p:txBody>
      </p:sp>
    </p:spTree>
    <p:extLst>
      <p:ext uri="{BB962C8B-B14F-4D97-AF65-F5344CB8AC3E}">
        <p14:creationId xmlns:p14="http://schemas.microsoft.com/office/powerpoint/2010/main" val="26740817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1B201A1-B4FA-44F2-86A9-FA5584568467}"/>
              </a:ext>
            </a:extLst>
          </p:cNvPr>
          <p:cNvSpPr/>
          <p:nvPr/>
        </p:nvSpPr>
        <p:spPr>
          <a:xfrm>
            <a:off x="0" y="914400"/>
            <a:ext cx="12192000" cy="5943600"/>
          </a:xfrm>
          <a:prstGeom prst="rect">
            <a:avLst/>
          </a:prstGeom>
          <a:solidFill>
            <a:schemeClr val="bg2">
              <a:lumMod val="90000"/>
              <a:alpha val="2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EF9338-C2D7-477E-B03C-695F08D14119}"/>
              </a:ext>
            </a:extLst>
          </p:cNvPr>
          <p:cNvSpPr>
            <a:spLocks noGrp="1"/>
          </p:cNvSpPr>
          <p:nvPr>
            <p:ph type="title"/>
          </p:nvPr>
        </p:nvSpPr>
        <p:spPr>
          <a:xfrm>
            <a:off x="404838" y="1191362"/>
            <a:ext cx="11217349" cy="833068"/>
          </a:xfrm>
        </p:spPr>
        <p:txBody>
          <a:bodyPr/>
          <a:lstStyle/>
          <a:p>
            <a:r>
              <a:rPr lang="en-US" b="1" dirty="0">
                <a:solidFill>
                  <a:srgbClr val="1A4689"/>
                </a:solidFill>
              </a:rPr>
              <a:t>STATEWIDE IMPACTS</a:t>
            </a:r>
            <a:endParaRPr lang="en-US" dirty="0"/>
          </a:p>
        </p:txBody>
      </p:sp>
      <p:sp>
        <p:nvSpPr>
          <p:cNvPr id="3" name="Content Placeholder 2">
            <a:extLst>
              <a:ext uri="{FF2B5EF4-FFF2-40B4-BE49-F238E27FC236}">
                <a16:creationId xmlns:a16="http://schemas.microsoft.com/office/drawing/2014/main" id="{60B6C952-C9FC-4AB0-AB0D-230B977655FD}"/>
              </a:ext>
            </a:extLst>
          </p:cNvPr>
          <p:cNvSpPr>
            <a:spLocks noGrp="1"/>
          </p:cNvSpPr>
          <p:nvPr>
            <p:ph idx="1"/>
          </p:nvPr>
        </p:nvSpPr>
        <p:spPr>
          <a:xfrm>
            <a:off x="499730" y="2115879"/>
            <a:ext cx="5357606" cy="4061084"/>
          </a:xfrm>
        </p:spPr>
        <p:txBody>
          <a:bodyPr>
            <a:normAutofit fontScale="77500" lnSpcReduction="20000"/>
          </a:bodyPr>
          <a:lstStyle/>
          <a:p>
            <a:r>
              <a:rPr lang="en-US" dirty="0"/>
              <a:t>Large hub airports resulted in a significant impact</a:t>
            </a:r>
          </a:p>
          <a:p>
            <a:pPr lvl="1"/>
            <a:r>
              <a:rPr lang="en-US" dirty="0"/>
              <a:t>District 5: Orlando International Airport (MCO)</a:t>
            </a:r>
          </a:p>
          <a:p>
            <a:pPr lvl="1"/>
            <a:r>
              <a:rPr lang="en-US" dirty="0"/>
              <a:t>District 6: Miami International Airport (MIA)</a:t>
            </a:r>
          </a:p>
          <a:p>
            <a:pPr lvl="1"/>
            <a:r>
              <a:rPr lang="en-US" dirty="0"/>
              <a:t>District 4: Fort Lauderdale International Airport (FLL)</a:t>
            </a:r>
          </a:p>
          <a:p>
            <a:pPr lvl="1"/>
            <a:r>
              <a:rPr lang="en-US" dirty="0"/>
              <a:t>District 7: Tampa International Airport (TPA)</a:t>
            </a:r>
          </a:p>
          <a:p>
            <a:r>
              <a:rPr lang="en-US" dirty="0"/>
              <a:t>Visitor spending comprised the greatest proportion of impacts in District 1 and District 7</a:t>
            </a:r>
          </a:p>
          <a:p>
            <a:r>
              <a:rPr lang="en-US" dirty="0"/>
              <a:t>Military activity generated the majority of impacts in District 3 </a:t>
            </a:r>
          </a:p>
        </p:txBody>
      </p:sp>
      <p:pic>
        <p:nvPicPr>
          <p:cNvPr id="8" name="Picture 7">
            <a:extLst>
              <a:ext uri="{FF2B5EF4-FFF2-40B4-BE49-F238E27FC236}">
                <a16:creationId xmlns:a16="http://schemas.microsoft.com/office/drawing/2014/main" id="{46A217C6-09CB-4B42-9483-C3F7CBF61D03}"/>
              </a:ext>
            </a:extLst>
          </p:cNvPr>
          <p:cNvPicPr>
            <a:picLocks noChangeAspect="1"/>
          </p:cNvPicPr>
          <p:nvPr/>
        </p:nvPicPr>
        <p:blipFill rotWithShape="1">
          <a:blip r:embed="rId2">
            <a:extLst>
              <a:ext uri="{28A0092B-C50C-407E-A947-70E740481C1C}">
                <a14:useLocalDpi xmlns:a14="http://schemas.microsoft.com/office/drawing/2010/main" val="0"/>
              </a:ext>
            </a:extLst>
          </a:blip>
          <a:srcRect l="38662"/>
          <a:stretch/>
        </p:blipFill>
        <p:spPr>
          <a:xfrm>
            <a:off x="5809086" y="959476"/>
            <a:ext cx="6382914" cy="5853448"/>
          </a:xfrm>
          <a:prstGeom prst="rect">
            <a:avLst/>
          </a:prstGeom>
        </p:spPr>
      </p:pic>
      <p:sp>
        <p:nvSpPr>
          <p:cNvPr id="4" name="Slide Number Placeholder 3">
            <a:extLst>
              <a:ext uri="{FF2B5EF4-FFF2-40B4-BE49-F238E27FC236}">
                <a16:creationId xmlns:a16="http://schemas.microsoft.com/office/drawing/2014/main" id="{6E82C97E-6D67-44D1-A271-8ABAD2A0C92D}"/>
              </a:ext>
            </a:extLst>
          </p:cNvPr>
          <p:cNvSpPr>
            <a:spLocks noGrp="1"/>
          </p:cNvSpPr>
          <p:nvPr>
            <p:ph type="sldNum" sz="quarter" idx="12"/>
          </p:nvPr>
        </p:nvSpPr>
        <p:spPr/>
        <p:txBody>
          <a:bodyPr/>
          <a:lstStyle/>
          <a:p>
            <a:fld id="{961A8FA4-45CD-4A42-BCD3-9FAECE4CFC39}" type="slidenum">
              <a:rPr lang="en-US" smtClean="0"/>
              <a:t>3</a:t>
            </a:fld>
            <a:endParaRPr lang="en-US"/>
          </a:p>
        </p:txBody>
      </p:sp>
    </p:spTree>
    <p:extLst>
      <p:ext uri="{BB962C8B-B14F-4D97-AF65-F5344CB8AC3E}">
        <p14:creationId xmlns:p14="http://schemas.microsoft.com/office/powerpoint/2010/main" val="3388854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4DB468E-51B0-454D-924F-AFDD14920515}"/>
              </a:ext>
            </a:extLst>
          </p:cNvPr>
          <p:cNvGraphicFramePr>
            <a:graphicFrameLocks noGrp="1"/>
          </p:cNvGraphicFramePr>
          <p:nvPr>
            <p:extLst>
              <p:ext uri="{D42A27DB-BD31-4B8C-83A1-F6EECF244321}">
                <p14:modId xmlns:p14="http://schemas.microsoft.com/office/powerpoint/2010/main" val="4170689247"/>
              </p:ext>
            </p:extLst>
          </p:nvPr>
        </p:nvGraphicFramePr>
        <p:xfrm>
          <a:off x="1" y="919977"/>
          <a:ext cx="12191999" cy="5938027"/>
        </p:xfrm>
        <a:graphic>
          <a:graphicData uri="http://schemas.openxmlformats.org/drawingml/2006/table">
            <a:tbl>
              <a:tblPr firstRow="1" firstCol="1" bandRow="1">
                <a:tableStyleId>{7DF18680-E054-41AD-8BC1-D1AEF772440D}</a:tableStyleId>
              </a:tblPr>
              <a:tblGrid>
                <a:gridCol w="1284050">
                  <a:extLst>
                    <a:ext uri="{9D8B030D-6E8A-4147-A177-3AD203B41FA5}">
                      <a16:colId xmlns:a16="http://schemas.microsoft.com/office/drawing/2014/main" val="1359497178"/>
                    </a:ext>
                  </a:extLst>
                </a:gridCol>
                <a:gridCol w="2149813">
                  <a:extLst>
                    <a:ext uri="{9D8B030D-6E8A-4147-A177-3AD203B41FA5}">
                      <a16:colId xmlns:a16="http://schemas.microsoft.com/office/drawing/2014/main" val="574042032"/>
                    </a:ext>
                  </a:extLst>
                </a:gridCol>
                <a:gridCol w="2295727">
                  <a:extLst>
                    <a:ext uri="{9D8B030D-6E8A-4147-A177-3AD203B41FA5}">
                      <a16:colId xmlns:a16="http://schemas.microsoft.com/office/drawing/2014/main" val="569211749"/>
                    </a:ext>
                  </a:extLst>
                </a:gridCol>
                <a:gridCol w="2509737">
                  <a:extLst>
                    <a:ext uri="{9D8B030D-6E8A-4147-A177-3AD203B41FA5}">
                      <a16:colId xmlns:a16="http://schemas.microsoft.com/office/drawing/2014/main" val="41207566"/>
                    </a:ext>
                  </a:extLst>
                </a:gridCol>
                <a:gridCol w="2103428">
                  <a:extLst>
                    <a:ext uri="{9D8B030D-6E8A-4147-A177-3AD203B41FA5}">
                      <a16:colId xmlns:a16="http://schemas.microsoft.com/office/drawing/2014/main" val="4108828859"/>
                    </a:ext>
                  </a:extLst>
                </a:gridCol>
                <a:gridCol w="1849244">
                  <a:extLst>
                    <a:ext uri="{9D8B030D-6E8A-4147-A177-3AD203B41FA5}">
                      <a16:colId xmlns:a16="http://schemas.microsoft.com/office/drawing/2014/main" val="2552660061"/>
                    </a:ext>
                  </a:extLst>
                </a:gridCol>
              </a:tblGrid>
              <a:tr h="687823">
                <a:tc gridSpan="6">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3200" dirty="0"/>
                        <a:t>FDOT District Impacts</a:t>
                      </a:r>
                    </a:p>
                  </a:txBody>
                  <a:tcPr marL="68580" marR="68580" marT="0" marB="0" anchor="ctr">
                    <a:solidFill>
                      <a:srgbClr val="3C8BB6"/>
                    </a:solidFill>
                  </a:tcPr>
                </a:tc>
                <a:tc hMerge="1">
                  <a:txBody>
                    <a:bodyPr/>
                    <a:lstStyle/>
                    <a:p>
                      <a:pPr marL="0" marR="0" algn="ct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hMerge="1">
                  <a:txBody>
                    <a:bodyPr/>
                    <a:lstStyle/>
                    <a:p>
                      <a:pPr marL="0" marR="0" algn="ct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hMerge="1">
                  <a:txBody>
                    <a:bodyPr/>
                    <a:lstStyle/>
                    <a:p>
                      <a:pPr marL="0" marR="0" algn="ct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hMerge="1">
                  <a:txBody>
                    <a:bodyPr/>
                    <a:lstStyle/>
                    <a:p>
                      <a:pPr marL="0" marR="0" algn="ct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hMerge="1">
                  <a:txBody>
                    <a:bodyPr/>
                    <a:lstStyle/>
                    <a:p>
                      <a:pPr marL="0" marR="0" algn="ct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extLst>
                  <a:ext uri="{0D108BD9-81ED-4DB2-BD59-A6C34878D82A}">
                    <a16:rowId xmlns:a16="http://schemas.microsoft.com/office/drawing/2014/main" val="1831346099"/>
                  </a:ext>
                </a:extLst>
              </a:tr>
              <a:tr h="583356">
                <a:tc>
                  <a:txBody>
                    <a:bodyPr/>
                    <a:lstStyle/>
                    <a:p>
                      <a:pPr marL="0" marR="0" algn="ctr">
                        <a:lnSpc>
                          <a:spcPct val="107000"/>
                        </a:lnSpc>
                        <a:spcBef>
                          <a:spcPts val="0"/>
                        </a:spcBef>
                        <a:spcAft>
                          <a:spcPts val="0"/>
                        </a:spcAft>
                      </a:pPr>
                      <a:r>
                        <a:rPr lang="en-US" sz="1800" dirty="0">
                          <a:effectLst/>
                        </a:rPr>
                        <a:t>FDOT District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ctr">
                        <a:lnSpc>
                          <a:spcPct val="107000"/>
                        </a:lnSpc>
                        <a:spcBef>
                          <a:spcPts val="0"/>
                        </a:spcBef>
                        <a:spcAft>
                          <a:spcPts val="0"/>
                        </a:spcAft>
                      </a:pPr>
                      <a:r>
                        <a:rPr lang="en-US" sz="1800" b="1" dirty="0">
                          <a:solidFill>
                            <a:schemeClr val="bg1"/>
                          </a:solidFill>
                          <a:effectLst/>
                        </a:rPr>
                        <a:t>On-Airport Activity</a:t>
                      </a:r>
                      <a:endParaRPr lang="en-US" sz="1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ctr">
                        <a:lnSpc>
                          <a:spcPct val="107000"/>
                        </a:lnSpc>
                        <a:spcBef>
                          <a:spcPts val="0"/>
                        </a:spcBef>
                        <a:spcAft>
                          <a:spcPts val="0"/>
                        </a:spcAft>
                      </a:pPr>
                      <a:r>
                        <a:rPr lang="en-US" sz="1800" b="1" dirty="0">
                          <a:solidFill>
                            <a:schemeClr val="bg1"/>
                          </a:solidFill>
                          <a:effectLst/>
                        </a:rPr>
                        <a:t>Visitor Spending</a:t>
                      </a:r>
                      <a:endParaRPr lang="en-US" sz="1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ctr">
                        <a:lnSpc>
                          <a:spcPct val="107000"/>
                        </a:lnSpc>
                        <a:spcBef>
                          <a:spcPts val="0"/>
                        </a:spcBef>
                        <a:spcAft>
                          <a:spcPts val="0"/>
                        </a:spcAft>
                      </a:pPr>
                      <a:r>
                        <a:rPr lang="en-US" sz="1800" b="1" dirty="0">
                          <a:solidFill>
                            <a:schemeClr val="bg1"/>
                          </a:solidFill>
                          <a:effectLst/>
                        </a:rPr>
                        <a:t>Industry Reliance</a:t>
                      </a:r>
                      <a:endParaRPr lang="en-US" sz="1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ctr">
                        <a:lnSpc>
                          <a:spcPct val="107000"/>
                        </a:lnSpc>
                        <a:spcBef>
                          <a:spcPts val="0"/>
                        </a:spcBef>
                        <a:spcAft>
                          <a:spcPts val="0"/>
                        </a:spcAft>
                      </a:pPr>
                      <a:r>
                        <a:rPr lang="en-US" sz="1800" b="1" dirty="0">
                          <a:solidFill>
                            <a:schemeClr val="bg1"/>
                          </a:solidFill>
                          <a:effectLst/>
                        </a:rPr>
                        <a:t>Military Spending</a:t>
                      </a:r>
                      <a:endParaRPr lang="en-US" sz="1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solidFill>
                      <a:srgbClr val="3C8BB6"/>
                    </a:solidFill>
                  </a:tcPr>
                </a:tc>
                <a:tc>
                  <a:txBody>
                    <a:bodyPr/>
                    <a:lstStyle/>
                    <a:p>
                      <a:pPr marL="0" marR="0" algn="ctr">
                        <a:lnSpc>
                          <a:spcPct val="107000"/>
                        </a:lnSpc>
                        <a:spcBef>
                          <a:spcPts val="0"/>
                        </a:spcBef>
                        <a:spcAft>
                          <a:spcPts val="0"/>
                        </a:spcAft>
                      </a:pPr>
                      <a:r>
                        <a:rPr lang="en-US" sz="1800" b="1" dirty="0">
                          <a:solidFill>
                            <a:schemeClr val="bg1"/>
                          </a:solidFill>
                          <a:effectLst/>
                        </a:rPr>
                        <a:t>Total</a:t>
                      </a:r>
                      <a:endParaRPr lang="en-US" sz="1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solidFill>
                      <a:srgbClr val="3C8BB6"/>
                    </a:solidFill>
                  </a:tcPr>
                </a:tc>
                <a:extLst>
                  <a:ext uri="{0D108BD9-81ED-4DB2-BD59-A6C34878D82A}">
                    <a16:rowId xmlns:a16="http://schemas.microsoft.com/office/drawing/2014/main" val="2702354340"/>
                  </a:ext>
                </a:extLst>
              </a:tr>
              <a:tr h="583356">
                <a:tc>
                  <a:txBody>
                    <a:bodyPr/>
                    <a:lstStyle/>
                    <a:p>
                      <a:pPr marL="0" marR="0" algn="ctr">
                        <a:lnSpc>
                          <a:spcPct val="107000"/>
                        </a:lnSpc>
                        <a:spcBef>
                          <a:spcPts val="0"/>
                        </a:spcBef>
                        <a:spcAft>
                          <a:spcPts val="0"/>
                        </a:spcAft>
                      </a:pPr>
                      <a:r>
                        <a:rPr lang="en-US" sz="1800" dirty="0">
                          <a:effectLst/>
                        </a:rPr>
                        <a:t>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r">
                        <a:lnSpc>
                          <a:spcPct val="107000"/>
                        </a:lnSpc>
                        <a:spcBef>
                          <a:spcPts val="0"/>
                        </a:spcBef>
                        <a:spcAft>
                          <a:spcPts val="0"/>
                        </a:spcAft>
                      </a:pPr>
                      <a:r>
                        <a:rPr lang="en-US" sz="1800" b="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$3,464,014,000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$9,735,602,000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$13,199,616,000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736094084"/>
                  </a:ext>
                </a:extLst>
              </a:tr>
              <a:tr h="583356">
                <a:tc>
                  <a:txBody>
                    <a:bodyPr/>
                    <a:lstStyle/>
                    <a:p>
                      <a:pPr marL="0" marR="0" algn="ctr">
                        <a:lnSpc>
                          <a:spcPct val="107000"/>
                        </a:lnSpc>
                        <a:spcBef>
                          <a:spcPts val="0"/>
                        </a:spcBef>
                        <a:spcAft>
                          <a:spcPts val="0"/>
                        </a:spcAft>
                      </a:pPr>
                      <a:r>
                        <a:rPr lang="en-US" sz="1800" dirty="0">
                          <a:effectLst/>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$7,044,109,000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$2,444,984,000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$2,469,447,000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$11,958,540,000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283482969"/>
                  </a:ext>
                </a:extLst>
              </a:tr>
              <a:tr h="583356">
                <a:tc>
                  <a:txBody>
                    <a:bodyPr/>
                    <a:lstStyle/>
                    <a:p>
                      <a:pPr marL="0" marR="0" algn="ctr">
                        <a:lnSpc>
                          <a:spcPct val="107000"/>
                        </a:lnSpc>
                        <a:spcBef>
                          <a:spcPts val="0"/>
                        </a:spcBef>
                        <a:spcAft>
                          <a:spcPts val="0"/>
                        </a:spcAft>
                      </a:pPr>
                      <a:r>
                        <a:rPr lang="en-US" sz="1800" dirty="0">
                          <a:effectLst/>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$2,073,727,000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$2,450,817,000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$4,893,403,000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$9,417,946,000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193124037"/>
                  </a:ext>
                </a:extLst>
              </a:tr>
              <a:tr h="583356">
                <a:tc>
                  <a:txBody>
                    <a:bodyPr/>
                    <a:lstStyle/>
                    <a:p>
                      <a:pPr marL="0" marR="0" algn="ctr">
                        <a:lnSpc>
                          <a:spcPct val="107000"/>
                        </a:lnSpc>
                        <a:spcBef>
                          <a:spcPts val="0"/>
                        </a:spcBef>
                        <a:spcAft>
                          <a:spcPts val="0"/>
                        </a:spcAft>
                      </a:pPr>
                      <a:r>
                        <a:rPr lang="en-US" sz="1800" dirty="0">
                          <a:effectLst/>
                        </a:rPr>
                        <a:t>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$13,189,292,000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$18,859,906,000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$32,049,197,000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082741654"/>
                  </a:ext>
                </a:extLst>
              </a:tr>
              <a:tr h="583356">
                <a:tc>
                  <a:txBody>
                    <a:bodyPr/>
                    <a:lstStyle/>
                    <a:p>
                      <a:pPr marL="0" marR="0" algn="ctr">
                        <a:lnSpc>
                          <a:spcPct val="107000"/>
                        </a:lnSpc>
                        <a:spcBef>
                          <a:spcPts val="0"/>
                        </a:spcBef>
                        <a:spcAft>
                          <a:spcPts val="0"/>
                        </a:spcAft>
                      </a:pPr>
                      <a:r>
                        <a:rPr lang="en-US" sz="1800" dirty="0">
                          <a:effectLst/>
                        </a:rPr>
                        <a:t>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r">
                        <a:lnSpc>
                          <a:spcPct val="107000"/>
                        </a:lnSpc>
                        <a:spcBef>
                          <a:spcPts val="0"/>
                        </a:spcBef>
                        <a:spcAft>
                          <a:spcPts val="0"/>
                        </a:spcAft>
                      </a:pPr>
                      <a:r>
                        <a:rPr lang="en-US" sz="1800" b="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$20,528,246,000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$29,224,709,000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$850,499,000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$50,603,454,000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382415994"/>
                  </a:ext>
                </a:extLst>
              </a:tr>
              <a:tr h="583356">
                <a:tc>
                  <a:txBody>
                    <a:bodyPr/>
                    <a:lstStyle/>
                    <a:p>
                      <a:pPr marL="0" marR="0" algn="ctr">
                        <a:lnSpc>
                          <a:spcPct val="107000"/>
                        </a:lnSpc>
                        <a:spcBef>
                          <a:spcPts val="0"/>
                        </a:spcBef>
                        <a:spcAft>
                          <a:spcPts val="0"/>
                        </a:spcAft>
                      </a:pPr>
                      <a:r>
                        <a:rPr lang="en-US" sz="1800" dirty="0">
                          <a:effectLst/>
                        </a:rPr>
                        <a:t>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3C8BB6"/>
                    </a:solidFill>
                  </a:tcP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$19,901,216,000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$15,455,223,000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$583,953,000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$35,940,392,000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958013075"/>
                  </a:ext>
                </a:extLst>
              </a:tr>
              <a:tr h="583356">
                <a:tc>
                  <a:txBody>
                    <a:bodyPr/>
                    <a:lstStyle/>
                    <a:p>
                      <a:pPr marL="0" marR="0" algn="ctr">
                        <a:lnSpc>
                          <a:spcPct val="107000"/>
                        </a:lnSpc>
                        <a:spcBef>
                          <a:spcPts val="0"/>
                        </a:spcBef>
                        <a:spcAft>
                          <a:spcPts val="0"/>
                        </a:spcAft>
                      </a:pPr>
                      <a:r>
                        <a:rPr lang="en-US" sz="1800" dirty="0">
                          <a:effectLst/>
                        </a:rPr>
                        <a:t>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solidFill>
                      <a:srgbClr val="3C8BB6"/>
                    </a:solidFill>
                  </a:tcPr>
                </a:tc>
                <a:tc>
                  <a:txBody>
                    <a:bodyPr/>
                    <a:lstStyle/>
                    <a:p>
                      <a:pPr marL="0" marR="0" algn="r">
                        <a:lnSpc>
                          <a:spcPct val="107000"/>
                        </a:lnSpc>
                        <a:spcBef>
                          <a:spcPts val="0"/>
                        </a:spcBef>
                        <a:spcAft>
                          <a:spcPts val="0"/>
                        </a:spcAft>
                      </a:pPr>
                      <a:r>
                        <a:rPr lang="en-US" sz="1800" b="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$5,813,602,000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$12,561,293,000</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800" b="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N/A</a:t>
                      </a:r>
                      <a:endParaRPr lang="en-US" sz="1800" b="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800" b="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$1,018,478,000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$19,393,374,000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02150947"/>
                  </a:ext>
                </a:extLst>
              </a:tr>
              <a:tr h="583356">
                <a:tc>
                  <a:txBody>
                    <a:bodyPr/>
                    <a:lstStyle/>
                    <a:p>
                      <a:pPr marL="0" marR="0" algn="ctr">
                        <a:lnSpc>
                          <a:spcPct val="107000"/>
                        </a:lnSpc>
                        <a:spcBef>
                          <a:spcPts val="0"/>
                        </a:spcBef>
                        <a:spcAft>
                          <a:spcPts val="0"/>
                        </a:spcAft>
                      </a:pPr>
                      <a:r>
                        <a:rPr lang="en-US" sz="1800" dirty="0">
                          <a:effectLst/>
                        </a:rPr>
                        <a:t>Statewide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3C8BB6"/>
                    </a:solidFill>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$72,014,206,000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$90,732,534,000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$2,281,049,000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$9,815,780,000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$174,843,568,000</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00924850"/>
                  </a:ext>
                </a:extLst>
              </a:tr>
            </a:tbl>
          </a:graphicData>
        </a:graphic>
      </p:graphicFrame>
      <p:sp>
        <p:nvSpPr>
          <p:cNvPr id="5" name="Slide Number Placeholder 4">
            <a:extLst>
              <a:ext uri="{FF2B5EF4-FFF2-40B4-BE49-F238E27FC236}">
                <a16:creationId xmlns:a16="http://schemas.microsoft.com/office/drawing/2014/main" id="{250E76E3-4F64-43C8-94FC-83A62B0514D7}"/>
              </a:ext>
            </a:extLst>
          </p:cNvPr>
          <p:cNvSpPr>
            <a:spLocks noGrp="1"/>
          </p:cNvSpPr>
          <p:nvPr>
            <p:ph type="sldNum" sz="quarter" idx="12"/>
          </p:nvPr>
        </p:nvSpPr>
        <p:spPr/>
        <p:txBody>
          <a:bodyPr/>
          <a:lstStyle/>
          <a:p>
            <a:fld id="{961A8FA4-45CD-4A42-BCD3-9FAECE4CFC39}" type="slidenum">
              <a:rPr lang="en-US" smtClean="0"/>
              <a:t>4</a:t>
            </a:fld>
            <a:endParaRPr lang="en-US"/>
          </a:p>
        </p:txBody>
      </p:sp>
    </p:spTree>
    <p:extLst>
      <p:ext uri="{BB962C8B-B14F-4D97-AF65-F5344CB8AC3E}">
        <p14:creationId xmlns:p14="http://schemas.microsoft.com/office/powerpoint/2010/main" val="2687074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2FB0EE-4C1E-48AB-A58F-1560066084BD}"/>
              </a:ext>
            </a:extLst>
          </p:cNvPr>
          <p:cNvSpPr txBox="1"/>
          <p:nvPr/>
        </p:nvSpPr>
        <p:spPr>
          <a:xfrm>
            <a:off x="5242560" y="1752600"/>
            <a:ext cx="6690360" cy="2800767"/>
          </a:xfrm>
          <a:prstGeom prst="rect">
            <a:avLst/>
          </a:prstGeom>
          <a:noFill/>
        </p:spPr>
        <p:txBody>
          <a:bodyPr wrap="square" rtlCol="0">
            <a:spAutoFit/>
          </a:bodyPr>
          <a:lstStyle/>
          <a:p>
            <a:pPr algn="ctr"/>
            <a:r>
              <a:rPr lang="en-US" sz="8800" b="1" dirty="0">
                <a:solidFill>
                  <a:schemeClr val="bg1"/>
                </a:solidFill>
              </a:rPr>
              <a:t>FDOT District Impacts</a:t>
            </a:r>
          </a:p>
        </p:txBody>
      </p:sp>
      <p:sp>
        <p:nvSpPr>
          <p:cNvPr id="2" name="Slide Number Placeholder 1">
            <a:extLst>
              <a:ext uri="{FF2B5EF4-FFF2-40B4-BE49-F238E27FC236}">
                <a16:creationId xmlns:a16="http://schemas.microsoft.com/office/drawing/2014/main" id="{B54A70C8-62AC-4432-BDDB-3D6EEE07C37D}"/>
              </a:ext>
            </a:extLst>
          </p:cNvPr>
          <p:cNvSpPr>
            <a:spLocks noGrp="1"/>
          </p:cNvSpPr>
          <p:nvPr>
            <p:ph type="sldNum" sz="quarter" idx="12"/>
          </p:nvPr>
        </p:nvSpPr>
        <p:spPr/>
        <p:txBody>
          <a:bodyPr/>
          <a:lstStyle/>
          <a:p>
            <a:fld id="{961A8FA4-45CD-4A42-BCD3-9FAECE4CFC39}" type="slidenum">
              <a:rPr lang="en-US" smtClean="0"/>
              <a:t>5</a:t>
            </a:fld>
            <a:endParaRPr lang="en-US"/>
          </a:p>
        </p:txBody>
      </p:sp>
    </p:spTree>
    <p:extLst>
      <p:ext uri="{BB962C8B-B14F-4D97-AF65-F5344CB8AC3E}">
        <p14:creationId xmlns:p14="http://schemas.microsoft.com/office/powerpoint/2010/main" val="2220948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8E147E7-E57E-4204-9145-1AB8D5334BE0}"/>
              </a:ext>
            </a:extLst>
          </p:cNvPr>
          <p:cNvPicPr>
            <a:picLocks noChangeAspect="1"/>
          </p:cNvPicPr>
          <p:nvPr/>
        </p:nvPicPr>
        <p:blipFill rotWithShape="1">
          <a:blip r:embed="rId2">
            <a:extLst>
              <a:ext uri="{28A0092B-C50C-407E-A947-70E740481C1C}">
                <a14:useLocalDpi xmlns:a14="http://schemas.microsoft.com/office/drawing/2010/main" val="0"/>
              </a:ext>
            </a:extLst>
          </a:blip>
          <a:srcRect t="-1" b="17154"/>
          <a:stretch/>
        </p:blipFill>
        <p:spPr>
          <a:xfrm>
            <a:off x="0" y="914578"/>
            <a:ext cx="12192000" cy="6737172"/>
          </a:xfrm>
          <a:prstGeom prst="rect">
            <a:avLst/>
          </a:prstGeom>
        </p:spPr>
      </p:pic>
      <p:sp>
        <p:nvSpPr>
          <p:cNvPr id="10" name="Rectangle 9">
            <a:extLst>
              <a:ext uri="{FF2B5EF4-FFF2-40B4-BE49-F238E27FC236}">
                <a16:creationId xmlns:a16="http://schemas.microsoft.com/office/drawing/2014/main" id="{722C6D5F-7EE5-40A6-AF7C-AAD5AF20F641}"/>
              </a:ext>
            </a:extLst>
          </p:cNvPr>
          <p:cNvSpPr/>
          <p:nvPr/>
        </p:nvSpPr>
        <p:spPr>
          <a:xfrm>
            <a:off x="-1" y="914400"/>
            <a:ext cx="12192001" cy="673735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7BA49E-6619-4209-8707-9398E9BEEFE1}"/>
              </a:ext>
            </a:extLst>
          </p:cNvPr>
          <p:cNvSpPr>
            <a:spLocks noGrp="1"/>
          </p:cNvSpPr>
          <p:nvPr>
            <p:ph type="title"/>
          </p:nvPr>
        </p:nvSpPr>
        <p:spPr/>
        <p:txBody>
          <a:bodyPr/>
          <a:lstStyle/>
          <a:p>
            <a:r>
              <a:rPr lang="en-US" b="1" dirty="0">
                <a:solidFill>
                  <a:srgbClr val="1A4689"/>
                </a:solidFill>
              </a:rPr>
              <a:t>FDOT DISTRICT 1</a:t>
            </a:r>
          </a:p>
        </p:txBody>
      </p:sp>
      <p:sp>
        <p:nvSpPr>
          <p:cNvPr id="4" name="Content Placeholder 3">
            <a:extLst>
              <a:ext uri="{FF2B5EF4-FFF2-40B4-BE49-F238E27FC236}">
                <a16:creationId xmlns:a16="http://schemas.microsoft.com/office/drawing/2014/main" id="{5119806A-B949-4A6C-A1C0-16586A9EB2CA}"/>
              </a:ext>
            </a:extLst>
          </p:cNvPr>
          <p:cNvSpPr>
            <a:spLocks noGrp="1"/>
          </p:cNvSpPr>
          <p:nvPr>
            <p:ph sz="half" idx="1"/>
          </p:nvPr>
        </p:nvSpPr>
        <p:spPr>
          <a:xfrm>
            <a:off x="368150" y="2157043"/>
            <a:ext cx="5520071" cy="4019920"/>
          </a:xfrm>
        </p:spPr>
        <p:txBody>
          <a:bodyPr/>
          <a:lstStyle/>
          <a:p>
            <a:r>
              <a:rPr lang="en-US" b="1" dirty="0"/>
              <a:t>On-Airport Activity: </a:t>
            </a:r>
            <a:r>
              <a:rPr lang="en-US" dirty="0"/>
              <a:t>$3.5 billion</a:t>
            </a:r>
          </a:p>
          <a:p>
            <a:r>
              <a:rPr lang="en-US" b="1" dirty="0"/>
              <a:t>Visitor Spending: </a:t>
            </a:r>
            <a:r>
              <a:rPr lang="en-US" dirty="0"/>
              <a:t>$9.7 billion</a:t>
            </a:r>
          </a:p>
          <a:p>
            <a:endParaRPr lang="en-US" dirty="0"/>
          </a:p>
          <a:p>
            <a:pPr marL="0" indent="0">
              <a:buNone/>
            </a:pPr>
            <a:endParaRPr lang="en-US" dirty="0"/>
          </a:p>
        </p:txBody>
      </p:sp>
      <p:pic>
        <p:nvPicPr>
          <p:cNvPr id="8" name="Content Placeholder 7">
            <a:extLst>
              <a:ext uri="{FF2B5EF4-FFF2-40B4-BE49-F238E27FC236}">
                <a16:creationId xmlns:a16="http://schemas.microsoft.com/office/drawing/2014/main" id="{9D54B6AE-FA7D-4809-B103-F7DEC90E5FC9}"/>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33380" t="9931" r="24049" b="6854"/>
          <a:stretch/>
        </p:blipFill>
        <p:spPr>
          <a:xfrm>
            <a:off x="6889443" y="1144588"/>
            <a:ext cx="5190185" cy="5706884"/>
          </a:xfrm>
        </p:spPr>
      </p:pic>
      <p:pic>
        <p:nvPicPr>
          <p:cNvPr id="9" name="Content Placeholder 7">
            <a:extLst>
              <a:ext uri="{FF2B5EF4-FFF2-40B4-BE49-F238E27FC236}">
                <a16:creationId xmlns:a16="http://schemas.microsoft.com/office/drawing/2014/main" id="{7DE79232-B07C-4F0B-A020-7E4EE0995F3D}"/>
              </a:ext>
            </a:extLst>
          </p:cNvPr>
          <p:cNvPicPr>
            <a:picLocks noChangeAspect="1"/>
          </p:cNvPicPr>
          <p:nvPr/>
        </p:nvPicPr>
        <p:blipFill rotWithShape="1">
          <a:blip r:embed="rId3">
            <a:extLst>
              <a:ext uri="{28A0092B-C50C-407E-A947-70E740481C1C}">
                <a14:useLocalDpi xmlns:a14="http://schemas.microsoft.com/office/drawing/2010/main" val="0"/>
              </a:ext>
            </a:extLst>
          </a:blip>
          <a:srcRect l="6127" t="44728" r="69454" b="19028"/>
          <a:stretch/>
        </p:blipFill>
        <p:spPr>
          <a:xfrm>
            <a:off x="4300559" y="3235710"/>
            <a:ext cx="2977166" cy="2485623"/>
          </a:xfrm>
          <a:prstGeom prst="rect">
            <a:avLst/>
          </a:prstGeom>
        </p:spPr>
      </p:pic>
      <p:sp>
        <p:nvSpPr>
          <p:cNvPr id="3" name="Slide Number Placeholder 2">
            <a:extLst>
              <a:ext uri="{FF2B5EF4-FFF2-40B4-BE49-F238E27FC236}">
                <a16:creationId xmlns:a16="http://schemas.microsoft.com/office/drawing/2014/main" id="{E22521D0-69E2-4837-BD8D-C41535A3477E}"/>
              </a:ext>
            </a:extLst>
          </p:cNvPr>
          <p:cNvSpPr>
            <a:spLocks noGrp="1"/>
          </p:cNvSpPr>
          <p:nvPr>
            <p:ph type="sldNum" sz="quarter" idx="12"/>
          </p:nvPr>
        </p:nvSpPr>
        <p:spPr/>
        <p:txBody>
          <a:bodyPr/>
          <a:lstStyle/>
          <a:p>
            <a:fld id="{961A8FA4-45CD-4A42-BCD3-9FAECE4CFC39}" type="slidenum">
              <a:rPr lang="en-US" smtClean="0"/>
              <a:t>6</a:t>
            </a:fld>
            <a:endParaRPr lang="en-US"/>
          </a:p>
        </p:txBody>
      </p:sp>
      <p:sp>
        <p:nvSpPr>
          <p:cNvPr id="5" name="TextBox 4">
            <a:extLst>
              <a:ext uri="{FF2B5EF4-FFF2-40B4-BE49-F238E27FC236}">
                <a16:creationId xmlns:a16="http://schemas.microsoft.com/office/drawing/2014/main" id="{6007FB6D-59DD-4D60-800A-7FF3BB62BD47}"/>
              </a:ext>
            </a:extLst>
          </p:cNvPr>
          <p:cNvSpPr txBox="1"/>
          <p:nvPr/>
        </p:nvSpPr>
        <p:spPr>
          <a:xfrm>
            <a:off x="730700" y="6552492"/>
            <a:ext cx="2506455" cy="276999"/>
          </a:xfrm>
          <a:prstGeom prst="rect">
            <a:avLst/>
          </a:prstGeom>
          <a:noFill/>
        </p:spPr>
        <p:txBody>
          <a:bodyPr wrap="none" rtlCol="0">
            <a:spAutoFit/>
          </a:bodyPr>
          <a:lstStyle/>
          <a:p>
            <a:r>
              <a:rPr lang="en-US" sz="1200" i="1" dirty="0">
                <a:solidFill>
                  <a:schemeClr val="tx1">
                    <a:lumMod val="75000"/>
                    <a:lumOff val="25000"/>
                  </a:schemeClr>
                </a:solidFill>
              </a:rPr>
              <a:t>*Totals may not add due to rounding.</a:t>
            </a:r>
          </a:p>
        </p:txBody>
      </p:sp>
      <p:graphicFrame>
        <p:nvGraphicFramePr>
          <p:cNvPr id="6" name="Table 5">
            <a:extLst>
              <a:ext uri="{FF2B5EF4-FFF2-40B4-BE49-F238E27FC236}">
                <a16:creationId xmlns:a16="http://schemas.microsoft.com/office/drawing/2014/main" id="{F5AA829B-8A78-4534-9FE1-B037161335BC}"/>
              </a:ext>
            </a:extLst>
          </p:cNvPr>
          <p:cNvGraphicFramePr>
            <a:graphicFrameLocks noGrp="1"/>
          </p:cNvGraphicFramePr>
          <p:nvPr>
            <p:extLst>
              <p:ext uri="{D42A27DB-BD31-4B8C-83A1-F6EECF244321}">
                <p14:modId xmlns:p14="http://schemas.microsoft.com/office/powerpoint/2010/main" val="2677919307"/>
              </p:ext>
            </p:extLst>
          </p:nvPr>
        </p:nvGraphicFramePr>
        <p:xfrm>
          <a:off x="730700" y="3184904"/>
          <a:ext cx="3569859" cy="3337560"/>
        </p:xfrm>
        <a:graphic>
          <a:graphicData uri="http://schemas.openxmlformats.org/drawingml/2006/table">
            <a:tbl>
              <a:tblPr firstRow="1" bandRow="1">
                <a:tableStyleId>{9DCAF9ED-07DC-4A11-8D7F-57B35C25682E}</a:tableStyleId>
              </a:tblPr>
              <a:tblGrid>
                <a:gridCol w="1507675">
                  <a:extLst>
                    <a:ext uri="{9D8B030D-6E8A-4147-A177-3AD203B41FA5}">
                      <a16:colId xmlns:a16="http://schemas.microsoft.com/office/drawing/2014/main" val="143662549"/>
                    </a:ext>
                  </a:extLst>
                </a:gridCol>
                <a:gridCol w="2062184">
                  <a:extLst>
                    <a:ext uri="{9D8B030D-6E8A-4147-A177-3AD203B41FA5}">
                      <a16:colId xmlns:a16="http://schemas.microsoft.com/office/drawing/2014/main" val="3387524363"/>
                    </a:ext>
                  </a:extLst>
                </a:gridCol>
              </a:tblGrid>
              <a:tr h="370840">
                <a:tc>
                  <a:txBody>
                    <a:bodyPr/>
                    <a:lstStyle/>
                    <a:p>
                      <a:pPr algn="ctr"/>
                      <a:r>
                        <a:rPr lang="en-US" dirty="0"/>
                        <a:t>NPIAS Role</a:t>
                      </a:r>
                    </a:p>
                  </a:txBody>
                  <a:tcPr/>
                </a:tc>
                <a:tc>
                  <a:txBody>
                    <a:bodyPr/>
                    <a:lstStyle/>
                    <a:p>
                      <a:pPr algn="ctr"/>
                      <a:r>
                        <a:rPr lang="en-US" dirty="0"/>
                        <a:t>Number of Airports</a:t>
                      </a:r>
                    </a:p>
                  </a:txBody>
                  <a:tcPr/>
                </a:tc>
                <a:extLst>
                  <a:ext uri="{0D108BD9-81ED-4DB2-BD59-A6C34878D82A}">
                    <a16:rowId xmlns:a16="http://schemas.microsoft.com/office/drawing/2014/main" val="1218606658"/>
                  </a:ext>
                </a:extLst>
              </a:tr>
              <a:tr h="370840">
                <a:tc>
                  <a:txBody>
                    <a:bodyPr/>
                    <a:lstStyle/>
                    <a:p>
                      <a:r>
                        <a:rPr lang="en-US" dirty="0"/>
                        <a:t>Medium Hub</a:t>
                      </a:r>
                    </a:p>
                  </a:txBody>
                  <a:tcPr/>
                </a:tc>
                <a:tc>
                  <a:txBody>
                    <a:bodyPr/>
                    <a:lstStyle/>
                    <a:p>
                      <a:pPr algn="ctr"/>
                      <a:r>
                        <a:rPr lang="en-US" dirty="0"/>
                        <a:t>1</a:t>
                      </a:r>
                    </a:p>
                  </a:txBody>
                  <a:tcPr/>
                </a:tc>
                <a:extLst>
                  <a:ext uri="{0D108BD9-81ED-4DB2-BD59-A6C34878D82A}">
                    <a16:rowId xmlns:a16="http://schemas.microsoft.com/office/drawing/2014/main" val="1460396171"/>
                  </a:ext>
                </a:extLst>
              </a:tr>
              <a:tr h="370840">
                <a:tc>
                  <a:txBody>
                    <a:bodyPr/>
                    <a:lstStyle/>
                    <a:p>
                      <a:r>
                        <a:rPr lang="en-US" dirty="0"/>
                        <a:t>Small Hub</a:t>
                      </a:r>
                    </a:p>
                  </a:txBody>
                  <a:tcPr/>
                </a:tc>
                <a:tc>
                  <a:txBody>
                    <a:bodyPr/>
                    <a:lstStyle/>
                    <a:p>
                      <a:pPr algn="ctr"/>
                      <a:r>
                        <a:rPr lang="en-US" dirty="0"/>
                        <a:t>2</a:t>
                      </a:r>
                    </a:p>
                  </a:txBody>
                  <a:tcPr/>
                </a:tc>
                <a:extLst>
                  <a:ext uri="{0D108BD9-81ED-4DB2-BD59-A6C34878D82A}">
                    <a16:rowId xmlns:a16="http://schemas.microsoft.com/office/drawing/2014/main" val="341612189"/>
                  </a:ext>
                </a:extLst>
              </a:tr>
              <a:tr h="370840">
                <a:tc>
                  <a:txBody>
                    <a:bodyPr/>
                    <a:lstStyle/>
                    <a:p>
                      <a:r>
                        <a:rPr lang="en-US" dirty="0"/>
                        <a:t>Non-Hub</a:t>
                      </a:r>
                    </a:p>
                  </a:txBody>
                  <a:tcPr/>
                </a:tc>
                <a:tc>
                  <a:txBody>
                    <a:bodyPr/>
                    <a:lstStyle/>
                    <a:p>
                      <a:pPr algn="ctr"/>
                      <a:r>
                        <a:rPr lang="en-US" dirty="0"/>
                        <a:t>1</a:t>
                      </a:r>
                    </a:p>
                  </a:txBody>
                  <a:tcPr/>
                </a:tc>
                <a:extLst>
                  <a:ext uri="{0D108BD9-81ED-4DB2-BD59-A6C34878D82A}">
                    <a16:rowId xmlns:a16="http://schemas.microsoft.com/office/drawing/2014/main" val="1575110187"/>
                  </a:ext>
                </a:extLst>
              </a:tr>
              <a:tr h="370840">
                <a:tc>
                  <a:txBody>
                    <a:bodyPr/>
                    <a:lstStyle/>
                    <a:p>
                      <a:r>
                        <a:rPr lang="en-US" dirty="0"/>
                        <a:t>National</a:t>
                      </a:r>
                    </a:p>
                  </a:txBody>
                  <a:tcPr/>
                </a:tc>
                <a:tc>
                  <a:txBody>
                    <a:bodyPr/>
                    <a:lstStyle/>
                    <a:p>
                      <a:pPr algn="ctr"/>
                      <a:r>
                        <a:rPr lang="en-US" dirty="0"/>
                        <a:t>3</a:t>
                      </a:r>
                    </a:p>
                  </a:txBody>
                  <a:tcPr/>
                </a:tc>
                <a:extLst>
                  <a:ext uri="{0D108BD9-81ED-4DB2-BD59-A6C34878D82A}">
                    <a16:rowId xmlns:a16="http://schemas.microsoft.com/office/drawing/2014/main" val="3064191383"/>
                  </a:ext>
                </a:extLst>
              </a:tr>
              <a:tr h="370840">
                <a:tc>
                  <a:txBody>
                    <a:bodyPr/>
                    <a:lstStyle/>
                    <a:p>
                      <a:r>
                        <a:rPr lang="en-US" dirty="0"/>
                        <a:t>Regional</a:t>
                      </a:r>
                    </a:p>
                  </a:txBody>
                  <a:tcPr/>
                </a:tc>
                <a:tc>
                  <a:txBody>
                    <a:bodyPr/>
                    <a:lstStyle/>
                    <a:p>
                      <a:pPr algn="ctr"/>
                      <a:r>
                        <a:rPr lang="en-US" dirty="0"/>
                        <a:t>5</a:t>
                      </a:r>
                    </a:p>
                  </a:txBody>
                  <a:tcPr/>
                </a:tc>
                <a:extLst>
                  <a:ext uri="{0D108BD9-81ED-4DB2-BD59-A6C34878D82A}">
                    <a16:rowId xmlns:a16="http://schemas.microsoft.com/office/drawing/2014/main" val="486715807"/>
                  </a:ext>
                </a:extLst>
              </a:tr>
              <a:tr h="370840">
                <a:tc>
                  <a:txBody>
                    <a:bodyPr/>
                    <a:lstStyle/>
                    <a:p>
                      <a:r>
                        <a:rPr lang="en-US" dirty="0"/>
                        <a:t>Local</a:t>
                      </a:r>
                    </a:p>
                  </a:txBody>
                  <a:tcPr/>
                </a:tc>
                <a:tc>
                  <a:txBody>
                    <a:bodyPr/>
                    <a:lstStyle/>
                    <a:p>
                      <a:pPr algn="ctr"/>
                      <a:r>
                        <a:rPr lang="en-US" dirty="0"/>
                        <a:t>8</a:t>
                      </a:r>
                    </a:p>
                  </a:txBody>
                  <a:tcPr/>
                </a:tc>
                <a:extLst>
                  <a:ext uri="{0D108BD9-81ED-4DB2-BD59-A6C34878D82A}">
                    <a16:rowId xmlns:a16="http://schemas.microsoft.com/office/drawing/2014/main" val="4022905361"/>
                  </a:ext>
                </a:extLst>
              </a:tr>
              <a:tr h="370840">
                <a:tc>
                  <a:txBody>
                    <a:bodyPr/>
                    <a:lstStyle/>
                    <a:p>
                      <a:r>
                        <a:rPr lang="en-US" dirty="0"/>
                        <a:t>Basic</a:t>
                      </a:r>
                    </a:p>
                  </a:txBody>
                  <a:tcPr/>
                </a:tc>
                <a:tc>
                  <a:txBody>
                    <a:bodyPr/>
                    <a:lstStyle/>
                    <a:p>
                      <a:pPr algn="ctr"/>
                      <a:r>
                        <a:rPr lang="en-US" dirty="0"/>
                        <a:t>3</a:t>
                      </a:r>
                    </a:p>
                  </a:txBody>
                  <a:tcPr/>
                </a:tc>
                <a:extLst>
                  <a:ext uri="{0D108BD9-81ED-4DB2-BD59-A6C34878D82A}">
                    <a16:rowId xmlns:a16="http://schemas.microsoft.com/office/drawing/2014/main" val="2382965322"/>
                  </a:ext>
                </a:extLst>
              </a:tr>
              <a:tr h="370840">
                <a:tc>
                  <a:txBody>
                    <a:bodyPr/>
                    <a:lstStyle/>
                    <a:p>
                      <a:r>
                        <a:rPr lang="en-US" dirty="0"/>
                        <a:t>Unclassified</a:t>
                      </a:r>
                    </a:p>
                  </a:txBody>
                  <a:tcPr/>
                </a:tc>
                <a:tc>
                  <a:txBody>
                    <a:bodyPr/>
                    <a:lstStyle/>
                    <a:p>
                      <a:pPr algn="ctr"/>
                      <a:r>
                        <a:rPr lang="en-US" dirty="0"/>
                        <a:t>1</a:t>
                      </a:r>
                    </a:p>
                  </a:txBody>
                  <a:tcPr/>
                </a:tc>
                <a:extLst>
                  <a:ext uri="{0D108BD9-81ED-4DB2-BD59-A6C34878D82A}">
                    <a16:rowId xmlns:a16="http://schemas.microsoft.com/office/drawing/2014/main" val="4086807506"/>
                  </a:ext>
                </a:extLst>
              </a:tr>
            </a:tbl>
          </a:graphicData>
        </a:graphic>
      </p:graphicFrame>
    </p:spTree>
    <p:extLst>
      <p:ext uri="{BB962C8B-B14F-4D97-AF65-F5344CB8AC3E}">
        <p14:creationId xmlns:p14="http://schemas.microsoft.com/office/powerpoint/2010/main" val="2620538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B161DC9-01E9-431D-888D-B4AB494F65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14399"/>
            <a:ext cx="12191999" cy="9143999"/>
          </a:xfrm>
          <a:prstGeom prst="rect">
            <a:avLst/>
          </a:prstGeom>
        </p:spPr>
      </p:pic>
      <p:sp>
        <p:nvSpPr>
          <p:cNvPr id="8" name="Rectangle 7">
            <a:extLst>
              <a:ext uri="{FF2B5EF4-FFF2-40B4-BE49-F238E27FC236}">
                <a16:creationId xmlns:a16="http://schemas.microsoft.com/office/drawing/2014/main" id="{7098B303-B517-428C-A3F2-F155810B0999}"/>
              </a:ext>
            </a:extLst>
          </p:cNvPr>
          <p:cNvSpPr/>
          <p:nvPr/>
        </p:nvSpPr>
        <p:spPr>
          <a:xfrm>
            <a:off x="0" y="914400"/>
            <a:ext cx="12192000" cy="67373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BE80CA-3747-463D-AA10-71A9C9B2A81F}"/>
              </a:ext>
            </a:extLst>
          </p:cNvPr>
          <p:cNvSpPr>
            <a:spLocks noGrp="1"/>
          </p:cNvSpPr>
          <p:nvPr>
            <p:ph type="title"/>
          </p:nvPr>
        </p:nvSpPr>
        <p:spPr/>
        <p:txBody>
          <a:bodyPr/>
          <a:lstStyle/>
          <a:p>
            <a:r>
              <a:rPr lang="en-US" b="1" dirty="0">
                <a:solidFill>
                  <a:srgbClr val="1A4689"/>
                </a:solidFill>
              </a:rPr>
              <a:t>FDOT DISTRICT 2</a:t>
            </a:r>
          </a:p>
        </p:txBody>
      </p:sp>
      <p:pic>
        <p:nvPicPr>
          <p:cNvPr id="5" name="Content Placeholder 4">
            <a:extLst>
              <a:ext uri="{FF2B5EF4-FFF2-40B4-BE49-F238E27FC236}">
                <a16:creationId xmlns:a16="http://schemas.microsoft.com/office/drawing/2014/main" id="{BDD7DFA5-B3B2-428D-9499-19A8B3C5EC0C}"/>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3626" t="5446" r="5353" b="14742"/>
          <a:stretch/>
        </p:blipFill>
        <p:spPr>
          <a:xfrm>
            <a:off x="5692462" y="1144588"/>
            <a:ext cx="6220496" cy="5473521"/>
          </a:xfrm>
        </p:spPr>
      </p:pic>
      <p:sp>
        <p:nvSpPr>
          <p:cNvPr id="3" name="Slide Number Placeholder 2">
            <a:extLst>
              <a:ext uri="{FF2B5EF4-FFF2-40B4-BE49-F238E27FC236}">
                <a16:creationId xmlns:a16="http://schemas.microsoft.com/office/drawing/2014/main" id="{37E62DA5-9FB9-479E-A347-98B3047D35DF}"/>
              </a:ext>
            </a:extLst>
          </p:cNvPr>
          <p:cNvSpPr>
            <a:spLocks noGrp="1"/>
          </p:cNvSpPr>
          <p:nvPr>
            <p:ph type="sldNum" sz="quarter" idx="12"/>
          </p:nvPr>
        </p:nvSpPr>
        <p:spPr/>
        <p:txBody>
          <a:bodyPr/>
          <a:lstStyle/>
          <a:p>
            <a:fld id="{961A8FA4-45CD-4A42-BCD3-9FAECE4CFC39}" type="slidenum">
              <a:rPr lang="en-US" smtClean="0"/>
              <a:t>7</a:t>
            </a:fld>
            <a:endParaRPr lang="en-US"/>
          </a:p>
        </p:txBody>
      </p:sp>
      <p:sp>
        <p:nvSpPr>
          <p:cNvPr id="6" name="Content Placeholder 3">
            <a:extLst>
              <a:ext uri="{FF2B5EF4-FFF2-40B4-BE49-F238E27FC236}">
                <a16:creationId xmlns:a16="http://schemas.microsoft.com/office/drawing/2014/main" id="{768FD167-B2F6-413F-A177-638CC7601BB9}"/>
              </a:ext>
            </a:extLst>
          </p:cNvPr>
          <p:cNvSpPr txBox="1">
            <a:spLocks/>
          </p:cNvSpPr>
          <p:nvPr/>
        </p:nvSpPr>
        <p:spPr>
          <a:xfrm>
            <a:off x="499729" y="2157043"/>
            <a:ext cx="5520071" cy="40199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4"/>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On-Airport Activity: </a:t>
            </a:r>
            <a:r>
              <a:rPr lang="en-US" dirty="0"/>
              <a:t>$7 billion</a:t>
            </a:r>
          </a:p>
          <a:p>
            <a:r>
              <a:rPr lang="en-US" b="1" dirty="0"/>
              <a:t>Visitor Spending: </a:t>
            </a:r>
            <a:r>
              <a:rPr lang="en-US" dirty="0"/>
              <a:t>$2.4 billion</a:t>
            </a:r>
          </a:p>
          <a:p>
            <a:r>
              <a:rPr lang="en-US" b="1" dirty="0"/>
              <a:t>Military Spending: </a:t>
            </a:r>
            <a:r>
              <a:rPr lang="en-US" dirty="0"/>
              <a:t>$2.5 billion</a:t>
            </a:r>
          </a:p>
          <a:p>
            <a:endParaRPr lang="en-US" dirty="0"/>
          </a:p>
          <a:p>
            <a:pPr marL="0" indent="0">
              <a:buFont typeface="Wingdings" panose="05000000000000000000" pitchFamily="2" charset="2"/>
              <a:buNone/>
            </a:pPr>
            <a:endParaRPr lang="en-US" dirty="0"/>
          </a:p>
        </p:txBody>
      </p:sp>
      <p:sp>
        <p:nvSpPr>
          <p:cNvPr id="7" name="TextBox 6">
            <a:extLst>
              <a:ext uri="{FF2B5EF4-FFF2-40B4-BE49-F238E27FC236}">
                <a16:creationId xmlns:a16="http://schemas.microsoft.com/office/drawing/2014/main" id="{55C71538-A617-4F7F-95D2-4FA37EF8D625}"/>
              </a:ext>
            </a:extLst>
          </p:cNvPr>
          <p:cNvSpPr txBox="1"/>
          <p:nvPr/>
        </p:nvSpPr>
        <p:spPr>
          <a:xfrm>
            <a:off x="684555" y="6176963"/>
            <a:ext cx="2506455" cy="276999"/>
          </a:xfrm>
          <a:prstGeom prst="rect">
            <a:avLst/>
          </a:prstGeom>
          <a:noFill/>
        </p:spPr>
        <p:txBody>
          <a:bodyPr wrap="none" rtlCol="0">
            <a:spAutoFit/>
          </a:bodyPr>
          <a:lstStyle/>
          <a:p>
            <a:r>
              <a:rPr lang="en-US" sz="1200" i="1" dirty="0">
                <a:solidFill>
                  <a:schemeClr val="tx1">
                    <a:lumMod val="75000"/>
                    <a:lumOff val="25000"/>
                  </a:schemeClr>
                </a:solidFill>
              </a:rPr>
              <a:t>*Totals may not add due to rounding.</a:t>
            </a:r>
          </a:p>
        </p:txBody>
      </p:sp>
      <p:graphicFrame>
        <p:nvGraphicFramePr>
          <p:cNvPr id="10" name="Table 9">
            <a:extLst>
              <a:ext uri="{FF2B5EF4-FFF2-40B4-BE49-F238E27FC236}">
                <a16:creationId xmlns:a16="http://schemas.microsoft.com/office/drawing/2014/main" id="{C5A193E7-D073-4E1E-9820-5E9E42DE81B2}"/>
              </a:ext>
            </a:extLst>
          </p:cNvPr>
          <p:cNvGraphicFramePr>
            <a:graphicFrameLocks noGrp="1"/>
          </p:cNvGraphicFramePr>
          <p:nvPr>
            <p:extLst>
              <p:ext uri="{D42A27DB-BD31-4B8C-83A1-F6EECF244321}">
                <p14:modId xmlns:p14="http://schemas.microsoft.com/office/powerpoint/2010/main" val="537105108"/>
              </p:ext>
            </p:extLst>
          </p:nvPr>
        </p:nvGraphicFramePr>
        <p:xfrm>
          <a:off x="804532" y="3804990"/>
          <a:ext cx="3569859" cy="2225040"/>
        </p:xfrm>
        <a:graphic>
          <a:graphicData uri="http://schemas.openxmlformats.org/drawingml/2006/table">
            <a:tbl>
              <a:tblPr firstRow="1" bandRow="1">
                <a:tableStyleId>{9DCAF9ED-07DC-4A11-8D7F-57B35C25682E}</a:tableStyleId>
              </a:tblPr>
              <a:tblGrid>
                <a:gridCol w="1507675">
                  <a:extLst>
                    <a:ext uri="{9D8B030D-6E8A-4147-A177-3AD203B41FA5}">
                      <a16:colId xmlns:a16="http://schemas.microsoft.com/office/drawing/2014/main" val="143662549"/>
                    </a:ext>
                  </a:extLst>
                </a:gridCol>
                <a:gridCol w="2062184">
                  <a:extLst>
                    <a:ext uri="{9D8B030D-6E8A-4147-A177-3AD203B41FA5}">
                      <a16:colId xmlns:a16="http://schemas.microsoft.com/office/drawing/2014/main" val="3387524363"/>
                    </a:ext>
                  </a:extLst>
                </a:gridCol>
              </a:tblGrid>
              <a:tr h="370840">
                <a:tc>
                  <a:txBody>
                    <a:bodyPr/>
                    <a:lstStyle/>
                    <a:p>
                      <a:pPr algn="ctr"/>
                      <a:r>
                        <a:rPr lang="en-US" dirty="0"/>
                        <a:t>NPIAS Role</a:t>
                      </a:r>
                    </a:p>
                  </a:txBody>
                  <a:tcPr/>
                </a:tc>
                <a:tc>
                  <a:txBody>
                    <a:bodyPr/>
                    <a:lstStyle/>
                    <a:p>
                      <a:pPr algn="ctr"/>
                      <a:r>
                        <a:rPr lang="en-US" dirty="0"/>
                        <a:t>Number of Airports</a:t>
                      </a:r>
                    </a:p>
                  </a:txBody>
                  <a:tcPr/>
                </a:tc>
                <a:extLst>
                  <a:ext uri="{0D108BD9-81ED-4DB2-BD59-A6C34878D82A}">
                    <a16:rowId xmlns:a16="http://schemas.microsoft.com/office/drawing/2014/main" val="1218606658"/>
                  </a:ext>
                </a:extLst>
              </a:tr>
              <a:tr h="370840">
                <a:tc>
                  <a:txBody>
                    <a:bodyPr/>
                    <a:lstStyle/>
                    <a:p>
                      <a:r>
                        <a:rPr lang="en-US" dirty="0"/>
                        <a:t>Medium Hub</a:t>
                      </a:r>
                    </a:p>
                  </a:txBody>
                  <a:tcPr/>
                </a:tc>
                <a:tc>
                  <a:txBody>
                    <a:bodyPr/>
                    <a:lstStyle/>
                    <a:p>
                      <a:pPr algn="ctr"/>
                      <a:r>
                        <a:rPr lang="en-US" dirty="0"/>
                        <a:t>1</a:t>
                      </a:r>
                    </a:p>
                  </a:txBody>
                  <a:tcPr/>
                </a:tc>
                <a:extLst>
                  <a:ext uri="{0D108BD9-81ED-4DB2-BD59-A6C34878D82A}">
                    <a16:rowId xmlns:a16="http://schemas.microsoft.com/office/drawing/2014/main" val="1460396171"/>
                  </a:ext>
                </a:extLst>
              </a:tr>
              <a:tr h="370840">
                <a:tc>
                  <a:txBody>
                    <a:bodyPr/>
                    <a:lstStyle/>
                    <a:p>
                      <a:r>
                        <a:rPr lang="en-US" dirty="0"/>
                        <a:t>Non-Hub</a:t>
                      </a:r>
                    </a:p>
                  </a:txBody>
                  <a:tcPr/>
                </a:tc>
                <a:tc>
                  <a:txBody>
                    <a:bodyPr/>
                    <a:lstStyle/>
                    <a:p>
                      <a:pPr algn="ctr"/>
                      <a:r>
                        <a:rPr lang="en-US" dirty="0"/>
                        <a:t>2</a:t>
                      </a:r>
                    </a:p>
                  </a:txBody>
                  <a:tcPr/>
                </a:tc>
                <a:extLst>
                  <a:ext uri="{0D108BD9-81ED-4DB2-BD59-A6C34878D82A}">
                    <a16:rowId xmlns:a16="http://schemas.microsoft.com/office/drawing/2014/main" val="1575110187"/>
                  </a:ext>
                </a:extLst>
              </a:tr>
              <a:tr h="370840">
                <a:tc>
                  <a:txBody>
                    <a:bodyPr/>
                    <a:lstStyle/>
                    <a:p>
                      <a:r>
                        <a:rPr lang="en-US" dirty="0"/>
                        <a:t>Regional</a:t>
                      </a:r>
                    </a:p>
                  </a:txBody>
                  <a:tcPr/>
                </a:tc>
                <a:tc>
                  <a:txBody>
                    <a:bodyPr/>
                    <a:lstStyle/>
                    <a:p>
                      <a:pPr algn="ctr"/>
                      <a:r>
                        <a:rPr lang="en-US" dirty="0"/>
                        <a:t>4</a:t>
                      </a:r>
                    </a:p>
                  </a:txBody>
                  <a:tcPr/>
                </a:tc>
                <a:extLst>
                  <a:ext uri="{0D108BD9-81ED-4DB2-BD59-A6C34878D82A}">
                    <a16:rowId xmlns:a16="http://schemas.microsoft.com/office/drawing/2014/main" val="486715807"/>
                  </a:ext>
                </a:extLst>
              </a:tr>
              <a:tr h="370840">
                <a:tc>
                  <a:txBody>
                    <a:bodyPr/>
                    <a:lstStyle/>
                    <a:p>
                      <a:r>
                        <a:rPr lang="en-US" dirty="0"/>
                        <a:t>Local</a:t>
                      </a:r>
                    </a:p>
                  </a:txBody>
                  <a:tcPr/>
                </a:tc>
                <a:tc>
                  <a:txBody>
                    <a:bodyPr/>
                    <a:lstStyle/>
                    <a:p>
                      <a:pPr algn="ctr"/>
                      <a:r>
                        <a:rPr lang="en-US" dirty="0"/>
                        <a:t>6</a:t>
                      </a:r>
                    </a:p>
                  </a:txBody>
                  <a:tcPr/>
                </a:tc>
                <a:extLst>
                  <a:ext uri="{0D108BD9-81ED-4DB2-BD59-A6C34878D82A}">
                    <a16:rowId xmlns:a16="http://schemas.microsoft.com/office/drawing/2014/main" val="4022905361"/>
                  </a:ext>
                </a:extLst>
              </a:tr>
              <a:tr h="370840">
                <a:tc>
                  <a:txBody>
                    <a:bodyPr/>
                    <a:lstStyle/>
                    <a:p>
                      <a:r>
                        <a:rPr lang="en-US" dirty="0"/>
                        <a:t>Basic</a:t>
                      </a:r>
                    </a:p>
                  </a:txBody>
                  <a:tcPr/>
                </a:tc>
                <a:tc>
                  <a:txBody>
                    <a:bodyPr/>
                    <a:lstStyle/>
                    <a:p>
                      <a:pPr algn="ctr"/>
                      <a:r>
                        <a:rPr lang="en-US" dirty="0"/>
                        <a:t>3</a:t>
                      </a:r>
                    </a:p>
                  </a:txBody>
                  <a:tcPr/>
                </a:tc>
                <a:extLst>
                  <a:ext uri="{0D108BD9-81ED-4DB2-BD59-A6C34878D82A}">
                    <a16:rowId xmlns:a16="http://schemas.microsoft.com/office/drawing/2014/main" val="2382965322"/>
                  </a:ext>
                </a:extLst>
              </a:tr>
            </a:tbl>
          </a:graphicData>
        </a:graphic>
      </p:graphicFrame>
    </p:spTree>
    <p:extLst>
      <p:ext uri="{BB962C8B-B14F-4D97-AF65-F5344CB8AC3E}">
        <p14:creationId xmlns:p14="http://schemas.microsoft.com/office/powerpoint/2010/main" val="155737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DBD55EF-6026-4AA7-8F97-9CD92947E85E}"/>
              </a:ext>
            </a:extLst>
          </p:cNvPr>
          <p:cNvPicPr>
            <a:picLocks noChangeAspect="1"/>
          </p:cNvPicPr>
          <p:nvPr/>
        </p:nvPicPr>
        <p:blipFill rotWithShape="1">
          <a:blip r:embed="rId2">
            <a:extLst>
              <a:ext uri="{28A0092B-C50C-407E-A947-70E740481C1C}">
                <a14:useLocalDpi xmlns:a14="http://schemas.microsoft.com/office/drawing/2010/main" val="0"/>
              </a:ext>
            </a:extLst>
          </a:blip>
          <a:srcRect t="20688"/>
          <a:stretch/>
        </p:blipFill>
        <p:spPr>
          <a:xfrm>
            <a:off x="0" y="914400"/>
            <a:ext cx="12192000" cy="7755401"/>
          </a:xfrm>
          <a:prstGeom prst="rect">
            <a:avLst/>
          </a:prstGeom>
        </p:spPr>
      </p:pic>
      <p:sp>
        <p:nvSpPr>
          <p:cNvPr id="8" name="Rectangle 7">
            <a:extLst>
              <a:ext uri="{FF2B5EF4-FFF2-40B4-BE49-F238E27FC236}">
                <a16:creationId xmlns:a16="http://schemas.microsoft.com/office/drawing/2014/main" id="{832ADD68-378F-4291-A4E9-25D2C1E2AE79}"/>
              </a:ext>
            </a:extLst>
          </p:cNvPr>
          <p:cNvSpPr/>
          <p:nvPr/>
        </p:nvSpPr>
        <p:spPr>
          <a:xfrm>
            <a:off x="0" y="914400"/>
            <a:ext cx="12192000" cy="67373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7DE901-3696-4B7F-92AE-8214987936A4}"/>
              </a:ext>
            </a:extLst>
          </p:cNvPr>
          <p:cNvSpPr>
            <a:spLocks noGrp="1"/>
          </p:cNvSpPr>
          <p:nvPr>
            <p:ph type="title"/>
          </p:nvPr>
        </p:nvSpPr>
        <p:spPr/>
        <p:txBody>
          <a:bodyPr/>
          <a:lstStyle/>
          <a:p>
            <a:r>
              <a:rPr lang="en-US" b="1" dirty="0">
                <a:solidFill>
                  <a:srgbClr val="1A4689"/>
                </a:solidFill>
              </a:rPr>
              <a:t>FDOT DISTRICT 3</a:t>
            </a:r>
          </a:p>
        </p:txBody>
      </p:sp>
      <p:pic>
        <p:nvPicPr>
          <p:cNvPr id="5" name="Content Placeholder 4">
            <a:extLst>
              <a:ext uri="{FF2B5EF4-FFF2-40B4-BE49-F238E27FC236}">
                <a16:creationId xmlns:a16="http://schemas.microsoft.com/office/drawing/2014/main" id="{68A875E7-3609-40BF-B4A9-B5E345B8C11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21444" t="9202" r="14859" b="4789"/>
          <a:stretch/>
        </p:blipFill>
        <p:spPr>
          <a:xfrm>
            <a:off x="4559123" y="914400"/>
            <a:ext cx="7765962" cy="5898525"/>
          </a:xfrm>
        </p:spPr>
      </p:pic>
      <p:sp>
        <p:nvSpPr>
          <p:cNvPr id="3" name="Slide Number Placeholder 2">
            <a:extLst>
              <a:ext uri="{FF2B5EF4-FFF2-40B4-BE49-F238E27FC236}">
                <a16:creationId xmlns:a16="http://schemas.microsoft.com/office/drawing/2014/main" id="{CCD58035-A615-49C4-9AF2-20FF56E39D0B}"/>
              </a:ext>
            </a:extLst>
          </p:cNvPr>
          <p:cNvSpPr>
            <a:spLocks noGrp="1"/>
          </p:cNvSpPr>
          <p:nvPr>
            <p:ph type="sldNum" sz="quarter" idx="12"/>
          </p:nvPr>
        </p:nvSpPr>
        <p:spPr/>
        <p:txBody>
          <a:bodyPr/>
          <a:lstStyle/>
          <a:p>
            <a:fld id="{961A8FA4-45CD-4A42-BCD3-9FAECE4CFC39}" type="slidenum">
              <a:rPr lang="en-US" smtClean="0"/>
              <a:t>8</a:t>
            </a:fld>
            <a:endParaRPr lang="en-US"/>
          </a:p>
        </p:txBody>
      </p:sp>
      <p:sp>
        <p:nvSpPr>
          <p:cNvPr id="6" name="Content Placeholder 3">
            <a:extLst>
              <a:ext uri="{FF2B5EF4-FFF2-40B4-BE49-F238E27FC236}">
                <a16:creationId xmlns:a16="http://schemas.microsoft.com/office/drawing/2014/main" id="{35E288C8-BD5E-4A97-9293-28845FB144DA}"/>
              </a:ext>
            </a:extLst>
          </p:cNvPr>
          <p:cNvSpPr txBox="1">
            <a:spLocks/>
          </p:cNvSpPr>
          <p:nvPr/>
        </p:nvSpPr>
        <p:spPr>
          <a:xfrm>
            <a:off x="499729" y="2506717"/>
            <a:ext cx="5520071" cy="15386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4"/>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On-Airport Activity: </a:t>
            </a:r>
            <a:r>
              <a:rPr lang="en-US" dirty="0"/>
              <a:t>$2 billion</a:t>
            </a:r>
          </a:p>
          <a:p>
            <a:r>
              <a:rPr lang="en-US" b="1" dirty="0"/>
              <a:t>Visitor Spending: </a:t>
            </a:r>
            <a:r>
              <a:rPr lang="en-US" dirty="0"/>
              <a:t>$2.5 billion</a:t>
            </a:r>
          </a:p>
          <a:p>
            <a:r>
              <a:rPr lang="en-US" b="1" dirty="0"/>
              <a:t>Military Spending: </a:t>
            </a:r>
            <a:r>
              <a:rPr lang="en-US" dirty="0"/>
              <a:t>$4.9 billion</a:t>
            </a:r>
          </a:p>
          <a:p>
            <a:pPr marL="0" indent="0">
              <a:buFont typeface="Wingdings" panose="05000000000000000000" pitchFamily="2" charset="2"/>
              <a:buNone/>
            </a:pPr>
            <a:endParaRPr lang="en-US" dirty="0"/>
          </a:p>
        </p:txBody>
      </p:sp>
      <p:sp>
        <p:nvSpPr>
          <p:cNvPr id="7" name="TextBox 6">
            <a:extLst>
              <a:ext uri="{FF2B5EF4-FFF2-40B4-BE49-F238E27FC236}">
                <a16:creationId xmlns:a16="http://schemas.microsoft.com/office/drawing/2014/main" id="{4AB23AFA-4117-4ADD-8A78-343293251D39}"/>
              </a:ext>
            </a:extLst>
          </p:cNvPr>
          <p:cNvSpPr txBox="1"/>
          <p:nvPr/>
        </p:nvSpPr>
        <p:spPr>
          <a:xfrm>
            <a:off x="838200" y="6261913"/>
            <a:ext cx="2506455" cy="276999"/>
          </a:xfrm>
          <a:prstGeom prst="rect">
            <a:avLst/>
          </a:prstGeom>
          <a:noFill/>
        </p:spPr>
        <p:txBody>
          <a:bodyPr wrap="none" rtlCol="0">
            <a:spAutoFit/>
          </a:bodyPr>
          <a:lstStyle/>
          <a:p>
            <a:r>
              <a:rPr lang="en-US" sz="1200" i="1" dirty="0">
                <a:solidFill>
                  <a:schemeClr val="tx1">
                    <a:lumMod val="75000"/>
                    <a:lumOff val="25000"/>
                  </a:schemeClr>
                </a:solidFill>
              </a:rPr>
              <a:t>*Totals may not add due to rounding.</a:t>
            </a:r>
          </a:p>
        </p:txBody>
      </p:sp>
      <p:graphicFrame>
        <p:nvGraphicFramePr>
          <p:cNvPr id="10" name="Table 9">
            <a:extLst>
              <a:ext uri="{FF2B5EF4-FFF2-40B4-BE49-F238E27FC236}">
                <a16:creationId xmlns:a16="http://schemas.microsoft.com/office/drawing/2014/main" id="{9D5A299F-BE1A-4452-B3EB-E9619F87EF99}"/>
              </a:ext>
            </a:extLst>
          </p:cNvPr>
          <p:cNvGraphicFramePr>
            <a:graphicFrameLocks noGrp="1"/>
          </p:cNvGraphicFramePr>
          <p:nvPr>
            <p:extLst>
              <p:ext uri="{D42A27DB-BD31-4B8C-83A1-F6EECF244321}">
                <p14:modId xmlns:p14="http://schemas.microsoft.com/office/powerpoint/2010/main" val="1963204935"/>
              </p:ext>
            </p:extLst>
          </p:nvPr>
        </p:nvGraphicFramePr>
        <p:xfrm>
          <a:off x="856179" y="4001282"/>
          <a:ext cx="3569859" cy="2225040"/>
        </p:xfrm>
        <a:graphic>
          <a:graphicData uri="http://schemas.openxmlformats.org/drawingml/2006/table">
            <a:tbl>
              <a:tblPr firstRow="1" bandRow="1">
                <a:tableStyleId>{9DCAF9ED-07DC-4A11-8D7F-57B35C25682E}</a:tableStyleId>
              </a:tblPr>
              <a:tblGrid>
                <a:gridCol w="1507675">
                  <a:extLst>
                    <a:ext uri="{9D8B030D-6E8A-4147-A177-3AD203B41FA5}">
                      <a16:colId xmlns:a16="http://schemas.microsoft.com/office/drawing/2014/main" val="143662549"/>
                    </a:ext>
                  </a:extLst>
                </a:gridCol>
                <a:gridCol w="2062184">
                  <a:extLst>
                    <a:ext uri="{9D8B030D-6E8A-4147-A177-3AD203B41FA5}">
                      <a16:colId xmlns:a16="http://schemas.microsoft.com/office/drawing/2014/main" val="3387524363"/>
                    </a:ext>
                  </a:extLst>
                </a:gridCol>
              </a:tblGrid>
              <a:tr h="370840">
                <a:tc>
                  <a:txBody>
                    <a:bodyPr/>
                    <a:lstStyle/>
                    <a:p>
                      <a:pPr algn="ctr"/>
                      <a:r>
                        <a:rPr lang="en-US" dirty="0"/>
                        <a:t>NPIAS Role</a:t>
                      </a:r>
                    </a:p>
                  </a:txBody>
                  <a:tcPr/>
                </a:tc>
                <a:tc>
                  <a:txBody>
                    <a:bodyPr/>
                    <a:lstStyle/>
                    <a:p>
                      <a:pPr algn="ctr"/>
                      <a:r>
                        <a:rPr lang="en-US" dirty="0"/>
                        <a:t>Number of Airports</a:t>
                      </a:r>
                    </a:p>
                  </a:txBody>
                  <a:tcPr/>
                </a:tc>
                <a:extLst>
                  <a:ext uri="{0D108BD9-81ED-4DB2-BD59-A6C34878D82A}">
                    <a16:rowId xmlns:a16="http://schemas.microsoft.com/office/drawing/2014/main" val="1218606658"/>
                  </a:ext>
                </a:extLst>
              </a:tr>
              <a:tr h="370840">
                <a:tc>
                  <a:txBody>
                    <a:bodyPr/>
                    <a:lstStyle/>
                    <a:p>
                      <a:r>
                        <a:rPr lang="en-US" dirty="0"/>
                        <a:t>Small Hub</a:t>
                      </a:r>
                    </a:p>
                  </a:txBody>
                  <a:tcPr/>
                </a:tc>
                <a:tc>
                  <a:txBody>
                    <a:bodyPr/>
                    <a:lstStyle/>
                    <a:p>
                      <a:pPr algn="ctr"/>
                      <a:r>
                        <a:rPr lang="en-US" dirty="0"/>
                        <a:t>3</a:t>
                      </a:r>
                    </a:p>
                  </a:txBody>
                  <a:tcPr/>
                </a:tc>
                <a:extLst>
                  <a:ext uri="{0D108BD9-81ED-4DB2-BD59-A6C34878D82A}">
                    <a16:rowId xmlns:a16="http://schemas.microsoft.com/office/drawing/2014/main" val="1460396171"/>
                  </a:ext>
                </a:extLst>
              </a:tr>
              <a:tr h="370840">
                <a:tc>
                  <a:txBody>
                    <a:bodyPr/>
                    <a:lstStyle/>
                    <a:p>
                      <a:r>
                        <a:rPr lang="en-US" dirty="0"/>
                        <a:t>Non-Hub</a:t>
                      </a:r>
                    </a:p>
                  </a:txBody>
                  <a:tcPr/>
                </a:tc>
                <a:tc>
                  <a:txBody>
                    <a:bodyPr/>
                    <a:lstStyle/>
                    <a:p>
                      <a:pPr algn="ctr"/>
                      <a:r>
                        <a:rPr lang="en-US" dirty="0"/>
                        <a:t>1</a:t>
                      </a:r>
                    </a:p>
                  </a:txBody>
                  <a:tcPr/>
                </a:tc>
                <a:extLst>
                  <a:ext uri="{0D108BD9-81ED-4DB2-BD59-A6C34878D82A}">
                    <a16:rowId xmlns:a16="http://schemas.microsoft.com/office/drawing/2014/main" val="341612189"/>
                  </a:ext>
                </a:extLst>
              </a:tr>
              <a:tr h="370840">
                <a:tc>
                  <a:txBody>
                    <a:bodyPr/>
                    <a:lstStyle/>
                    <a:p>
                      <a:r>
                        <a:rPr lang="en-US" dirty="0"/>
                        <a:t>Regional</a:t>
                      </a:r>
                    </a:p>
                  </a:txBody>
                  <a:tcPr/>
                </a:tc>
                <a:tc>
                  <a:txBody>
                    <a:bodyPr/>
                    <a:lstStyle/>
                    <a:p>
                      <a:pPr algn="ctr"/>
                      <a:r>
                        <a:rPr lang="en-US" dirty="0"/>
                        <a:t>2</a:t>
                      </a:r>
                    </a:p>
                  </a:txBody>
                  <a:tcPr/>
                </a:tc>
                <a:extLst>
                  <a:ext uri="{0D108BD9-81ED-4DB2-BD59-A6C34878D82A}">
                    <a16:rowId xmlns:a16="http://schemas.microsoft.com/office/drawing/2014/main" val="1575110187"/>
                  </a:ext>
                </a:extLst>
              </a:tr>
              <a:tr h="370840">
                <a:tc>
                  <a:txBody>
                    <a:bodyPr/>
                    <a:lstStyle/>
                    <a:p>
                      <a:r>
                        <a:rPr lang="en-US" dirty="0"/>
                        <a:t>Local</a:t>
                      </a:r>
                    </a:p>
                  </a:txBody>
                  <a:tcPr/>
                </a:tc>
                <a:tc>
                  <a:txBody>
                    <a:bodyPr/>
                    <a:lstStyle/>
                    <a:p>
                      <a:pPr algn="ctr"/>
                      <a:r>
                        <a:rPr lang="en-US" dirty="0"/>
                        <a:t>6</a:t>
                      </a:r>
                    </a:p>
                  </a:txBody>
                  <a:tcPr/>
                </a:tc>
                <a:extLst>
                  <a:ext uri="{0D108BD9-81ED-4DB2-BD59-A6C34878D82A}">
                    <a16:rowId xmlns:a16="http://schemas.microsoft.com/office/drawing/2014/main" val="3064191383"/>
                  </a:ext>
                </a:extLst>
              </a:tr>
              <a:tr h="370840">
                <a:tc>
                  <a:txBody>
                    <a:bodyPr/>
                    <a:lstStyle/>
                    <a:p>
                      <a:r>
                        <a:rPr lang="en-US" dirty="0"/>
                        <a:t>Basic</a:t>
                      </a:r>
                    </a:p>
                  </a:txBody>
                  <a:tcPr/>
                </a:tc>
                <a:tc>
                  <a:txBody>
                    <a:bodyPr/>
                    <a:lstStyle/>
                    <a:p>
                      <a:pPr algn="ctr"/>
                      <a:r>
                        <a:rPr lang="en-US" dirty="0"/>
                        <a:t>1</a:t>
                      </a:r>
                    </a:p>
                  </a:txBody>
                  <a:tcPr/>
                </a:tc>
                <a:extLst>
                  <a:ext uri="{0D108BD9-81ED-4DB2-BD59-A6C34878D82A}">
                    <a16:rowId xmlns:a16="http://schemas.microsoft.com/office/drawing/2014/main" val="486715807"/>
                  </a:ext>
                </a:extLst>
              </a:tr>
            </a:tbl>
          </a:graphicData>
        </a:graphic>
      </p:graphicFrame>
    </p:spTree>
    <p:extLst>
      <p:ext uri="{BB962C8B-B14F-4D97-AF65-F5344CB8AC3E}">
        <p14:creationId xmlns:p14="http://schemas.microsoft.com/office/powerpoint/2010/main" val="536215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3EDACA9-F3DF-4115-8BFD-C05953DE15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03" y="914400"/>
            <a:ext cx="12192000" cy="6096000"/>
          </a:xfrm>
          <a:prstGeom prst="rect">
            <a:avLst/>
          </a:prstGeom>
        </p:spPr>
      </p:pic>
      <p:sp>
        <p:nvSpPr>
          <p:cNvPr id="8" name="Rectangle 7">
            <a:extLst>
              <a:ext uri="{FF2B5EF4-FFF2-40B4-BE49-F238E27FC236}">
                <a16:creationId xmlns:a16="http://schemas.microsoft.com/office/drawing/2014/main" id="{2FAAA038-1FB8-4296-AC44-535A3BC8DEB0}"/>
              </a:ext>
            </a:extLst>
          </p:cNvPr>
          <p:cNvSpPr/>
          <p:nvPr/>
        </p:nvSpPr>
        <p:spPr>
          <a:xfrm>
            <a:off x="-1" y="914400"/>
            <a:ext cx="12204403" cy="67373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680E8D-FFEC-48FB-9B8A-882845F83EFB}"/>
              </a:ext>
            </a:extLst>
          </p:cNvPr>
          <p:cNvSpPr>
            <a:spLocks noGrp="1"/>
          </p:cNvSpPr>
          <p:nvPr>
            <p:ph type="title"/>
          </p:nvPr>
        </p:nvSpPr>
        <p:spPr/>
        <p:txBody>
          <a:bodyPr/>
          <a:lstStyle/>
          <a:p>
            <a:r>
              <a:rPr lang="en-US" b="1" dirty="0">
                <a:solidFill>
                  <a:srgbClr val="1A4689"/>
                </a:solidFill>
              </a:rPr>
              <a:t>FDOT DISTRICT 4</a:t>
            </a:r>
          </a:p>
        </p:txBody>
      </p:sp>
      <p:pic>
        <p:nvPicPr>
          <p:cNvPr id="5" name="Content Placeholder 4">
            <a:extLst>
              <a:ext uri="{FF2B5EF4-FFF2-40B4-BE49-F238E27FC236}">
                <a16:creationId xmlns:a16="http://schemas.microsoft.com/office/drawing/2014/main" id="{A2485B1E-14E3-4576-91D2-8470536B10BF}"/>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50000" t="20657" r="5775" b="14178"/>
          <a:stretch/>
        </p:blipFill>
        <p:spPr>
          <a:xfrm>
            <a:off x="6096000" y="1416676"/>
            <a:ext cx="5391955" cy="4468970"/>
          </a:xfrm>
        </p:spPr>
      </p:pic>
      <p:sp>
        <p:nvSpPr>
          <p:cNvPr id="3" name="Slide Number Placeholder 2">
            <a:extLst>
              <a:ext uri="{FF2B5EF4-FFF2-40B4-BE49-F238E27FC236}">
                <a16:creationId xmlns:a16="http://schemas.microsoft.com/office/drawing/2014/main" id="{B9F05127-E93E-4873-B03A-7CBC024DAF61}"/>
              </a:ext>
            </a:extLst>
          </p:cNvPr>
          <p:cNvSpPr>
            <a:spLocks noGrp="1"/>
          </p:cNvSpPr>
          <p:nvPr>
            <p:ph type="sldNum" sz="quarter" idx="12"/>
          </p:nvPr>
        </p:nvSpPr>
        <p:spPr/>
        <p:txBody>
          <a:bodyPr/>
          <a:lstStyle/>
          <a:p>
            <a:fld id="{961A8FA4-45CD-4A42-BCD3-9FAECE4CFC39}" type="slidenum">
              <a:rPr lang="en-US" smtClean="0"/>
              <a:t>9</a:t>
            </a:fld>
            <a:endParaRPr lang="en-US"/>
          </a:p>
        </p:txBody>
      </p:sp>
      <p:sp>
        <p:nvSpPr>
          <p:cNvPr id="6" name="Content Placeholder 3">
            <a:extLst>
              <a:ext uri="{FF2B5EF4-FFF2-40B4-BE49-F238E27FC236}">
                <a16:creationId xmlns:a16="http://schemas.microsoft.com/office/drawing/2014/main" id="{E40A58A8-F061-4453-908C-CCC357A933C7}"/>
              </a:ext>
            </a:extLst>
          </p:cNvPr>
          <p:cNvSpPr txBox="1">
            <a:spLocks/>
          </p:cNvSpPr>
          <p:nvPr/>
        </p:nvSpPr>
        <p:spPr>
          <a:xfrm>
            <a:off x="499729" y="2157043"/>
            <a:ext cx="5520071" cy="40199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4"/>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On-Airport Activity: </a:t>
            </a:r>
            <a:r>
              <a:rPr lang="en-US" dirty="0"/>
              <a:t>$13.2 billion</a:t>
            </a:r>
          </a:p>
          <a:p>
            <a:r>
              <a:rPr lang="en-US" b="1" dirty="0"/>
              <a:t>Visitor Spending: </a:t>
            </a:r>
            <a:r>
              <a:rPr lang="en-US" dirty="0"/>
              <a:t>$18.9 billion</a:t>
            </a:r>
          </a:p>
          <a:p>
            <a:endParaRPr lang="en-US" dirty="0"/>
          </a:p>
          <a:p>
            <a:pPr marL="0" indent="0">
              <a:buFont typeface="Wingdings" panose="05000000000000000000" pitchFamily="2" charset="2"/>
              <a:buNone/>
            </a:pPr>
            <a:endParaRPr lang="en-US" dirty="0"/>
          </a:p>
        </p:txBody>
      </p:sp>
      <p:sp>
        <p:nvSpPr>
          <p:cNvPr id="7" name="TextBox 6">
            <a:extLst>
              <a:ext uri="{FF2B5EF4-FFF2-40B4-BE49-F238E27FC236}">
                <a16:creationId xmlns:a16="http://schemas.microsoft.com/office/drawing/2014/main" id="{C8D14178-1B47-4A7D-8715-6FB667CDDBA3}"/>
              </a:ext>
            </a:extLst>
          </p:cNvPr>
          <p:cNvSpPr txBox="1"/>
          <p:nvPr/>
        </p:nvSpPr>
        <p:spPr>
          <a:xfrm>
            <a:off x="674827" y="5929321"/>
            <a:ext cx="2506455" cy="276999"/>
          </a:xfrm>
          <a:prstGeom prst="rect">
            <a:avLst/>
          </a:prstGeom>
          <a:noFill/>
        </p:spPr>
        <p:txBody>
          <a:bodyPr wrap="none" rtlCol="0">
            <a:spAutoFit/>
          </a:bodyPr>
          <a:lstStyle/>
          <a:p>
            <a:r>
              <a:rPr lang="en-US" sz="1200" i="1" dirty="0">
                <a:solidFill>
                  <a:schemeClr val="tx1">
                    <a:lumMod val="75000"/>
                    <a:lumOff val="25000"/>
                  </a:schemeClr>
                </a:solidFill>
              </a:rPr>
              <a:t>*Totals may not add due to rounding.</a:t>
            </a:r>
          </a:p>
        </p:txBody>
      </p:sp>
      <p:graphicFrame>
        <p:nvGraphicFramePr>
          <p:cNvPr id="10" name="Table 9">
            <a:extLst>
              <a:ext uri="{FF2B5EF4-FFF2-40B4-BE49-F238E27FC236}">
                <a16:creationId xmlns:a16="http://schemas.microsoft.com/office/drawing/2014/main" id="{D164C515-7905-4FBE-B49A-3BF82E4C0B48}"/>
              </a:ext>
            </a:extLst>
          </p:cNvPr>
          <p:cNvGraphicFramePr>
            <a:graphicFrameLocks noGrp="1"/>
          </p:cNvGraphicFramePr>
          <p:nvPr>
            <p:extLst>
              <p:ext uri="{D42A27DB-BD31-4B8C-83A1-F6EECF244321}">
                <p14:modId xmlns:p14="http://schemas.microsoft.com/office/powerpoint/2010/main" val="3641484448"/>
              </p:ext>
            </p:extLst>
          </p:nvPr>
        </p:nvGraphicFramePr>
        <p:xfrm>
          <a:off x="779573" y="3289766"/>
          <a:ext cx="3569859" cy="2595880"/>
        </p:xfrm>
        <a:graphic>
          <a:graphicData uri="http://schemas.openxmlformats.org/drawingml/2006/table">
            <a:tbl>
              <a:tblPr firstRow="1" bandRow="1">
                <a:tableStyleId>{9DCAF9ED-07DC-4A11-8D7F-57B35C25682E}</a:tableStyleId>
              </a:tblPr>
              <a:tblGrid>
                <a:gridCol w="1507675">
                  <a:extLst>
                    <a:ext uri="{9D8B030D-6E8A-4147-A177-3AD203B41FA5}">
                      <a16:colId xmlns:a16="http://schemas.microsoft.com/office/drawing/2014/main" val="143662549"/>
                    </a:ext>
                  </a:extLst>
                </a:gridCol>
                <a:gridCol w="2062184">
                  <a:extLst>
                    <a:ext uri="{9D8B030D-6E8A-4147-A177-3AD203B41FA5}">
                      <a16:colId xmlns:a16="http://schemas.microsoft.com/office/drawing/2014/main" val="3387524363"/>
                    </a:ext>
                  </a:extLst>
                </a:gridCol>
              </a:tblGrid>
              <a:tr h="370840">
                <a:tc>
                  <a:txBody>
                    <a:bodyPr/>
                    <a:lstStyle/>
                    <a:p>
                      <a:pPr algn="ctr"/>
                      <a:r>
                        <a:rPr lang="en-US" dirty="0"/>
                        <a:t>NPIAS Role</a:t>
                      </a:r>
                    </a:p>
                  </a:txBody>
                  <a:tcPr/>
                </a:tc>
                <a:tc>
                  <a:txBody>
                    <a:bodyPr/>
                    <a:lstStyle/>
                    <a:p>
                      <a:pPr algn="ctr"/>
                      <a:r>
                        <a:rPr lang="en-US" dirty="0"/>
                        <a:t>Number of Airports</a:t>
                      </a:r>
                    </a:p>
                  </a:txBody>
                  <a:tcPr/>
                </a:tc>
                <a:extLst>
                  <a:ext uri="{0D108BD9-81ED-4DB2-BD59-A6C34878D82A}">
                    <a16:rowId xmlns:a16="http://schemas.microsoft.com/office/drawing/2014/main" val="1218606658"/>
                  </a:ext>
                </a:extLst>
              </a:tr>
              <a:tr h="370840">
                <a:tc>
                  <a:txBody>
                    <a:bodyPr/>
                    <a:lstStyle/>
                    <a:p>
                      <a:r>
                        <a:rPr lang="en-US" dirty="0"/>
                        <a:t>Large Hub</a:t>
                      </a:r>
                    </a:p>
                  </a:txBody>
                  <a:tcPr/>
                </a:tc>
                <a:tc>
                  <a:txBody>
                    <a:bodyPr/>
                    <a:lstStyle/>
                    <a:p>
                      <a:pPr algn="ctr"/>
                      <a:r>
                        <a:rPr lang="en-US" dirty="0"/>
                        <a:t>1</a:t>
                      </a:r>
                    </a:p>
                  </a:txBody>
                  <a:tcPr/>
                </a:tc>
                <a:extLst>
                  <a:ext uri="{0D108BD9-81ED-4DB2-BD59-A6C34878D82A}">
                    <a16:rowId xmlns:a16="http://schemas.microsoft.com/office/drawing/2014/main" val="1460396171"/>
                  </a:ext>
                </a:extLst>
              </a:tr>
              <a:tr h="370840">
                <a:tc>
                  <a:txBody>
                    <a:bodyPr/>
                    <a:lstStyle/>
                    <a:p>
                      <a:r>
                        <a:rPr lang="en-US" dirty="0"/>
                        <a:t>Medium Hub</a:t>
                      </a:r>
                    </a:p>
                  </a:txBody>
                  <a:tcPr/>
                </a:tc>
                <a:tc>
                  <a:txBody>
                    <a:bodyPr/>
                    <a:lstStyle/>
                    <a:p>
                      <a:pPr algn="ctr"/>
                      <a:r>
                        <a:rPr lang="en-US" dirty="0"/>
                        <a:t>1</a:t>
                      </a:r>
                    </a:p>
                  </a:txBody>
                  <a:tcPr/>
                </a:tc>
                <a:extLst>
                  <a:ext uri="{0D108BD9-81ED-4DB2-BD59-A6C34878D82A}">
                    <a16:rowId xmlns:a16="http://schemas.microsoft.com/office/drawing/2014/main" val="341612189"/>
                  </a:ext>
                </a:extLst>
              </a:tr>
              <a:tr h="370840">
                <a:tc>
                  <a:txBody>
                    <a:bodyPr/>
                    <a:lstStyle/>
                    <a:p>
                      <a:r>
                        <a:rPr lang="en-US" dirty="0"/>
                        <a:t>National</a:t>
                      </a:r>
                    </a:p>
                  </a:txBody>
                  <a:tcPr/>
                </a:tc>
                <a:tc>
                  <a:txBody>
                    <a:bodyPr/>
                    <a:lstStyle/>
                    <a:p>
                      <a:pPr algn="ctr"/>
                      <a:r>
                        <a:rPr lang="en-US" dirty="0"/>
                        <a:t>4</a:t>
                      </a:r>
                    </a:p>
                  </a:txBody>
                  <a:tcPr/>
                </a:tc>
                <a:extLst>
                  <a:ext uri="{0D108BD9-81ED-4DB2-BD59-A6C34878D82A}">
                    <a16:rowId xmlns:a16="http://schemas.microsoft.com/office/drawing/2014/main" val="1575110187"/>
                  </a:ext>
                </a:extLst>
              </a:tr>
              <a:tr h="370840">
                <a:tc>
                  <a:txBody>
                    <a:bodyPr/>
                    <a:lstStyle/>
                    <a:p>
                      <a:r>
                        <a:rPr lang="en-US" dirty="0"/>
                        <a:t>Regional</a:t>
                      </a:r>
                    </a:p>
                  </a:txBody>
                  <a:tcPr/>
                </a:tc>
                <a:tc>
                  <a:txBody>
                    <a:bodyPr/>
                    <a:lstStyle/>
                    <a:p>
                      <a:pPr algn="ctr"/>
                      <a:r>
                        <a:rPr lang="en-US" dirty="0"/>
                        <a:t>5</a:t>
                      </a:r>
                    </a:p>
                  </a:txBody>
                  <a:tcPr/>
                </a:tc>
                <a:extLst>
                  <a:ext uri="{0D108BD9-81ED-4DB2-BD59-A6C34878D82A}">
                    <a16:rowId xmlns:a16="http://schemas.microsoft.com/office/drawing/2014/main" val="3064191383"/>
                  </a:ext>
                </a:extLst>
              </a:tr>
              <a:tr h="370840">
                <a:tc>
                  <a:txBody>
                    <a:bodyPr/>
                    <a:lstStyle/>
                    <a:p>
                      <a:r>
                        <a:rPr lang="en-US" dirty="0"/>
                        <a:t>Local</a:t>
                      </a:r>
                    </a:p>
                  </a:txBody>
                  <a:tcPr/>
                </a:tc>
                <a:tc>
                  <a:txBody>
                    <a:bodyPr/>
                    <a:lstStyle/>
                    <a:p>
                      <a:pPr algn="ctr"/>
                      <a:r>
                        <a:rPr lang="en-US" dirty="0"/>
                        <a:t>2</a:t>
                      </a:r>
                    </a:p>
                  </a:txBody>
                  <a:tcPr/>
                </a:tc>
                <a:extLst>
                  <a:ext uri="{0D108BD9-81ED-4DB2-BD59-A6C34878D82A}">
                    <a16:rowId xmlns:a16="http://schemas.microsoft.com/office/drawing/2014/main" val="486715807"/>
                  </a:ext>
                </a:extLst>
              </a:tr>
              <a:tr h="370840">
                <a:tc>
                  <a:txBody>
                    <a:bodyPr/>
                    <a:lstStyle/>
                    <a:p>
                      <a:r>
                        <a:rPr lang="en-US" dirty="0"/>
                        <a:t>Basic</a:t>
                      </a:r>
                    </a:p>
                  </a:txBody>
                  <a:tcPr/>
                </a:tc>
                <a:tc>
                  <a:txBody>
                    <a:bodyPr/>
                    <a:lstStyle/>
                    <a:p>
                      <a:pPr algn="ctr"/>
                      <a:r>
                        <a:rPr lang="en-US" dirty="0"/>
                        <a:t>1</a:t>
                      </a:r>
                    </a:p>
                  </a:txBody>
                  <a:tcPr/>
                </a:tc>
                <a:extLst>
                  <a:ext uri="{0D108BD9-81ED-4DB2-BD59-A6C34878D82A}">
                    <a16:rowId xmlns:a16="http://schemas.microsoft.com/office/drawing/2014/main" val="4022905361"/>
                  </a:ext>
                </a:extLst>
              </a:tr>
            </a:tbl>
          </a:graphicData>
        </a:graphic>
      </p:graphicFrame>
    </p:spTree>
    <p:extLst>
      <p:ext uri="{BB962C8B-B14F-4D97-AF65-F5344CB8AC3E}">
        <p14:creationId xmlns:p14="http://schemas.microsoft.com/office/powerpoint/2010/main" val="926021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4BC0E83-A4FB-4895-BCA4-16082CC5CC85}"/>
              </a:ext>
            </a:extLst>
          </p:cNvPr>
          <p:cNvPicPr>
            <a:picLocks noChangeAspect="1"/>
          </p:cNvPicPr>
          <p:nvPr/>
        </p:nvPicPr>
        <p:blipFill rotWithShape="1">
          <a:blip r:embed="rId2">
            <a:extLst>
              <a:ext uri="{28A0092B-C50C-407E-A947-70E740481C1C}">
                <a14:useLocalDpi xmlns:a14="http://schemas.microsoft.com/office/drawing/2010/main" val="0"/>
              </a:ext>
            </a:extLst>
          </a:blip>
          <a:srcRect t="19665"/>
          <a:stretch/>
        </p:blipFill>
        <p:spPr>
          <a:xfrm>
            <a:off x="12403" y="914399"/>
            <a:ext cx="12167193" cy="6516367"/>
          </a:xfrm>
          <a:prstGeom prst="rect">
            <a:avLst/>
          </a:prstGeom>
        </p:spPr>
      </p:pic>
      <p:sp>
        <p:nvSpPr>
          <p:cNvPr id="8" name="Rectangle 7">
            <a:extLst>
              <a:ext uri="{FF2B5EF4-FFF2-40B4-BE49-F238E27FC236}">
                <a16:creationId xmlns:a16="http://schemas.microsoft.com/office/drawing/2014/main" id="{0A7C5459-AE16-4976-8752-3BE4578D9689}"/>
              </a:ext>
            </a:extLst>
          </p:cNvPr>
          <p:cNvSpPr/>
          <p:nvPr/>
        </p:nvSpPr>
        <p:spPr>
          <a:xfrm>
            <a:off x="0" y="914400"/>
            <a:ext cx="12192000" cy="67373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912E03-8F08-4FB8-82AB-8FC5B5098A59}"/>
              </a:ext>
            </a:extLst>
          </p:cNvPr>
          <p:cNvSpPr>
            <a:spLocks noGrp="1"/>
          </p:cNvSpPr>
          <p:nvPr>
            <p:ph type="title"/>
          </p:nvPr>
        </p:nvSpPr>
        <p:spPr/>
        <p:txBody>
          <a:bodyPr/>
          <a:lstStyle/>
          <a:p>
            <a:r>
              <a:rPr lang="en-US" b="1" dirty="0">
                <a:solidFill>
                  <a:srgbClr val="1A4689"/>
                </a:solidFill>
              </a:rPr>
              <a:t>FDOT DISTRICT 5</a:t>
            </a:r>
          </a:p>
        </p:txBody>
      </p:sp>
      <p:pic>
        <p:nvPicPr>
          <p:cNvPr id="5" name="Content Placeholder 4">
            <a:extLst>
              <a:ext uri="{FF2B5EF4-FFF2-40B4-BE49-F238E27FC236}">
                <a16:creationId xmlns:a16="http://schemas.microsoft.com/office/drawing/2014/main" id="{EC24389B-8BD2-4729-8EEC-B5BC5247ED10}"/>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5282" t="20094" r="44753" b="13990"/>
          <a:stretch/>
        </p:blipFill>
        <p:spPr>
          <a:xfrm>
            <a:off x="5962918" y="1468190"/>
            <a:ext cx="6091707" cy="4520485"/>
          </a:xfrm>
        </p:spPr>
      </p:pic>
      <p:sp>
        <p:nvSpPr>
          <p:cNvPr id="3" name="Slide Number Placeholder 2">
            <a:extLst>
              <a:ext uri="{FF2B5EF4-FFF2-40B4-BE49-F238E27FC236}">
                <a16:creationId xmlns:a16="http://schemas.microsoft.com/office/drawing/2014/main" id="{A77C2956-C65E-4946-A534-ED134084ED49}"/>
              </a:ext>
            </a:extLst>
          </p:cNvPr>
          <p:cNvSpPr>
            <a:spLocks noGrp="1"/>
          </p:cNvSpPr>
          <p:nvPr>
            <p:ph type="sldNum" sz="quarter" idx="12"/>
          </p:nvPr>
        </p:nvSpPr>
        <p:spPr/>
        <p:txBody>
          <a:bodyPr/>
          <a:lstStyle/>
          <a:p>
            <a:fld id="{961A8FA4-45CD-4A42-BCD3-9FAECE4CFC39}" type="slidenum">
              <a:rPr lang="en-US" smtClean="0"/>
              <a:t>10</a:t>
            </a:fld>
            <a:endParaRPr lang="en-US"/>
          </a:p>
        </p:txBody>
      </p:sp>
      <p:sp>
        <p:nvSpPr>
          <p:cNvPr id="6" name="Content Placeholder 3">
            <a:extLst>
              <a:ext uri="{FF2B5EF4-FFF2-40B4-BE49-F238E27FC236}">
                <a16:creationId xmlns:a16="http://schemas.microsoft.com/office/drawing/2014/main" id="{C04BC3CE-4E6B-4FB8-B774-3A10FAD1328C}"/>
              </a:ext>
            </a:extLst>
          </p:cNvPr>
          <p:cNvSpPr txBox="1">
            <a:spLocks/>
          </p:cNvSpPr>
          <p:nvPr/>
        </p:nvSpPr>
        <p:spPr>
          <a:xfrm>
            <a:off x="499729" y="2157043"/>
            <a:ext cx="5520071" cy="40199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4"/>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On-Airport Activity: </a:t>
            </a:r>
            <a:r>
              <a:rPr lang="en-US" dirty="0"/>
              <a:t>$20.5 billion</a:t>
            </a:r>
          </a:p>
          <a:p>
            <a:r>
              <a:rPr lang="en-US" b="1" dirty="0"/>
              <a:t>Visitor Spending: </a:t>
            </a:r>
            <a:r>
              <a:rPr lang="en-US" dirty="0"/>
              <a:t>$29.2 billion</a:t>
            </a:r>
          </a:p>
          <a:p>
            <a:r>
              <a:rPr lang="en-US" b="1" dirty="0"/>
              <a:t>Military Spending: </a:t>
            </a:r>
            <a:r>
              <a:rPr lang="en-US" dirty="0"/>
              <a:t>$851 million</a:t>
            </a:r>
          </a:p>
          <a:p>
            <a:pPr marL="0" indent="0">
              <a:buFont typeface="Wingdings" panose="05000000000000000000" pitchFamily="2" charset="2"/>
              <a:buNone/>
            </a:pPr>
            <a:endParaRPr lang="en-US" dirty="0"/>
          </a:p>
        </p:txBody>
      </p:sp>
      <p:sp>
        <p:nvSpPr>
          <p:cNvPr id="7" name="TextBox 6">
            <a:extLst>
              <a:ext uri="{FF2B5EF4-FFF2-40B4-BE49-F238E27FC236}">
                <a16:creationId xmlns:a16="http://schemas.microsoft.com/office/drawing/2014/main" id="{B5D15DFF-C194-428A-8285-45D4C4C73720}"/>
              </a:ext>
            </a:extLst>
          </p:cNvPr>
          <p:cNvSpPr txBox="1"/>
          <p:nvPr/>
        </p:nvSpPr>
        <p:spPr>
          <a:xfrm>
            <a:off x="4420462" y="6235428"/>
            <a:ext cx="2918428" cy="461665"/>
          </a:xfrm>
          <a:prstGeom prst="rect">
            <a:avLst/>
          </a:prstGeom>
          <a:noFill/>
        </p:spPr>
        <p:txBody>
          <a:bodyPr wrap="none" rtlCol="0">
            <a:spAutoFit/>
          </a:bodyPr>
          <a:lstStyle/>
          <a:p>
            <a:r>
              <a:rPr lang="en-US" sz="1200" i="1" dirty="0">
                <a:solidFill>
                  <a:schemeClr val="tx1">
                    <a:lumMod val="75000"/>
                    <a:lumOff val="25000"/>
                  </a:schemeClr>
                </a:solidFill>
              </a:rPr>
              <a:t>*Totals may not add due to rounding. </a:t>
            </a:r>
          </a:p>
          <a:p>
            <a:r>
              <a:rPr lang="en-US" sz="1200" i="1" dirty="0">
                <a:solidFill>
                  <a:schemeClr val="tx1">
                    <a:lumMod val="75000"/>
                    <a:lumOff val="25000"/>
                  </a:schemeClr>
                </a:solidFill>
              </a:rPr>
              <a:t>Does not include Cape Canaveral Spaceport.</a:t>
            </a:r>
          </a:p>
        </p:txBody>
      </p:sp>
      <p:graphicFrame>
        <p:nvGraphicFramePr>
          <p:cNvPr id="10" name="Table 9">
            <a:extLst>
              <a:ext uri="{FF2B5EF4-FFF2-40B4-BE49-F238E27FC236}">
                <a16:creationId xmlns:a16="http://schemas.microsoft.com/office/drawing/2014/main" id="{E0ADDEA6-34B1-4DED-9378-0AF40F0F2C5F}"/>
              </a:ext>
            </a:extLst>
          </p:cNvPr>
          <p:cNvGraphicFramePr>
            <a:graphicFrameLocks noGrp="1"/>
          </p:cNvGraphicFramePr>
          <p:nvPr>
            <p:extLst>
              <p:ext uri="{D42A27DB-BD31-4B8C-83A1-F6EECF244321}">
                <p14:modId xmlns:p14="http://schemas.microsoft.com/office/powerpoint/2010/main" val="59807578"/>
              </p:ext>
            </p:extLst>
          </p:nvPr>
        </p:nvGraphicFramePr>
        <p:xfrm>
          <a:off x="838200" y="3676069"/>
          <a:ext cx="3569859" cy="2966720"/>
        </p:xfrm>
        <a:graphic>
          <a:graphicData uri="http://schemas.openxmlformats.org/drawingml/2006/table">
            <a:tbl>
              <a:tblPr firstRow="1" bandRow="1">
                <a:tableStyleId>{9DCAF9ED-07DC-4A11-8D7F-57B35C25682E}</a:tableStyleId>
              </a:tblPr>
              <a:tblGrid>
                <a:gridCol w="1507675">
                  <a:extLst>
                    <a:ext uri="{9D8B030D-6E8A-4147-A177-3AD203B41FA5}">
                      <a16:colId xmlns:a16="http://schemas.microsoft.com/office/drawing/2014/main" val="143662549"/>
                    </a:ext>
                  </a:extLst>
                </a:gridCol>
                <a:gridCol w="2062184">
                  <a:extLst>
                    <a:ext uri="{9D8B030D-6E8A-4147-A177-3AD203B41FA5}">
                      <a16:colId xmlns:a16="http://schemas.microsoft.com/office/drawing/2014/main" val="3387524363"/>
                    </a:ext>
                  </a:extLst>
                </a:gridCol>
              </a:tblGrid>
              <a:tr h="370840">
                <a:tc>
                  <a:txBody>
                    <a:bodyPr/>
                    <a:lstStyle/>
                    <a:p>
                      <a:pPr algn="ctr"/>
                      <a:r>
                        <a:rPr lang="en-US" dirty="0"/>
                        <a:t>NPIAS Role</a:t>
                      </a:r>
                    </a:p>
                  </a:txBody>
                  <a:tcPr/>
                </a:tc>
                <a:tc>
                  <a:txBody>
                    <a:bodyPr/>
                    <a:lstStyle/>
                    <a:p>
                      <a:pPr algn="ctr"/>
                      <a:r>
                        <a:rPr lang="en-US" dirty="0"/>
                        <a:t>Number of Airports</a:t>
                      </a:r>
                    </a:p>
                  </a:txBody>
                  <a:tcPr/>
                </a:tc>
                <a:extLst>
                  <a:ext uri="{0D108BD9-81ED-4DB2-BD59-A6C34878D82A}">
                    <a16:rowId xmlns:a16="http://schemas.microsoft.com/office/drawing/2014/main" val="1218606658"/>
                  </a:ext>
                </a:extLst>
              </a:tr>
              <a:tr h="370840">
                <a:tc>
                  <a:txBody>
                    <a:bodyPr/>
                    <a:lstStyle/>
                    <a:p>
                      <a:r>
                        <a:rPr lang="en-US" dirty="0"/>
                        <a:t>Large Hub</a:t>
                      </a:r>
                    </a:p>
                  </a:txBody>
                  <a:tcPr/>
                </a:tc>
                <a:tc>
                  <a:txBody>
                    <a:bodyPr/>
                    <a:lstStyle/>
                    <a:p>
                      <a:pPr algn="ctr"/>
                      <a:r>
                        <a:rPr lang="en-US" dirty="0"/>
                        <a:t>1</a:t>
                      </a:r>
                    </a:p>
                  </a:txBody>
                  <a:tcPr/>
                </a:tc>
                <a:extLst>
                  <a:ext uri="{0D108BD9-81ED-4DB2-BD59-A6C34878D82A}">
                    <a16:rowId xmlns:a16="http://schemas.microsoft.com/office/drawing/2014/main" val="1460396171"/>
                  </a:ext>
                </a:extLst>
              </a:tr>
              <a:tr h="370840">
                <a:tc>
                  <a:txBody>
                    <a:bodyPr/>
                    <a:lstStyle/>
                    <a:p>
                      <a:r>
                        <a:rPr lang="en-US" dirty="0"/>
                        <a:t>Small Hub</a:t>
                      </a:r>
                    </a:p>
                  </a:txBody>
                  <a:tcPr/>
                </a:tc>
                <a:tc>
                  <a:txBody>
                    <a:bodyPr/>
                    <a:lstStyle/>
                    <a:p>
                      <a:pPr algn="ctr"/>
                      <a:r>
                        <a:rPr lang="en-US" dirty="0"/>
                        <a:t>1</a:t>
                      </a:r>
                    </a:p>
                  </a:txBody>
                  <a:tcPr/>
                </a:tc>
                <a:extLst>
                  <a:ext uri="{0D108BD9-81ED-4DB2-BD59-A6C34878D82A}">
                    <a16:rowId xmlns:a16="http://schemas.microsoft.com/office/drawing/2014/main" val="341612189"/>
                  </a:ext>
                </a:extLst>
              </a:tr>
              <a:tr h="370840">
                <a:tc>
                  <a:txBody>
                    <a:bodyPr/>
                    <a:lstStyle/>
                    <a:p>
                      <a:r>
                        <a:rPr lang="en-US" dirty="0"/>
                        <a:t>Non-Hub</a:t>
                      </a:r>
                    </a:p>
                  </a:txBody>
                  <a:tcPr/>
                </a:tc>
                <a:tc>
                  <a:txBody>
                    <a:bodyPr/>
                    <a:lstStyle/>
                    <a:p>
                      <a:pPr algn="ctr"/>
                      <a:r>
                        <a:rPr lang="en-US" dirty="0"/>
                        <a:t>2</a:t>
                      </a:r>
                    </a:p>
                  </a:txBody>
                  <a:tcPr/>
                </a:tc>
                <a:extLst>
                  <a:ext uri="{0D108BD9-81ED-4DB2-BD59-A6C34878D82A}">
                    <a16:rowId xmlns:a16="http://schemas.microsoft.com/office/drawing/2014/main" val="1575110187"/>
                  </a:ext>
                </a:extLst>
              </a:tr>
              <a:tr h="370840">
                <a:tc>
                  <a:txBody>
                    <a:bodyPr/>
                    <a:lstStyle/>
                    <a:p>
                      <a:r>
                        <a:rPr lang="en-US" dirty="0"/>
                        <a:t>National</a:t>
                      </a:r>
                    </a:p>
                  </a:txBody>
                  <a:tcPr/>
                </a:tc>
                <a:tc>
                  <a:txBody>
                    <a:bodyPr/>
                    <a:lstStyle/>
                    <a:p>
                      <a:pPr algn="ctr"/>
                      <a:r>
                        <a:rPr lang="en-US" dirty="0"/>
                        <a:t>1</a:t>
                      </a:r>
                    </a:p>
                  </a:txBody>
                  <a:tcPr/>
                </a:tc>
                <a:extLst>
                  <a:ext uri="{0D108BD9-81ED-4DB2-BD59-A6C34878D82A}">
                    <a16:rowId xmlns:a16="http://schemas.microsoft.com/office/drawing/2014/main" val="3064191383"/>
                  </a:ext>
                </a:extLst>
              </a:tr>
              <a:tr h="370840">
                <a:tc>
                  <a:txBody>
                    <a:bodyPr/>
                    <a:lstStyle/>
                    <a:p>
                      <a:r>
                        <a:rPr lang="en-US" dirty="0"/>
                        <a:t>Regional</a:t>
                      </a:r>
                    </a:p>
                  </a:txBody>
                  <a:tcPr/>
                </a:tc>
                <a:tc>
                  <a:txBody>
                    <a:bodyPr/>
                    <a:lstStyle/>
                    <a:p>
                      <a:pPr algn="ctr"/>
                      <a:r>
                        <a:rPr lang="en-US" dirty="0"/>
                        <a:t>8</a:t>
                      </a:r>
                    </a:p>
                  </a:txBody>
                  <a:tcPr/>
                </a:tc>
                <a:extLst>
                  <a:ext uri="{0D108BD9-81ED-4DB2-BD59-A6C34878D82A}">
                    <a16:rowId xmlns:a16="http://schemas.microsoft.com/office/drawing/2014/main" val="486715807"/>
                  </a:ext>
                </a:extLst>
              </a:tr>
              <a:tr h="370840">
                <a:tc>
                  <a:txBody>
                    <a:bodyPr/>
                    <a:lstStyle/>
                    <a:p>
                      <a:r>
                        <a:rPr lang="en-US" dirty="0"/>
                        <a:t>Local</a:t>
                      </a:r>
                    </a:p>
                  </a:txBody>
                  <a:tcPr/>
                </a:tc>
                <a:tc>
                  <a:txBody>
                    <a:bodyPr/>
                    <a:lstStyle/>
                    <a:p>
                      <a:pPr algn="ctr"/>
                      <a:r>
                        <a:rPr lang="en-US" dirty="0"/>
                        <a:t>4</a:t>
                      </a:r>
                    </a:p>
                  </a:txBody>
                  <a:tcPr/>
                </a:tc>
                <a:extLst>
                  <a:ext uri="{0D108BD9-81ED-4DB2-BD59-A6C34878D82A}">
                    <a16:rowId xmlns:a16="http://schemas.microsoft.com/office/drawing/2014/main" val="4022905361"/>
                  </a:ext>
                </a:extLst>
              </a:tr>
              <a:tr h="370840">
                <a:tc>
                  <a:txBody>
                    <a:bodyPr/>
                    <a:lstStyle/>
                    <a:p>
                      <a:r>
                        <a:rPr lang="en-US" dirty="0"/>
                        <a:t>Basic</a:t>
                      </a:r>
                    </a:p>
                  </a:txBody>
                  <a:tcPr/>
                </a:tc>
                <a:tc>
                  <a:txBody>
                    <a:bodyPr/>
                    <a:lstStyle/>
                    <a:p>
                      <a:pPr algn="ctr"/>
                      <a:r>
                        <a:rPr lang="en-US" dirty="0"/>
                        <a:t>1</a:t>
                      </a:r>
                    </a:p>
                  </a:txBody>
                  <a:tcPr/>
                </a:tc>
                <a:extLst>
                  <a:ext uri="{0D108BD9-81ED-4DB2-BD59-A6C34878D82A}">
                    <a16:rowId xmlns:a16="http://schemas.microsoft.com/office/drawing/2014/main" val="2382965322"/>
                  </a:ext>
                </a:extLst>
              </a:tr>
            </a:tbl>
          </a:graphicData>
        </a:graphic>
      </p:graphicFrame>
    </p:spTree>
    <p:extLst>
      <p:ext uri="{BB962C8B-B14F-4D97-AF65-F5344CB8AC3E}">
        <p14:creationId xmlns:p14="http://schemas.microsoft.com/office/powerpoint/2010/main" val="4232298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6947E42-6DB1-4FC2-BCD1-7D6C8079E6BD}"/>
              </a:ext>
            </a:extLst>
          </p:cNvPr>
          <p:cNvPicPr>
            <a:picLocks noChangeAspect="1"/>
          </p:cNvPicPr>
          <p:nvPr/>
        </p:nvPicPr>
        <p:blipFill rotWithShape="1">
          <a:blip r:embed="rId2">
            <a:extLst>
              <a:ext uri="{28A0092B-C50C-407E-A947-70E740481C1C}">
                <a14:useLocalDpi xmlns:a14="http://schemas.microsoft.com/office/drawing/2010/main" val="0"/>
              </a:ext>
            </a:extLst>
          </a:blip>
          <a:srcRect t="5822"/>
          <a:stretch/>
        </p:blipFill>
        <p:spPr>
          <a:xfrm>
            <a:off x="0" y="914400"/>
            <a:ext cx="12192000" cy="8611644"/>
          </a:xfrm>
          <a:prstGeom prst="rect">
            <a:avLst/>
          </a:prstGeom>
        </p:spPr>
      </p:pic>
      <p:sp>
        <p:nvSpPr>
          <p:cNvPr id="8" name="Rectangle 7">
            <a:extLst>
              <a:ext uri="{FF2B5EF4-FFF2-40B4-BE49-F238E27FC236}">
                <a16:creationId xmlns:a16="http://schemas.microsoft.com/office/drawing/2014/main" id="{62EAC915-F5AA-4FAE-B5D5-6DB1D1230B1A}"/>
              </a:ext>
            </a:extLst>
          </p:cNvPr>
          <p:cNvSpPr/>
          <p:nvPr/>
        </p:nvSpPr>
        <p:spPr>
          <a:xfrm>
            <a:off x="0" y="914400"/>
            <a:ext cx="12192000" cy="67373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AC2D3F-1DAA-46CF-9F5A-FCC237F8A494}"/>
              </a:ext>
            </a:extLst>
          </p:cNvPr>
          <p:cNvSpPr>
            <a:spLocks noGrp="1"/>
          </p:cNvSpPr>
          <p:nvPr>
            <p:ph type="title"/>
          </p:nvPr>
        </p:nvSpPr>
        <p:spPr/>
        <p:txBody>
          <a:bodyPr/>
          <a:lstStyle/>
          <a:p>
            <a:r>
              <a:rPr lang="en-US" b="1" dirty="0">
                <a:solidFill>
                  <a:srgbClr val="1A4689"/>
                </a:solidFill>
              </a:rPr>
              <a:t>FDOT DISTRICT 6</a:t>
            </a:r>
          </a:p>
        </p:txBody>
      </p:sp>
      <p:pic>
        <p:nvPicPr>
          <p:cNvPr id="5" name="Content Placeholder 4">
            <a:extLst>
              <a:ext uri="{FF2B5EF4-FFF2-40B4-BE49-F238E27FC236}">
                <a16:creationId xmlns:a16="http://schemas.microsoft.com/office/drawing/2014/main" id="{12F9BD04-F1A3-4531-84C5-1A41776DC19B}"/>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38874" t="33428" r="12112" b="9483"/>
          <a:stretch/>
        </p:blipFill>
        <p:spPr>
          <a:xfrm>
            <a:off x="5872765" y="1144588"/>
            <a:ext cx="5975799" cy="3915178"/>
          </a:xfrm>
        </p:spPr>
      </p:pic>
      <p:sp>
        <p:nvSpPr>
          <p:cNvPr id="3" name="Slide Number Placeholder 2">
            <a:extLst>
              <a:ext uri="{FF2B5EF4-FFF2-40B4-BE49-F238E27FC236}">
                <a16:creationId xmlns:a16="http://schemas.microsoft.com/office/drawing/2014/main" id="{F6C0BB76-4C6A-42AF-B25C-F3A80E13AF1C}"/>
              </a:ext>
            </a:extLst>
          </p:cNvPr>
          <p:cNvSpPr>
            <a:spLocks noGrp="1"/>
          </p:cNvSpPr>
          <p:nvPr>
            <p:ph type="sldNum" sz="quarter" idx="12"/>
          </p:nvPr>
        </p:nvSpPr>
        <p:spPr/>
        <p:txBody>
          <a:bodyPr/>
          <a:lstStyle/>
          <a:p>
            <a:fld id="{961A8FA4-45CD-4A42-BCD3-9FAECE4CFC39}" type="slidenum">
              <a:rPr lang="en-US" smtClean="0"/>
              <a:t>11</a:t>
            </a:fld>
            <a:endParaRPr lang="en-US"/>
          </a:p>
        </p:txBody>
      </p:sp>
      <p:sp>
        <p:nvSpPr>
          <p:cNvPr id="6" name="Content Placeholder 3">
            <a:extLst>
              <a:ext uri="{FF2B5EF4-FFF2-40B4-BE49-F238E27FC236}">
                <a16:creationId xmlns:a16="http://schemas.microsoft.com/office/drawing/2014/main" id="{461188E0-FD31-40D3-A4AE-EC6D60AE689A}"/>
              </a:ext>
            </a:extLst>
          </p:cNvPr>
          <p:cNvSpPr txBox="1">
            <a:spLocks/>
          </p:cNvSpPr>
          <p:nvPr/>
        </p:nvSpPr>
        <p:spPr>
          <a:xfrm>
            <a:off x="499729" y="2157043"/>
            <a:ext cx="5520071" cy="40199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4"/>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On-Airport Activity: </a:t>
            </a:r>
            <a:r>
              <a:rPr lang="en-US" dirty="0"/>
              <a:t>$20 billion</a:t>
            </a:r>
          </a:p>
          <a:p>
            <a:r>
              <a:rPr lang="en-US" b="1" dirty="0"/>
              <a:t>Visitor Spending: </a:t>
            </a:r>
            <a:r>
              <a:rPr lang="en-US" dirty="0"/>
              <a:t>$15.5 billion</a:t>
            </a:r>
          </a:p>
          <a:p>
            <a:r>
              <a:rPr lang="en-US" b="1" dirty="0"/>
              <a:t>Military Spending: </a:t>
            </a:r>
            <a:r>
              <a:rPr lang="en-US" dirty="0"/>
              <a:t>$584 million</a:t>
            </a:r>
          </a:p>
          <a:p>
            <a:pPr marL="0" indent="0">
              <a:buNone/>
            </a:pPr>
            <a:endParaRPr lang="en-US" dirty="0"/>
          </a:p>
          <a:p>
            <a:pPr marL="0" indent="0">
              <a:buFont typeface="Wingdings" panose="05000000000000000000" pitchFamily="2" charset="2"/>
              <a:buNone/>
            </a:pPr>
            <a:endParaRPr lang="en-US" dirty="0"/>
          </a:p>
        </p:txBody>
      </p:sp>
      <p:sp>
        <p:nvSpPr>
          <p:cNvPr id="7" name="TextBox 6">
            <a:extLst>
              <a:ext uri="{FF2B5EF4-FFF2-40B4-BE49-F238E27FC236}">
                <a16:creationId xmlns:a16="http://schemas.microsoft.com/office/drawing/2014/main" id="{BBFB9B3D-45D5-44E3-845C-40D2996906ED}"/>
              </a:ext>
            </a:extLst>
          </p:cNvPr>
          <p:cNvSpPr txBox="1"/>
          <p:nvPr/>
        </p:nvSpPr>
        <p:spPr>
          <a:xfrm>
            <a:off x="753309" y="6444476"/>
            <a:ext cx="2506455" cy="276999"/>
          </a:xfrm>
          <a:prstGeom prst="rect">
            <a:avLst/>
          </a:prstGeom>
          <a:noFill/>
        </p:spPr>
        <p:txBody>
          <a:bodyPr wrap="none" rtlCol="0">
            <a:spAutoFit/>
          </a:bodyPr>
          <a:lstStyle/>
          <a:p>
            <a:r>
              <a:rPr lang="en-US" sz="1200" i="1" dirty="0">
                <a:solidFill>
                  <a:schemeClr val="tx1">
                    <a:lumMod val="75000"/>
                    <a:lumOff val="25000"/>
                  </a:schemeClr>
                </a:solidFill>
              </a:rPr>
              <a:t>*Totals may not add due to rounding.</a:t>
            </a:r>
          </a:p>
        </p:txBody>
      </p:sp>
      <p:graphicFrame>
        <p:nvGraphicFramePr>
          <p:cNvPr id="10" name="Table 9">
            <a:extLst>
              <a:ext uri="{FF2B5EF4-FFF2-40B4-BE49-F238E27FC236}">
                <a16:creationId xmlns:a16="http://schemas.microsoft.com/office/drawing/2014/main" id="{4B5F21CD-FA41-4619-B357-5636D04E6095}"/>
              </a:ext>
            </a:extLst>
          </p:cNvPr>
          <p:cNvGraphicFramePr>
            <a:graphicFrameLocks noGrp="1"/>
          </p:cNvGraphicFramePr>
          <p:nvPr>
            <p:extLst>
              <p:ext uri="{D42A27DB-BD31-4B8C-83A1-F6EECF244321}">
                <p14:modId xmlns:p14="http://schemas.microsoft.com/office/powerpoint/2010/main" val="2854679852"/>
              </p:ext>
            </p:extLst>
          </p:nvPr>
        </p:nvGraphicFramePr>
        <p:xfrm>
          <a:off x="836730" y="3760470"/>
          <a:ext cx="3569859" cy="2595880"/>
        </p:xfrm>
        <a:graphic>
          <a:graphicData uri="http://schemas.openxmlformats.org/drawingml/2006/table">
            <a:tbl>
              <a:tblPr firstRow="1" bandRow="1">
                <a:tableStyleId>{9DCAF9ED-07DC-4A11-8D7F-57B35C25682E}</a:tableStyleId>
              </a:tblPr>
              <a:tblGrid>
                <a:gridCol w="1507675">
                  <a:extLst>
                    <a:ext uri="{9D8B030D-6E8A-4147-A177-3AD203B41FA5}">
                      <a16:colId xmlns:a16="http://schemas.microsoft.com/office/drawing/2014/main" val="143662549"/>
                    </a:ext>
                  </a:extLst>
                </a:gridCol>
                <a:gridCol w="2062184">
                  <a:extLst>
                    <a:ext uri="{9D8B030D-6E8A-4147-A177-3AD203B41FA5}">
                      <a16:colId xmlns:a16="http://schemas.microsoft.com/office/drawing/2014/main" val="3387524363"/>
                    </a:ext>
                  </a:extLst>
                </a:gridCol>
              </a:tblGrid>
              <a:tr h="370840">
                <a:tc>
                  <a:txBody>
                    <a:bodyPr/>
                    <a:lstStyle/>
                    <a:p>
                      <a:pPr algn="ctr"/>
                      <a:r>
                        <a:rPr lang="en-US" dirty="0"/>
                        <a:t>NPIAS Role</a:t>
                      </a:r>
                    </a:p>
                  </a:txBody>
                  <a:tcPr/>
                </a:tc>
                <a:tc>
                  <a:txBody>
                    <a:bodyPr/>
                    <a:lstStyle/>
                    <a:p>
                      <a:pPr algn="ctr"/>
                      <a:r>
                        <a:rPr lang="en-US" dirty="0"/>
                        <a:t>Number of Airports</a:t>
                      </a:r>
                    </a:p>
                  </a:txBody>
                  <a:tcPr/>
                </a:tc>
                <a:extLst>
                  <a:ext uri="{0D108BD9-81ED-4DB2-BD59-A6C34878D82A}">
                    <a16:rowId xmlns:a16="http://schemas.microsoft.com/office/drawing/2014/main" val="1218606658"/>
                  </a:ext>
                </a:extLst>
              </a:tr>
              <a:tr h="370840">
                <a:tc>
                  <a:txBody>
                    <a:bodyPr/>
                    <a:lstStyle/>
                    <a:p>
                      <a:r>
                        <a:rPr lang="en-US" dirty="0"/>
                        <a:t>Large Hub</a:t>
                      </a:r>
                    </a:p>
                  </a:txBody>
                  <a:tcPr/>
                </a:tc>
                <a:tc>
                  <a:txBody>
                    <a:bodyPr/>
                    <a:lstStyle/>
                    <a:p>
                      <a:pPr algn="ctr"/>
                      <a:r>
                        <a:rPr lang="en-US" dirty="0"/>
                        <a:t>1</a:t>
                      </a:r>
                    </a:p>
                  </a:txBody>
                  <a:tcPr/>
                </a:tc>
                <a:extLst>
                  <a:ext uri="{0D108BD9-81ED-4DB2-BD59-A6C34878D82A}">
                    <a16:rowId xmlns:a16="http://schemas.microsoft.com/office/drawing/2014/main" val="1460396171"/>
                  </a:ext>
                </a:extLst>
              </a:tr>
              <a:tr h="370840">
                <a:tc>
                  <a:txBody>
                    <a:bodyPr/>
                    <a:lstStyle/>
                    <a:p>
                      <a:r>
                        <a:rPr lang="en-US" dirty="0"/>
                        <a:t>Non-Hub</a:t>
                      </a:r>
                    </a:p>
                  </a:txBody>
                  <a:tcPr/>
                </a:tc>
                <a:tc>
                  <a:txBody>
                    <a:bodyPr/>
                    <a:lstStyle/>
                    <a:p>
                      <a:pPr algn="ctr"/>
                      <a:r>
                        <a:rPr lang="en-US" dirty="0"/>
                        <a:t>1</a:t>
                      </a:r>
                    </a:p>
                  </a:txBody>
                  <a:tcPr/>
                </a:tc>
                <a:extLst>
                  <a:ext uri="{0D108BD9-81ED-4DB2-BD59-A6C34878D82A}">
                    <a16:rowId xmlns:a16="http://schemas.microsoft.com/office/drawing/2014/main" val="1575110187"/>
                  </a:ext>
                </a:extLst>
              </a:tr>
              <a:tr h="370840">
                <a:tc>
                  <a:txBody>
                    <a:bodyPr/>
                    <a:lstStyle/>
                    <a:p>
                      <a:r>
                        <a:rPr lang="en-US" dirty="0"/>
                        <a:t>National</a:t>
                      </a:r>
                    </a:p>
                  </a:txBody>
                  <a:tcPr/>
                </a:tc>
                <a:tc>
                  <a:txBody>
                    <a:bodyPr/>
                    <a:lstStyle/>
                    <a:p>
                      <a:pPr algn="ctr"/>
                      <a:r>
                        <a:rPr lang="en-US" dirty="0"/>
                        <a:t>1</a:t>
                      </a:r>
                    </a:p>
                  </a:txBody>
                  <a:tcPr/>
                </a:tc>
                <a:extLst>
                  <a:ext uri="{0D108BD9-81ED-4DB2-BD59-A6C34878D82A}">
                    <a16:rowId xmlns:a16="http://schemas.microsoft.com/office/drawing/2014/main" val="3064191383"/>
                  </a:ext>
                </a:extLst>
              </a:tr>
              <a:tr h="370840">
                <a:tc>
                  <a:txBody>
                    <a:bodyPr/>
                    <a:lstStyle/>
                    <a:p>
                      <a:r>
                        <a:rPr lang="en-US" dirty="0"/>
                        <a:t>Regional</a:t>
                      </a:r>
                    </a:p>
                  </a:txBody>
                  <a:tcPr/>
                </a:tc>
                <a:tc>
                  <a:txBody>
                    <a:bodyPr/>
                    <a:lstStyle/>
                    <a:p>
                      <a:pPr algn="ctr"/>
                      <a:r>
                        <a:rPr lang="en-US" dirty="0"/>
                        <a:t>2</a:t>
                      </a:r>
                    </a:p>
                  </a:txBody>
                  <a:tcPr/>
                </a:tc>
                <a:extLst>
                  <a:ext uri="{0D108BD9-81ED-4DB2-BD59-A6C34878D82A}">
                    <a16:rowId xmlns:a16="http://schemas.microsoft.com/office/drawing/2014/main" val="486715807"/>
                  </a:ext>
                </a:extLst>
              </a:tr>
              <a:tr h="370840">
                <a:tc>
                  <a:txBody>
                    <a:bodyPr/>
                    <a:lstStyle/>
                    <a:p>
                      <a:r>
                        <a:rPr lang="en-US" dirty="0"/>
                        <a:t>Local</a:t>
                      </a:r>
                    </a:p>
                  </a:txBody>
                  <a:tcPr/>
                </a:tc>
                <a:tc>
                  <a:txBody>
                    <a:bodyPr/>
                    <a:lstStyle/>
                    <a:p>
                      <a:pPr algn="ctr"/>
                      <a:r>
                        <a:rPr lang="en-US" dirty="0"/>
                        <a:t>2</a:t>
                      </a:r>
                    </a:p>
                  </a:txBody>
                  <a:tcPr/>
                </a:tc>
                <a:extLst>
                  <a:ext uri="{0D108BD9-81ED-4DB2-BD59-A6C34878D82A}">
                    <a16:rowId xmlns:a16="http://schemas.microsoft.com/office/drawing/2014/main" val="4022905361"/>
                  </a:ext>
                </a:extLst>
              </a:tr>
              <a:tr h="370840">
                <a:tc>
                  <a:txBody>
                    <a:bodyPr/>
                    <a:lstStyle/>
                    <a:p>
                      <a:r>
                        <a:rPr lang="en-US" dirty="0"/>
                        <a:t>Basic</a:t>
                      </a:r>
                    </a:p>
                  </a:txBody>
                  <a:tcPr/>
                </a:tc>
                <a:tc>
                  <a:txBody>
                    <a:bodyPr/>
                    <a:lstStyle/>
                    <a:p>
                      <a:pPr algn="ctr"/>
                      <a:r>
                        <a:rPr lang="en-US" dirty="0"/>
                        <a:t>1</a:t>
                      </a:r>
                    </a:p>
                  </a:txBody>
                  <a:tcPr/>
                </a:tc>
                <a:extLst>
                  <a:ext uri="{0D108BD9-81ED-4DB2-BD59-A6C34878D82A}">
                    <a16:rowId xmlns:a16="http://schemas.microsoft.com/office/drawing/2014/main" val="2382965322"/>
                  </a:ext>
                </a:extLst>
              </a:tr>
            </a:tbl>
          </a:graphicData>
        </a:graphic>
      </p:graphicFrame>
    </p:spTree>
    <p:extLst>
      <p:ext uri="{BB962C8B-B14F-4D97-AF65-F5344CB8AC3E}">
        <p14:creationId xmlns:p14="http://schemas.microsoft.com/office/powerpoint/2010/main" val="2213902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ED1BBD5-3BF4-4CFA-9437-33564F59E388}"/>
              </a:ext>
            </a:extLst>
          </p:cNvPr>
          <p:cNvPicPr>
            <a:picLocks noChangeAspect="1"/>
          </p:cNvPicPr>
          <p:nvPr/>
        </p:nvPicPr>
        <p:blipFill rotWithShape="1">
          <a:blip r:embed="rId2">
            <a:extLst>
              <a:ext uri="{28A0092B-C50C-407E-A947-70E740481C1C}">
                <a14:useLocalDpi xmlns:a14="http://schemas.microsoft.com/office/drawing/2010/main" val="0"/>
              </a:ext>
            </a:extLst>
          </a:blip>
          <a:srcRect t="26808" b="-1"/>
          <a:stretch/>
        </p:blipFill>
        <p:spPr>
          <a:xfrm>
            <a:off x="0" y="914401"/>
            <a:ext cx="12192000" cy="6692744"/>
          </a:xfrm>
          <a:prstGeom prst="rect">
            <a:avLst/>
          </a:prstGeom>
        </p:spPr>
      </p:pic>
      <p:sp>
        <p:nvSpPr>
          <p:cNvPr id="8" name="Rectangle 7">
            <a:extLst>
              <a:ext uri="{FF2B5EF4-FFF2-40B4-BE49-F238E27FC236}">
                <a16:creationId xmlns:a16="http://schemas.microsoft.com/office/drawing/2014/main" id="{D05EB7DE-962B-4AFD-98D3-4CFF749E9907}"/>
              </a:ext>
            </a:extLst>
          </p:cNvPr>
          <p:cNvSpPr/>
          <p:nvPr/>
        </p:nvSpPr>
        <p:spPr>
          <a:xfrm>
            <a:off x="0" y="914400"/>
            <a:ext cx="12192000" cy="67373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DD7085-708B-4FDE-AD83-DA466482C749}"/>
              </a:ext>
            </a:extLst>
          </p:cNvPr>
          <p:cNvSpPr>
            <a:spLocks noGrp="1"/>
          </p:cNvSpPr>
          <p:nvPr>
            <p:ph type="title"/>
          </p:nvPr>
        </p:nvSpPr>
        <p:spPr/>
        <p:txBody>
          <a:bodyPr/>
          <a:lstStyle/>
          <a:p>
            <a:r>
              <a:rPr lang="en-US" b="1" dirty="0">
                <a:solidFill>
                  <a:srgbClr val="1A4689"/>
                </a:solidFill>
              </a:rPr>
              <a:t>FDOT DISTRICT 7</a:t>
            </a:r>
          </a:p>
        </p:txBody>
      </p:sp>
      <p:pic>
        <p:nvPicPr>
          <p:cNvPr id="5" name="Content Placeholder 4">
            <a:extLst>
              <a:ext uri="{FF2B5EF4-FFF2-40B4-BE49-F238E27FC236}">
                <a16:creationId xmlns:a16="http://schemas.microsoft.com/office/drawing/2014/main" id="{E6EF93BF-067C-489A-8E4A-124D6183D6BF}"/>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7114" t="28837" r="44435" b="12488"/>
          <a:stretch/>
        </p:blipFill>
        <p:spPr>
          <a:xfrm>
            <a:off x="6555346" y="1417050"/>
            <a:ext cx="4687910" cy="4023899"/>
          </a:xfrm>
        </p:spPr>
      </p:pic>
      <p:sp>
        <p:nvSpPr>
          <p:cNvPr id="3" name="Slide Number Placeholder 2">
            <a:extLst>
              <a:ext uri="{FF2B5EF4-FFF2-40B4-BE49-F238E27FC236}">
                <a16:creationId xmlns:a16="http://schemas.microsoft.com/office/drawing/2014/main" id="{652FDE5E-FFD3-4B0B-8ABB-FB44F760F845}"/>
              </a:ext>
            </a:extLst>
          </p:cNvPr>
          <p:cNvSpPr>
            <a:spLocks noGrp="1"/>
          </p:cNvSpPr>
          <p:nvPr>
            <p:ph type="sldNum" sz="quarter" idx="12"/>
          </p:nvPr>
        </p:nvSpPr>
        <p:spPr/>
        <p:txBody>
          <a:bodyPr/>
          <a:lstStyle/>
          <a:p>
            <a:fld id="{961A8FA4-45CD-4A42-BCD3-9FAECE4CFC39}" type="slidenum">
              <a:rPr lang="en-US" smtClean="0"/>
              <a:t>12</a:t>
            </a:fld>
            <a:endParaRPr lang="en-US"/>
          </a:p>
        </p:txBody>
      </p:sp>
      <p:sp>
        <p:nvSpPr>
          <p:cNvPr id="6" name="Content Placeholder 3">
            <a:extLst>
              <a:ext uri="{FF2B5EF4-FFF2-40B4-BE49-F238E27FC236}">
                <a16:creationId xmlns:a16="http://schemas.microsoft.com/office/drawing/2014/main" id="{35F9F3D9-DAEC-4CA5-9F95-496CABA15676}"/>
              </a:ext>
            </a:extLst>
          </p:cNvPr>
          <p:cNvSpPr txBox="1">
            <a:spLocks/>
          </p:cNvSpPr>
          <p:nvPr/>
        </p:nvSpPr>
        <p:spPr>
          <a:xfrm>
            <a:off x="499729" y="2157043"/>
            <a:ext cx="5520071" cy="40199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2"/>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4"/>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On-Airport Activity: </a:t>
            </a:r>
            <a:r>
              <a:rPr lang="en-US" dirty="0"/>
              <a:t>$5.8 billion</a:t>
            </a:r>
          </a:p>
          <a:p>
            <a:r>
              <a:rPr lang="en-US" b="1" dirty="0"/>
              <a:t>Visitor Spending</a:t>
            </a:r>
            <a:r>
              <a:rPr lang="en-US" dirty="0"/>
              <a:t>: $12.6 billion</a:t>
            </a:r>
          </a:p>
          <a:p>
            <a:r>
              <a:rPr lang="en-US" b="1" dirty="0"/>
              <a:t>Military Spending: </a:t>
            </a:r>
            <a:r>
              <a:rPr lang="en-US" dirty="0"/>
              <a:t>$1 billion</a:t>
            </a:r>
          </a:p>
          <a:p>
            <a:pPr marL="0" indent="0">
              <a:buFont typeface="Wingdings" panose="05000000000000000000" pitchFamily="2" charset="2"/>
              <a:buNone/>
            </a:pPr>
            <a:endParaRPr lang="en-US" dirty="0"/>
          </a:p>
        </p:txBody>
      </p:sp>
      <p:sp>
        <p:nvSpPr>
          <p:cNvPr id="7" name="TextBox 6">
            <a:extLst>
              <a:ext uri="{FF2B5EF4-FFF2-40B4-BE49-F238E27FC236}">
                <a16:creationId xmlns:a16="http://schemas.microsoft.com/office/drawing/2014/main" id="{28FC0B5C-4E1B-4202-A25C-642C2B984495}"/>
              </a:ext>
            </a:extLst>
          </p:cNvPr>
          <p:cNvSpPr txBox="1"/>
          <p:nvPr/>
        </p:nvSpPr>
        <p:spPr>
          <a:xfrm>
            <a:off x="753309" y="5783767"/>
            <a:ext cx="2506455" cy="276999"/>
          </a:xfrm>
          <a:prstGeom prst="rect">
            <a:avLst/>
          </a:prstGeom>
          <a:noFill/>
        </p:spPr>
        <p:txBody>
          <a:bodyPr wrap="none" rtlCol="0">
            <a:spAutoFit/>
          </a:bodyPr>
          <a:lstStyle/>
          <a:p>
            <a:r>
              <a:rPr lang="en-US" sz="1200" i="1" dirty="0">
                <a:solidFill>
                  <a:schemeClr val="tx1">
                    <a:lumMod val="75000"/>
                    <a:lumOff val="25000"/>
                  </a:schemeClr>
                </a:solidFill>
              </a:rPr>
              <a:t>*Totals may not add due to rounding.</a:t>
            </a:r>
          </a:p>
        </p:txBody>
      </p:sp>
      <p:graphicFrame>
        <p:nvGraphicFramePr>
          <p:cNvPr id="10" name="Table 9">
            <a:extLst>
              <a:ext uri="{FF2B5EF4-FFF2-40B4-BE49-F238E27FC236}">
                <a16:creationId xmlns:a16="http://schemas.microsoft.com/office/drawing/2014/main" id="{F7F372D4-D66E-4C94-BE7A-ABA0410F91D1}"/>
              </a:ext>
            </a:extLst>
          </p:cNvPr>
          <p:cNvGraphicFramePr>
            <a:graphicFrameLocks noGrp="1"/>
          </p:cNvGraphicFramePr>
          <p:nvPr>
            <p:extLst>
              <p:ext uri="{D42A27DB-BD31-4B8C-83A1-F6EECF244321}">
                <p14:modId xmlns:p14="http://schemas.microsoft.com/office/powerpoint/2010/main" val="3091495905"/>
              </p:ext>
            </p:extLst>
          </p:nvPr>
        </p:nvGraphicFramePr>
        <p:xfrm>
          <a:off x="783189" y="3865300"/>
          <a:ext cx="3569859" cy="1854200"/>
        </p:xfrm>
        <a:graphic>
          <a:graphicData uri="http://schemas.openxmlformats.org/drawingml/2006/table">
            <a:tbl>
              <a:tblPr firstRow="1" bandRow="1">
                <a:tableStyleId>{9DCAF9ED-07DC-4A11-8D7F-57B35C25682E}</a:tableStyleId>
              </a:tblPr>
              <a:tblGrid>
                <a:gridCol w="1507675">
                  <a:extLst>
                    <a:ext uri="{9D8B030D-6E8A-4147-A177-3AD203B41FA5}">
                      <a16:colId xmlns:a16="http://schemas.microsoft.com/office/drawing/2014/main" val="143662549"/>
                    </a:ext>
                  </a:extLst>
                </a:gridCol>
                <a:gridCol w="2062184">
                  <a:extLst>
                    <a:ext uri="{9D8B030D-6E8A-4147-A177-3AD203B41FA5}">
                      <a16:colId xmlns:a16="http://schemas.microsoft.com/office/drawing/2014/main" val="3387524363"/>
                    </a:ext>
                  </a:extLst>
                </a:gridCol>
              </a:tblGrid>
              <a:tr h="370840">
                <a:tc>
                  <a:txBody>
                    <a:bodyPr/>
                    <a:lstStyle/>
                    <a:p>
                      <a:pPr algn="ctr"/>
                      <a:r>
                        <a:rPr lang="en-US" dirty="0"/>
                        <a:t>NPIAS Role</a:t>
                      </a:r>
                    </a:p>
                  </a:txBody>
                  <a:tcPr/>
                </a:tc>
                <a:tc>
                  <a:txBody>
                    <a:bodyPr/>
                    <a:lstStyle/>
                    <a:p>
                      <a:pPr algn="ctr"/>
                      <a:r>
                        <a:rPr lang="en-US" dirty="0"/>
                        <a:t>Number of Airports</a:t>
                      </a:r>
                    </a:p>
                  </a:txBody>
                  <a:tcPr/>
                </a:tc>
                <a:extLst>
                  <a:ext uri="{0D108BD9-81ED-4DB2-BD59-A6C34878D82A}">
                    <a16:rowId xmlns:a16="http://schemas.microsoft.com/office/drawing/2014/main" val="1218606658"/>
                  </a:ext>
                </a:extLst>
              </a:tr>
              <a:tr h="370840">
                <a:tc>
                  <a:txBody>
                    <a:bodyPr/>
                    <a:lstStyle/>
                    <a:p>
                      <a:r>
                        <a:rPr lang="en-US" dirty="0"/>
                        <a:t>Large Hub</a:t>
                      </a:r>
                    </a:p>
                  </a:txBody>
                  <a:tcPr/>
                </a:tc>
                <a:tc>
                  <a:txBody>
                    <a:bodyPr/>
                    <a:lstStyle/>
                    <a:p>
                      <a:pPr algn="ctr"/>
                      <a:r>
                        <a:rPr lang="en-US" dirty="0"/>
                        <a:t>1</a:t>
                      </a:r>
                    </a:p>
                  </a:txBody>
                  <a:tcPr/>
                </a:tc>
                <a:extLst>
                  <a:ext uri="{0D108BD9-81ED-4DB2-BD59-A6C34878D82A}">
                    <a16:rowId xmlns:a16="http://schemas.microsoft.com/office/drawing/2014/main" val="1460396171"/>
                  </a:ext>
                </a:extLst>
              </a:tr>
              <a:tr h="370840">
                <a:tc>
                  <a:txBody>
                    <a:bodyPr/>
                    <a:lstStyle/>
                    <a:p>
                      <a:r>
                        <a:rPr lang="en-US" dirty="0"/>
                        <a:t>Small Hub</a:t>
                      </a:r>
                    </a:p>
                  </a:txBody>
                  <a:tcPr/>
                </a:tc>
                <a:tc>
                  <a:txBody>
                    <a:bodyPr/>
                    <a:lstStyle/>
                    <a:p>
                      <a:pPr algn="ctr"/>
                      <a:r>
                        <a:rPr lang="en-US" dirty="0"/>
                        <a:t>1</a:t>
                      </a:r>
                    </a:p>
                  </a:txBody>
                  <a:tcPr/>
                </a:tc>
                <a:extLst>
                  <a:ext uri="{0D108BD9-81ED-4DB2-BD59-A6C34878D82A}">
                    <a16:rowId xmlns:a16="http://schemas.microsoft.com/office/drawing/2014/main" val="1575110187"/>
                  </a:ext>
                </a:extLst>
              </a:tr>
              <a:tr h="370840">
                <a:tc>
                  <a:txBody>
                    <a:bodyPr/>
                    <a:lstStyle/>
                    <a:p>
                      <a:r>
                        <a:rPr lang="en-US" dirty="0"/>
                        <a:t>Regional</a:t>
                      </a:r>
                    </a:p>
                  </a:txBody>
                  <a:tcPr/>
                </a:tc>
                <a:tc>
                  <a:txBody>
                    <a:bodyPr/>
                    <a:lstStyle/>
                    <a:p>
                      <a:pPr algn="ctr"/>
                      <a:r>
                        <a:rPr lang="en-US" dirty="0"/>
                        <a:t>4</a:t>
                      </a:r>
                    </a:p>
                  </a:txBody>
                  <a:tcPr/>
                </a:tc>
                <a:extLst>
                  <a:ext uri="{0D108BD9-81ED-4DB2-BD59-A6C34878D82A}">
                    <a16:rowId xmlns:a16="http://schemas.microsoft.com/office/drawing/2014/main" val="486715807"/>
                  </a:ext>
                </a:extLst>
              </a:tr>
              <a:tr h="370840">
                <a:tc>
                  <a:txBody>
                    <a:bodyPr/>
                    <a:lstStyle/>
                    <a:p>
                      <a:r>
                        <a:rPr lang="en-US" dirty="0"/>
                        <a:t>Local</a:t>
                      </a:r>
                    </a:p>
                  </a:txBody>
                  <a:tcPr/>
                </a:tc>
                <a:tc>
                  <a:txBody>
                    <a:bodyPr/>
                    <a:lstStyle/>
                    <a:p>
                      <a:pPr algn="ctr"/>
                      <a:r>
                        <a:rPr lang="en-US" dirty="0"/>
                        <a:t>5</a:t>
                      </a:r>
                    </a:p>
                  </a:txBody>
                  <a:tcPr/>
                </a:tc>
                <a:extLst>
                  <a:ext uri="{0D108BD9-81ED-4DB2-BD59-A6C34878D82A}">
                    <a16:rowId xmlns:a16="http://schemas.microsoft.com/office/drawing/2014/main" val="4022905361"/>
                  </a:ext>
                </a:extLst>
              </a:tr>
            </a:tbl>
          </a:graphicData>
        </a:graphic>
      </p:graphicFrame>
    </p:spTree>
    <p:extLst>
      <p:ext uri="{BB962C8B-B14F-4D97-AF65-F5344CB8AC3E}">
        <p14:creationId xmlns:p14="http://schemas.microsoft.com/office/powerpoint/2010/main" val="3044557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E84BFC-461E-4010-A460-FCCA118EC8B1}"/>
              </a:ext>
            </a:extLst>
          </p:cNvPr>
          <p:cNvSpPr>
            <a:spLocks noGrp="1"/>
          </p:cNvSpPr>
          <p:nvPr>
            <p:ph type="sldNum" sz="quarter" idx="12"/>
          </p:nvPr>
        </p:nvSpPr>
        <p:spPr/>
        <p:txBody>
          <a:bodyPr/>
          <a:lstStyle/>
          <a:p>
            <a:fld id="{961A8FA4-45CD-4A42-BCD3-9FAECE4CFC39}" type="slidenum">
              <a:rPr lang="en-US" smtClean="0"/>
              <a:t>13</a:t>
            </a:fld>
            <a:endParaRPr lang="en-US"/>
          </a:p>
        </p:txBody>
      </p:sp>
      <p:graphicFrame>
        <p:nvGraphicFramePr>
          <p:cNvPr id="13" name="Table 12">
            <a:extLst>
              <a:ext uri="{FF2B5EF4-FFF2-40B4-BE49-F238E27FC236}">
                <a16:creationId xmlns:a16="http://schemas.microsoft.com/office/drawing/2014/main" id="{061FF2A9-4968-4413-BBE8-BDE42F794407}"/>
              </a:ext>
            </a:extLst>
          </p:cNvPr>
          <p:cNvGraphicFramePr>
            <a:graphicFrameLocks noGrp="1"/>
          </p:cNvGraphicFramePr>
          <p:nvPr>
            <p:extLst>
              <p:ext uri="{D42A27DB-BD31-4B8C-83A1-F6EECF244321}">
                <p14:modId xmlns:p14="http://schemas.microsoft.com/office/powerpoint/2010/main" val="251868200"/>
              </p:ext>
            </p:extLst>
          </p:nvPr>
        </p:nvGraphicFramePr>
        <p:xfrm>
          <a:off x="1" y="925554"/>
          <a:ext cx="12192001" cy="5932440"/>
        </p:xfrm>
        <a:graphic>
          <a:graphicData uri="http://schemas.openxmlformats.org/drawingml/2006/table">
            <a:tbl>
              <a:tblPr firstRow="1" bandCol="1">
                <a:tableStyleId>{7DF18680-E054-41AD-8BC1-D1AEF772440D}</a:tableStyleId>
              </a:tblPr>
              <a:tblGrid>
                <a:gridCol w="2098905">
                  <a:extLst>
                    <a:ext uri="{9D8B030D-6E8A-4147-A177-3AD203B41FA5}">
                      <a16:colId xmlns:a16="http://schemas.microsoft.com/office/drawing/2014/main" val="143662549"/>
                    </a:ext>
                  </a:extLst>
                </a:gridCol>
                <a:gridCol w="1261637">
                  <a:extLst>
                    <a:ext uri="{9D8B030D-6E8A-4147-A177-3AD203B41FA5}">
                      <a16:colId xmlns:a16="http://schemas.microsoft.com/office/drawing/2014/main" val="3387524363"/>
                    </a:ext>
                  </a:extLst>
                </a:gridCol>
                <a:gridCol w="1261637">
                  <a:extLst>
                    <a:ext uri="{9D8B030D-6E8A-4147-A177-3AD203B41FA5}">
                      <a16:colId xmlns:a16="http://schemas.microsoft.com/office/drawing/2014/main" val="3232250522"/>
                    </a:ext>
                  </a:extLst>
                </a:gridCol>
                <a:gridCol w="1261637">
                  <a:extLst>
                    <a:ext uri="{9D8B030D-6E8A-4147-A177-3AD203B41FA5}">
                      <a16:colId xmlns:a16="http://schemas.microsoft.com/office/drawing/2014/main" val="2822559050"/>
                    </a:ext>
                  </a:extLst>
                </a:gridCol>
                <a:gridCol w="1261637">
                  <a:extLst>
                    <a:ext uri="{9D8B030D-6E8A-4147-A177-3AD203B41FA5}">
                      <a16:colId xmlns:a16="http://schemas.microsoft.com/office/drawing/2014/main" val="4054545285"/>
                    </a:ext>
                  </a:extLst>
                </a:gridCol>
                <a:gridCol w="1261637">
                  <a:extLst>
                    <a:ext uri="{9D8B030D-6E8A-4147-A177-3AD203B41FA5}">
                      <a16:colId xmlns:a16="http://schemas.microsoft.com/office/drawing/2014/main" val="1120626844"/>
                    </a:ext>
                  </a:extLst>
                </a:gridCol>
                <a:gridCol w="1261637">
                  <a:extLst>
                    <a:ext uri="{9D8B030D-6E8A-4147-A177-3AD203B41FA5}">
                      <a16:colId xmlns:a16="http://schemas.microsoft.com/office/drawing/2014/main" val="2469001193"/>
                    </a:ext>
                  </a:extLst>
                </a:gridCol>
                <a:gridCol w="1261637">
                  <a:extLst>
                    <a:ext uri="{9D8B030D-6E8A-4147-A177-3AD203B41FA5}">
                      <a16:colId xmlns:a16="http://schemas.microsoft.com/office/drawing/2014/main" val="464164180"/>
                    </a:ext>
                  </a:extLst>
                </a:gridCol>
                <a:gridCol w="1261637">
                  <a:extLst>
                    <a:ext uri="{9D8B030D-6E8A-4147-A177-3AD203B41FA5}">
                      <a16:colId xmlns:a16="http://schemas.microsoft.com/office/drawing/2014/main" val="3519579203"/>
                    </a:ext>
                  </a:extLst>
                </a:gridCol>
              </a:tblGrid>
              <a:tr h="494370">
                <a:tc gridSpan="9">
                  <a:txBody>
                    <a:bodyPr/>
                    <a:lstStyle/>
                    <a:p>
                      <a:pPr algn="ctr"/>
                      <a:r>
                        <a:rPr lang="en-US" sz="2400" dirty="0"/>
                        <a:t>Florida NPIAS Breakdown</a:t>
                      </a:r>
                    </a:p>
                  </a:txBody>
                  <a:tcPr marL="82387" marR="82387" marT="41193" marB="41193" anchor="ctr">
                    <a:solidFill>
                      <a:srgbClr val="3C8BB6"/>
                    </a:solidFill>
                  </a:tcPr>
                </a:tc>
                <a:tc hMerge="1">
                  <a:txBody>
                    <a:bodyPr/>
                    <a:lstStyle/>
                    <a:p>
                      <a:pPr algn="ctr"/>
                      <a:endParaRPr lang="en-US" sz="1600" dirty="0"/>
                    </a:p>
                  </a:txBody>
                  <a:tcPr marL="82387" marR="82387" marT="41193" marB="41193"/>
                </a:tc>
                <a:tc hMerge="1">
                  <a:txBody>
                    <a:bodyPr/>
                    <a:lstStyle/>
                    <a:p>
                      <a:pPr algn="ctr"/>
                      <a:endParaRPr lang="en-US" sz="1600" dirty="0"/>
                    </a:p>
                  </a:txBody>
                  <a:tcPr marL="82387" marR="82387" marT="41193" marB="41193"/>
                </a:tc>
                <a:tc hMerge="1">
                  <a:txBody>
                    <a:bodyPr/>
                    <a:lstStyle/>
                    <a:p>
                      <a:pPr algn="ctr"/>
                      <a:endParaRPr lang="en-US" sz="1600" dirty="0"/>
                    </a:p>
                  </a:txBody>
                  <a:tcPr marL="82387" marR="82387" marT="41193" marB="41193"/>
                </a:tc>
                <a:tc hMerge="1">
                  <a:txBody>
                    <a:bodyPr/>
                    <a:lstStyle/>
                    <a:p>
                      <a:pPr algn="ctr"/>
                      <a:endParaRPr lang="en-US" sz="1600" dirty="0"/>
                    </a:p>
                  </a:txBody>
                  <a:tcPr marL="82387" marR="82387" marT="41193" marB="41193"/>
                </a:tc>
                <a:tc hMerge="1">
                  <a:txBody>
                    <a:bodyPr/>
                    <a:lstStyle/>
                    <a:p>
                      <a:pPr algn="ctr"/>
                      <a:endParaRPr lang="en-US" sz="1600" dirty="0"/>
                    </a:p>
                  </a:txBody>
                  <a:tcPr marL="82387" marR="82387" marT="41193" marB="41193"/>
                </a:tc>
                <a:tc hMerge="1">
                  <a:txBody>
                    <a:bodyPr/>
                    <a:lstStyle/>
                    <a:p>
                      <a:pPr algn="ctr"/>
                      <a:endParaRPr lang="en-US" sz="1600" dirty="0"/>
                    </a:p>
                  </a:txBody>
                  <a:tcPr marL="82387" marR="82387" marT="41193" marB="41193"/>
                </a:tc>
                <a:tc hMerge="1">
                  <a:txBody>
                    <a:bodyPr/>
                    <a:lstStyle/>
                    <a:p>
                      <a:pPr algn="ctr"/>
                      <a:endParaRPr lang="en-US" sz="1600" dirty="0"/>
                    </a:p>
                  </a:txBody>
                  <a:tcPr marL="82387" marR="82387" marT="41193" marB="41193"/>
                </a:tc>
                <a:tc hMerge="1">
                  <a:txBody>
                    <a:bodyPr/>
                    <a:lstStyle/>
                    <a:p>
                      <a:pPr algn="ctr"/>
                      <a:endParaRPr lang="en-US" sz="1600" dirty="0"/>
                    </a:p>
                  </a:txBody>
                  <a:tcPr marL="82387" marR="82387" marT="41193" marB="41193"/>
                </a:tc>
                <a:extLst>
                  <a:ext uri="{0D108BD9-81ED-4DB2-BD59-A6C34878D82A}">
                    <a16:rowId xmlns:a16="http://schemas.microsoft.com/office/drawing/2014/main" val="902283570"/>
                  </a:ext>
                </a:extLst>
              </a:tr>
              <a:tr h="494370">
                <a:tc>
                  <a:txBody>
                    <a:bodyPr/>
                    <a:lstStyle/>
                    <a:p>
                      <a:pPr algn="ctr"/>
                      <a:r>
                        <a:rPr lang="en-US" sz="2000" b="1" dirty="0">
                          <a:solidFill>
                            <a:srgbClr val="FFFFFF"/>
                          </a:solidFill>
                        </a:rPr>
                        <a:t>NPIAS Role</a:t>
                      </a:r>
                    </a:p>
                  </a:txBody>
                  <a:tcPr marL="82387" marR="82387" marT="41193" marB="41193" anchor="ctr">
                    <a:solidFill>
                      <a:srgbClr val="3C8BB6"/>
                    </a:solidFill>
                  </a:tcPr>
                </a:tc>
                <a:tc>
                  <a:txBody>
                    <a:bodyPr/>
                    <a:lstStyle/>
                    <a:p>
                      <a:pPr algn="ctr"/>
                      <a:r>
                        <a:rPr lang="en-US" sz="2000" b="1" dirty="0">
                          <a:solidFill>
                            <a:srgbClr val="FFFFFF"/>
                          </a:solidFill>
                        </a:rPr>
                        <a:t>District 1</a:t>
                      </a:r>
                    </a:p>
                  </a:txBody>
                  <a:tcPr marL="82387" marR="82387" marT="41193" marB="41193" anchor="ctr">
                    <a:solidFill>
                      <a:srgbClr val="3C8BB6"/>
                    </a:solidFill>
                  </a:tcPr>
                </a:tc>
                <a:tc>
                  <a:txBody>
                    <a:bodyPr/>
                    <a:lstStyle/>
                    <a:p>
                      <a:pPr algn="ctr"/>
                      <a:r>
                        <a:rPr lang="en-US" sz="2000" b="1" dirty="0">
                          <a:solidFill>
                            <a:srgbClr val="FFFFFF"/>
                          </a:solidFill>
                        </a:rPr>
                        <a:t>District 2</a:t>
                      </a:r>
                    </a:p>
                  </a:txBody>
                  <a:tcPr marL="82387" marR="82387" marT="41193" marB="41193" anchor="ctr">
                    <a:solidFill>
                      <a:srgbClr val="3C8BB6"/>
                    </a:solidFill>
                  </a:tcPr>
                </a:tc>
                <a:tc>
                  <a:txBody>
                    <a:bodyPr/>
                    <a:lstStyle/>
                    <a:p>
                      <a:pPr algn="ctr"/>
                      <a:r>
                        <a:rPr lang="en-US" sz="2000" b="1" dirty="0">
                          <a:solidFill>
                            <a:srgbClr val="FFFFFF"/>
                          </a:solidFill>
                        </a:rPr>
                        <a:t>District 3</a:t>
                      </a:r>
                    </a:p>
                  </a:txBody>
                  <a:tcPr marL="82387" marR="82387" marT="41193" marB="41193" anchor="ctr">
                    <a:solidFill>
                      <a:srgbClr val="3C8BB6"/>
                    </a:solidFill>
                  </a:tcPr>
                </a:tc>
                <a:tc>
                  <a:txBody>
                    <a:bodyPr/>
                    <a:lstStyle/>
                    <a:p>
                      <a:pPr algn="ctr"/>
                      <a:r>
                        <a:rPr lang="en-US" sz="2000" b="1" dirty="0">
                          <a:solidFill>
                            <a:srgbClr val="FFFFFF"/>
                          </a:solidFill>
                        </a:rPr>
                        <a:t>District 4</a:t>
                      </a:r>
                    </a:p>
                  </a:txBody>
                  <a:tcPr marL="82387" marR="82387" marT="41193" marB="41193" anchor="ctr">
                    <a:solidFill>
                      <a:srgbClr val="3C8BB6"/>
                    </a:solidFill>
                  </a:tcPr>
                </a:tc>
                <a:tc>
                  <a:txBody>
                    <a:bodyPr/>
                    <a:lstStyle/>
                    <a:p>
                      <a:pPr algn="ctr"/>
                      <a:r>
                        <a:rPr lang="en-US" sz="2000" b="1" dirty="0">
                          <a:solidFill>
                            <a:srgbClr val="FFFFFF"/>
                          </a:solidFill>
                        </a:rPr>
                        <a:t>District 5</a:t>
                      </a:r>
                    </a:p>
                  </a:txBody>
                  <a:tcPr marL="82387" marR="82387" marT="41193" marB="41193" anchor="ctr">
                    <a:solidFill>
                      <a:srgbClr val="3C8BB6"/>
                    </a:solidFill>
                  </a:tcPr>
                </a:tc>
                <a:tc>
                  <a:txBody>
                    <a:bodyPr/>
                    <a:lstStyle/>
                    <a:p>
                      <a:pPr algn="ctr"/>
                      <a:r>
                        <a:rPr lang="en-US" sz="2000" b="1" dirty="0">
                          <a:solidFill>
                            <a:srgbClr val="FFFFFF"/>
                          </a:solidFill>
                        </a:rPr>
                        <a:t>District 6</a:t>
                      </a:r>
                    </a:p>
                  </a:txBody>
                  <a:tcPr marL="82387" marR="82387" marT="41193" marB="41193" anchor="ctr">
                    <a:solidFill>
                      <a:srgbClr val="3C8BB6"/>
                    </a:solidFill>
                  </a:tcPr>
                </a:tc>
                <a:tc>
                  <a:txBody>
                    <a:bodyPr/>
                    <a:lstStyle/>
                    <a:p>
                      <a:pPr algn="ctr"/>
                      <a:r>
                        <a:rPr lang="en-US" sz="2000" b="1" dirty="0">
                          <a:solidFill>
                            <a:srgbClr val="FFFFFF"/>
                          </a:solidFill>
                        </a:rPr>
                        <a:t>District 7</a:t>
                      </a:r>
                    </a:p>
                  </a:txBody>
                  <a:tcPr marL="82387" marR="82387" marT="41193" marB="41193" anchor="ctr">
                    <a:lnR w="12700" cap="flat" cmpd="sng" algn="ctr">
                      <a:solidFill>
                        <a:schemeClr val="tx1"/>
                      </a:solidFill>
                      <a:prstDash val="solid"/>
                      <a:round/>
                      <a:headEnd type="none" w="med" len="med"/>
                      <a:tailEnd type="none" w="med" len="med"/>
                    </a:lnR>
                    <a:solidFill>
                      <a:srgbClr val="3C8BB6"/>
                    </a:solidFill>
                  </a:tcPr>
                </a:tc>
                <a:tc>
                  <a:txBody>
                    <a:bodyPr/>
                    <a:lstStyle/>
                    <a:p>
                      <a:pPr algn="ctr"/>
                      <a:r>
                        <a:rPr lang="en-US" sz="2000" b="1" dirty="0">
                          <a:solidFill>
                            <a:srgbClr val="FFFFFF"/>
                          </a:solidFill>
                        </a:rPr>
                        <a:t>Total</a:t>
                      </a:r>
                    </a:p>
                  </a:txBody>
                  <a:tcPr marL="82387" marR="82387" marT="41193" marB="41193" anchor="ctr">
                    <a:lnL w="12700" cap="flat" cmpd="sng" algn="ctr">
                      <a:solidFill>
                        <a:schemeClr val="tx1"/>
                      </a:solidFill>
                      <a:prstDash val="solid"/>
                      <a:round/>
                      <a:headEnd type="none" w="med" len="med"/>
                      <a:tailEnd type="none" w="med" len="med"/>
                    </a:lnL>
                    <a:solidFill>
                      <a:srgbClr val="3C8BB6"/>
                    </a:solidFill>
                  </a:tcPr>
                </a:tc>
                <a:extLst>
                  <a:ext uri="{0D108BD9-81ED-4DB2-BD59-A6C34878D82A}">
                    <a16:rowId xmlns:a16="http://schemas.microsoft.com/office/drawing/2014/main" val="1218606658"/>
                  </a:ext>
                </a:extLst>
              </a:tr>
              <a:tr h="494370">
                <a:tc>
                  <a:txBody>
                    <a:bodyPr/>
                    <a:lstStyle/>
                    <a:p>
                      <a:r>
                        <a:rPr lang="en-US" sz="2000" b="1" dirty="0">
                          <a:solidFill>
                            <a:srgbClr val="FFFFFF"/>
                          </a:solidFill>
                        </a:rPr>
                        <a:t>Large Hub</a:t>
                      </a:r>
                    </a:p>
                  </a:txBody>
                  <a:tcPr marL="82387" marR="82387" marT="41193" marB="41193" anchor="ctr">
                    <a:solidFill>
                      <a:srgbClr val="3C8BB6"/>
                    </a:solidFill>
                  </a:tcPr>
                </a:tc>
                <a:tc>
                  <a:txBody>
                    <a:bodyPr/>
                    <a:lstStyle/>
                    <a:p>
                      <a:pPr algn="ct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4</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460396171"/>
                  </a:ext>
                </a:extLst>
              </a:tr>
              <a:tr h="494370">
                <a:tc>
                  <a:txBody>
                    <a:bodyPr/>
                    <a:lstStyle/>
                    <a:p>
                      <a:r>
                        <a:rPr lang="en-US" sz="2000" b="1" dirty="0">
                          <a:solidFill>
                            <a:srgbClr val="FFFFFF"/>
                          </a:solidFill>
                        </a:rPr>
                        <a:t>Medium Hub</a:t>
                      </a:r>
                    </a:p>
                  </a:txBody>
                  <a:tcPr marL="82387" marR="82387" marT="41193" marB="41193" anchor="ctr">
                    <a:solidFill>
                      <a:srgbClr val="3C8BB6"/>
                    </a:solidFill>
                  </a:tcP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3</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260903780"/>
                  </a:ext>
                </a:extLst>
              </a:tr>
              <a:tr h="494370">
                <a:tc>
                  <a:txBody>
                    <a:bodyPr/>
                    <a:lstStyle/>
                    <a:p>
                      <a:r>
                        <a:rPr lang="en-US" sz="2000" b="1" dirty="0">
                          <a:solidFill>
                            <a:srgbClr val="FFFFFF"/>
                          </a:solidFill>
                        </a:rPr>
                        <a:t>Small Hub</a:t>
                      </a:r>
                    </a:p>
                  </a:txBody>
                  <a:tcPr marL="82387" marR="82387" marT="41193" marB="41193" anchor="ctr">
                    <a:solidFill>
                      <a:srgbClr val="3C8BB6"/>
                    </a:solidFill>
                  </a:tcPr>
                </a:tc>
                <a:tc>
                  <a:txBody>
                    <a:bodyPr/>
                    <a:lstStyle/>
                    <a:p>
                      <a:pPr algn="ctr"/>
                      <a:r>
                        <a:rPr lang="en-US" sz="2000" dirty="0"/>
                        <a:t>2</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r>
                        <a:rPr lang="en-US" sz="2000" dirty="0"/>
                        <a:t>3</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7</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41612189"/>
                  </a:ext>
                </a:extLst>
              </a:tr>
              <a:tr h="494370">
                <a:tc>
                  <a:txBody>
                    <a:bodyPr/>
                    <a:lstStyle/>
                    <a:p>
                      <a:r>
                        <a:rPr lang="en-US" sz="2000" b="1" dirty="0">
                          <a:solidFill>
                            <a:srgbClr val="FFFFFF"/>
                          </a:solidFill>
                        </a:rPr>
                        <a:t>Non-Hub</a:t>
                      </a:r>
                    </a:p>
                  </a:txBody>
                  <a:tcPr marL="82387" marR="82387" marT="41193" marB="41193" anchor="ctr">
                    <a:solidFill>
                      <a:srgbClr val="3C8BB6"/>
                    </a:solidFill>
                  </a:tcP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2</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r>
                        <a:rPr lang="en-US" sz="2000" dirty="0"/>
                        <a:t>2</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7</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575110187"/>
                  </a:ext>
                </a:extLst>
              </a:tr>
              <a:tr h="494370">
                <a:tc>
                  <a:txBody>
                    <a:bodyPr/>
                    <a:lstStyle/>
                    <a:p>
                      <a:r>
                        <a:rPr lang="en-US" sz="2000" b="1" dirty="0">
                          <a:solidFill>
                            <a:srgbClr val="FFFFFF"/>
                          </a:solidFill>
                        </a:rPr>
                        <a:t>National</a:t>
                      </a:r>
                    </a:p>
                  </a:txBody>
                  <a:tcPr marL="82387" marR="82387" marT="41193" marB="41193" anchor="ctr">
                    <a:solidFill>
                      <a:srgbClr val="3C8BB6"/>
                    </a:solidFill>
                  </a:tcPr>
                </a:tc>
                <a:tc>
                  <a:txBody>
                    <a:bodyPr/>
                    <a:lstStyle/>
                    <a:p>
                      <a:pPr algn="ctr"/>
                      <a:r>
                        <a:rPr lang="en-US" sz="2000" dirty="0"/>
                        <a:t>3</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tc>
                <a:tc>
                  <a:txBody>
                    <a:bodyPr/>
                    <a:lstStyle/>
                    <a:p>
                      <a:pPr algn="ctr"/>
                      <a:r>
                        <a:rPr lang="en-US" sz="2000" dirty="0"/>
                        <a:t>4</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9</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064191383"/>
                  </a:ext>
                </a:extLst>
              </a:tr>
              <a:tr h="494370">
                <a:tc>
                  <a:txBody>
                    <a:bodyPr/>
                    <a:lstStyle/>
                    <a:p>
                      <a:r>
                        <a:rPr lang="en-US" sz="2000" b="1" dirty="0">
                          <a:solidFill>
                            <a:srgbClr val="FFFFFF"/>
                          </a:solidFill>
                        </a:rPr>
                        <a:t>Regional</a:t>
                      </a:r>
                    </a:p>
                  </a:txBody>
                  <a:tcPr marL="82387" marR="82387" marT="41193" marB="41193" anchor="ctr">
                    <a:solidFill>
                      <a:srgbClr val="3C8BB6"/>
                    </a:solidFill>
                  </a:tcPr>
                </a:tc>
                <a:tc>
                  <a:txBody>
                    <a:bodyPr/>
                    <a:lstStyle/>
                    <a:p>
                      <a:pPr algn="ctr"/>
                      <a:r>
                        <a:rPr lang="en-US" sz="2000" dirty="0"/>
                        <a:t>5</a:t>
                      </a:r>
                      <a:endParaRPr lang="en-US" sz="2000" dirty="0">
                        <a:solidFill>
                          <a:schemeClr val="tx1"/>
                        </a:solidFill>
                      </a:endParaRPr>
                    </a:p>
                  </a:txBody>
                  <a:tcPr marL="82387" marR="82387" marT="41193" marB="41193" anchor="ctr"/>
                </a:tc>
                <a:tc>
                  <a:txBody>
                    <a:bodyPr/>
                    <a:lstStyle/>
                    <a:p>
                      <a:pPr algn="ctr"/>
                      <a:r>
                        <a:rPr lang="en-US" sz="2000" dirty="0"/>
                        <a:t>4</a:t>
                      </a:r>
                      <a:endParaRPr lang="en-US" sz="2000" dirty="0">
                        <a:solidFill>
                          <a:schemeClr val="tx1"/>
                        </a:solidFill>
                      </a:endParaRPr>
                    </a:p>
                  </a:txBody>
                  <a:tcPr marL="82387" marR="82387" marT="41193" marB="41193" anchor="ctr"/>
                </a:tc>
                <a:tc>
                  <a:txBody>
                    <a:bodyPr/>
                    <a:lstStyle/>
                    <a:p>
                      <a:pPr algn="ctr"/>
                      <a:r>
                        <a:rPr lang="en-US" sz="2000" dirty="0"/>
                        <a:t>2</a:t>
                      </a:r>
                      <a:endParaRPr lang="en-US" sz="2000" dirty="0">
                        <a:solidFill>
                          <a:schemeClr val="tx1"/>
                        </a:solidFill>
                      </a:endParaRPr>
                    </a:p>
                  </a:txBody>
                  <a:tcPr marL="82387" marR="82387" marT="41193" marB="41193" anchor="ctr"/>
                </a:tc>
                <a:tc>
                  <a:txBody>
                    <a:bodyPr/>
                    <a:lstStyle/>
                    <a:p>
                      <a:pPr algn="ctr"/>
                      <a:r>
                        <a:rPr lang="en-US" sz="2000" dirty="0"/>
                        <a:t>5</a:t>
                      </a:r>
                      <a:endParaRPr lang="en-US" sz="2000" dirty="0">
                        <a:solidFill>
                          <a:schemeClr val="tx1"/>
                        </a:solidFill>
                      </a:endParaRPr>
                    </a:p>
                  </a:txBody>
                  <a:tcPr marL="82387" marR="82387" marT="41193" marB="41193" anchor="ctr"/>
                </a:tc>
                <a:tc>
                  <a:txBody>
                    <a:bodyPr/>
                    <a:lstStyle/>
                    <a:p>
                      <a:pPr algn="ctr"/>
                      <a:r>
                        <a:rPr lang="en-US" sz="2000" dirty="0"/>
                        <a:t>8</a:t>
                      </a:r>
                      <a:endParaRPr lang="en-US" sz="2000" dirty="0">
                        <a:solidFill>
                          <a:schemeClr val="tx1"/>
                        </a:solidFill>
                      </a:endParaRPr>
                    </a:p>
                  </a:txBody>
                  <a:tcPr marL="82387" marR="82387" marT="41193" marB="41193" anchor="ctr"/>
                </a:tc>
                <a:tc>
                  <a:txBody>
                    <a:bodyPr/>
                    <a:lstStyle/>
                    <a:p>
                      <a:pPr algn="ctr"/>
                      <a:r>
                        <a:rPr lang="en-US" sz="2000" dirty="0"/>
                        <a:t>2</a:t>
                      </a:r>
                      <a:endParaRPr lang="en-US" sz="2000" dirty="0">
                        <a:solidFill>
                          <a:schemeClr val="tx1"/>
                        </a:solidFill>
                      </a:endParaRPr>
                    </a:p>
                  </a:txBody>
                  <a:tcPr marL="82387" marR="82387" marT="41193" marB="41193" anchor="ctr"/>
                </a:tc>
                <a:tc>
                  <a:txBody>
                    <a:bodyPr/>
                    <a:lstStyle/>
                    <a:p>
                      <a:pPr algn="ctr"/>
                      <a:r>
                        <a:rPr lang="en-US" sz="2000" dirty="0"/>
                        <a:t>4</a:t>
                      </a: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30</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86715807"/>
                  </a:ext>
                </a:extLst>
              </a:tr>
              <a:tr h="494370">
                <a:tc>
                  <a:txBody>
                    <a:bodyPr/>
                    <a:lstStyle/>
                    <a:p>
                      <a:r>
                        <a:rPr lang="en-US" sz="2000" b="1" dirty="0">
                          <a:solidFill>
                            <a:srgbClr val="FFFFFF"/>
                          </a:solidFill>
                        </a:rPr>
                        <a:t>Local</a:t>
                      </a:r>
                    </a:p>
                  </a:txBody>
                  <a:tcPr marL="82387" marR="82387" marT="41193" marB="41193" anchor="ctr">
                    <a:solidFill>
                      <a:srgbClr val="3C8BB6"/>
                    </a:solidFill>
                  </a:tcPr>
                </a:tc>
                <a:tc>
                  <a:txBody>
                    <a:bodyPr/>
                    <a:lstStyle/>
                    <a:p>
                      <a:pPr algn="ctr"/>
                      <a:r>
                        <a:rPr lang="en-US" sz="2000" dirty="0"/>
                        <a:t>8</a:t>
                      </a:r>
                      <a:endParaRPr lang="en-US" sz="2000" dirty="0">
                        <a:solidFill>
                          <a:schemeClr val="tx1"/>
                        </a:solidFill>
                      </a:endParaRPr>
                    </a:p>
                  </a:txBody>
                  <a:tcPr marL="82387" marR="82387" marT="41193" marB="41193" anchor="ctr"/>
                </a:tc>
                <a:tc>
                  <a:txBody>
                    <a:bodyPr/>
                    <a:lstStyle/>
                    <a:p>
                      <a:pPr algn="ctr"/>
                      <a:r>
                        <a:rPr lang="en-US" sz="2000" dirty="0"/>
                        <a:t>6</a:t>
                      </a:r>
                      <a:endParaRPr lang="en-US" sz="2000" dirty="0">
                        <a:solidFill>
                          <a:schemeClr val="tx1"/>
                        </a:solidFill>
                      </a:endParaRPr>
                    </a:p>
                  </a:txBody>
                  <a:tcPr marL="82387" marR="82387" marT="41193" marB="41193" anchor="ctr"/>
                </a:tc>
                <a:tc>
                  <a:txBody>
                    <a:bodyPr/>
                    <a:lstStyle/>
                    <a:p>
                      <a:pPr algn="ctr"/>
                      <a:r>
                        <a:rPr lang="en-US" sz="2000" dirty="0"/>
                        <a:t>6</a:t>
                      </a:r>
                      <a:endParaRPr lang="en-US" sz="2000" dirty="0">
                        <a:solidFill>
                          <a:schemeClr val="tx1"/>
                        </a:solidFill>
                      </a:endParaRPr>
                    </a:p>
                  </a:txBody>
                  <a:tcPr marL="82387" marR="82387" marT="41193" marB="41193" anchor="ctr"/>
                </a:tc>
                <a:tc>
                  <a:txBody>
                    <a:bodyPr/>
                    <a:lstStyle/>
                    <a:p>
                      <a:pPr algn="ctr"/>
                      <a:r>
                        <a:rPr lang="en-US" sz="2000" dirty="0"/>
                        <a:t>5</a:t>
                      </a:r>
                      <a:endParaRPr lang="en-US" sz="2000" dirty="0">
                        <a:solidFill>
                          <a:schemeClr val="tx1"/>
                        </a:solidFill>
                      </a:endParaRPr>
                    </a:p>
                  </a:txBody>
                  <a:tcPr marL="82387" marR="82387" marT="41193" marB="41193" anchor="ctr"/>
                </a:tc>
                <a:tc>
                  <a:txBody>
                    <a:bodyPr/>
                    <a:lstStyle/>
                    <a:p>
                      <a:pPr algn="ctr"/>
                      <a:r>
                        <a:rPr lang="en-US" sz="2000" dirty="0"/>
                        <a:t>4</a:t>
                      </a:r>
                      <a:endParaRPr lang="en-US" sz="2000" dirty="0">
                        <a:solidFill>
                          <a:schemeClr val="tx1"/>
                        </a:solidFill>
                      </a:endParaRPr>
                    </a:p>
                  </a:txBody>
                  <a:tcPr marL="82387" marR="82387" marT="41193" marB="41193" anchor="ctr"/>
                </a:tc>
                <a:tc>
                  <a:txBody>
                    <a:bodyPr/>
                    <a:lstStyle/>
                    <a:p>
                      <a:pPr algn="ctr"/>
                      <a:r>
                        <a:rPr lang="en-US" sz="2000" dirty="0"/>
                        <a:t>2</a:t>
                      </a:r>
                      <a:endParaRPr lang="en-US" sz="2000" dirty="0">
                        <a:solidFill>
                          <a:schemeClr val="tx1"/>
                        </a:solidFill>
                      </a:endParaRPr>
                    </a:p>
                  </a:txBody>
                  <a:tcPr marL="82387" marR="82387" marT="41193" marB="41193" anchor="ctr"/>
                </a:tc>
                <a:tc>
                  <a:txBody>
                    <a:bodyPr/>
                    <a:lstStyle/>
                    <a:p>
                      <a:pPr algn="ctr"/>
                      <a:r>
                        <a:rPr lang="en-US" sz="2000" dirty="0"/>
                        <a:t>5</a:t>
                      </a: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36</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022905361"/>
                  </a:ext>
                </a:extLst>
              </a:tr>
              <a:tr h="494370">
                <a:tc>
                  <a:txBody>
                    <a:bodyPr/>
                    <a:lstStyle/>
                    <a:p>
                      <a:r>
                        <a:rPr lang="en-US" sz="2000" b="1" dirty="0">
                          <a:solidFill>
                            <a:srgbClr val="FFFFFF"/>
                          </a:solidFill>
                        </a:rPr>
                        <a:t>Basic</a:t>
                      </a:r>
                    </a:p>
                  </a:txBody>
                  <a:tcPr marL="82387" marR="82387" marT="41193" marB="41193" anchor="ctr">
                    <a:solidFill>
                      <a:srgbClr val="3C8BB6"/>
                    </a:solidFill>
                  </a:tcPr>
                </a:tc>
                <a:tc>
                  <a:txBody>
                    <a:bodyPr/>
                    <a:lstStyle/>
                    <a:p>
                      <a:pPr algn="ctr"/>
                      <a:r>
                        <a:rPr lang="en-US" sz="2000" dirty="0"/>
                        <a:t>3</a:t>
                      </a:r>
                      <a:endParaRPr lang="en-US" sz="2000" dirty="0">
                        <a:solidFill>
                          <a:schemeClr val="tx1"/>
                        </a:solidFill>
                      </a:endParaRPr>
                    </a:p>
                  </a:txBody>
                  <a:tcPr marL="82387" marR="82387" marT="41193" marB="41193" anchor="ctr"/>
                </a:tc>
                <a:tc>
                  <a:txBody>
                    <a:bodyPr/>
                    <a:lstStyle/>
                    <a:p>
                      <a:pPr algn="ctr"/>
                      <a:r>
                        <a:rPr lang="en-US" sz="2000" dirty="0"/>
                        <a:t>3</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r>
                        <a:rPr lang="en-US" sz="2000" dirty="0"/>
                        <a:t>1</a:t>
                      </a:r>
                      <a:endParaRPr lang="en-US" sz="2000" dirty="0">
                        <a:solidFill>
                          <a:schemeClr val="tx1"/>
                        </a:solidFill>
                      </a:endParaRPr>
                    </a:p>
                  </a:txBody>
                  <a:tcPr marL="82387" marR="82387" marT="41193" marB="41193" anchor="ctr"/>
                </a:tc>
                <a:tc>
                  <a:txBody>
                    <a:bodyPr/>
                    <a:lstStyle/>
                    <a:p>
                      <a:pPr algn="ct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tcPr>
                </a:tc>
                <a:tc>
                  <a:txBody>
                    <a:bodyPr/>
                    <a:lstStyle/>
                    <a:p>
                      <a:pPr algn="ctr"/>
                      <a:r>
                        <a:rPr lang="en-US" sz="2000" b="1" dirty="0"/>
                        <a:t>10</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382965322"/>
                  </a:ext>
                </a:extLst>
              </a:tr>
              <a:tr h="494370">
                <a:tc>
                  <a:txBody>
                    <a:bodyPr/>
                    <a:lstStyle/>
                    <a:p>
                      <a:r>
                        <a:rPr lang="en-US" sz="2000" b="1" dirty="0">
                          <a:solidFill>
                            <a:srgbClr val="FFFFFF"/>
                          </a:solidFill>
                        </a:rPr>
                        <a:t>Unclassified</a:t>
                      </a:r>
                    </a:p>
                  </a:txBody>
                  <a:tcPr marL="82387" marR="82387" marT="41193" marB="41193" anchor="ctr">
                    <a:lnB w="12700" cap="flat" cmpd="sng" algn="ctr">
                      <a:solidFill>
                        <a:schemeClr val="tx1"/>
                      </a:solidFill>
                      <a:prstDash val="solid"/>
                      <a:round/>
                      <a:headEnd type="none" w="med" len="med"/>
                      <a:tailEnd type="none" w="med" len="med"/>
                    </a:lnB>
                    <a:solidFill>
                      <a:srgbClr val="3C8BB6"/>
                    </a:solidFill>
                  </a:tcPr>
                </a:tc>
                <a:tc>
                  <a:txBody>
                    <a:bodyPr/>
                    <a:lstStyle/>
                    <a:p>
                      <a:pPr algn="ctr"/>
                      <a:r>
                        <a:rPr lang="en-US" sz="2000" dirty="0"/>
                        <a:t>1</a:t>
                      </a:r>
                      <a:endParaRPr lang="en-US" sz="2000" dirty="0">
                        <a:solidFill>
                          <a:schemeClr val="tx1"/>
                        </a:solidFill>
                      </a:endParaRPr>
                    </a:p>
                  </a:txBody>
                  <a:tcPr marL="82387" marR="82387" marT="41193" marB="41193" anchor="ctr">
                    <a:lnB w="12700" cap="flat" cmpd="sng" algn="ctr">
                      <a:solidFill>
                        <a:schemeClr val="tx1"/>
                      </a:solidFill>
                      <a:prstDash val="solid"/>
                      <a:round/>
                      <a:headEnd type="none" w="med" len="med"/>
                      <a:tailEnd type="none" w="med" len="med"/>
                    </a:lnB>
                  </a:tcPr>
                </a:tc>
                <a:tc>
                  <a:txBody>
                    <a:bodyPr/>
                    <a:lstStyle/>
                    <a:p>
                      <a:pPr algn="ctr"/>
                      <a:endParaRPr lang="en-US" sz="2000" dirty="0">
                        <a:solidFill>
                          <a:schemeClr val="tx1"/>
                        </a:solidFill>
                      </a:endParaRPr>
                    </a:p>
                  </a:txBody>
                  <a:tcPr marL="82387" marR="82387" marT="41193" marB="41193" anchor="ctr">
                    <a:lnB w="12700" cap="flat" cmpd="sng" algn="ctr">
                      <a:solidFill>
                        <a:schemeClr val="tx1"/>
                      </a:solidFill>
                      <a:prstDash val="solid"/>
                      <a:round/>
                      <a:headEnd type="none" w="med" len="med"/>
                      <a:tailEnd type="none" w="med" len="med"/>
                    </a:lnB>
                  </a:tcPr>
                </a:tc>
                <a:tc>
                  <a:txBody>
                    <a:bodyPr/>
                    <a:lstStyle/>
                    <a:p>
                      <a:pPr algn="ctr"/>
                      <a:endParaRPr lang="en-US" sz="2000" dirty="0">
                        <a:solidFill>
                          <a:schemeClr val="tx1"/>
                        </a:solidFill>
                      </a:endParaRPr>
                    </a:p>
                  </a:txBody>
                  <a:tcPr marL="82387" marR="82387" marT="41193" marB="41193" anchor="ctr">
                    <a:lnB w="12700" cap="flat" cmpd="sng" algn="ctr">
                      <a:solidFill>
                        <a:schemeClr val="tx1"/>
                      </a:solidFill>
                      <a:prstDash val="solid"/>
                      <a:round/>
                      <a:headEnd type="none" w="med" len="med"/>
                      <a:tailEnd type="none" w="med" len="med"/>
                    </a:lnB>
                  </a:tcPr>
                </a:tc>
                <a:tc>
                  <a:txBody>
                    <a:bodyPr/>
                    <a:lstStyle/>
                    <a:p>
                      <a:pPr algn="ctr"/>
                      <a:endParaRPr lang="en-US" sz="2000" dirty="0">
                        <a:solidFill>
                          <a:schemeClr val="tx1"/>
                        </a:solidFill>
                      </a:endParaRPr>
                    </a:p>
                  </a:txBody>
                  <a:tcPr marL="82387" marR="82387" marT="41193" marB="41193" anchor="ctr">
                    <a:lnB w="12700" cap="flat" cmpd="sng" algn="ctr">
                      <a:solidFill>
                        <a:schemeClr val="tx1"/>
                      </a:solidFill>
                      <a:prstDash val="solid"/>
                      <a:round/>
                      <a:headEnd type="none" w="med" len="med"/>
                      <a:tailEnd type="none" w="med" len="med"/>
                    </a:lnB>
                  </a:tcPr>
                </a:tc>
                <a:tc>
                  <a:txBody>
                    <a:bodyPr/>
                    <a:lstStyle/>
                    <a:p>
                      <a:pPr algn="ctr"/>
                      <a:endParaRPr lang="en-US" sz="2000" dirty="0">
                        <a:solidFill>
                          <a:schemeClr val="tx1"/>
                        </a:solidFill>
                      </a:endParaRPr>
                    </a:p>
                  </a:txBody>
                  <a:tcPr marL="82387" marR="82387" marT="41193" marB="41193" anchor="ctr">
                    <a:lnB w="12700" cap="flat" cmpd="sng" algn="ctr">
                      <a:solidFill>
                        <a:schemeClr val="tx1"/>
                      </a:solidFill>
                      <a:prstDash val="solid"/>
                      <a:round/>
                      <a:headEnd type="none" w="med" len="med"/>
                      <a:tailEnd type="none" w="med" len="med"/>
                    </a:lnB>
                  </a:tcPr>
                </a:tc>
                <a:tc>
                  <a:txBody>
                    <a:bodyPr/>
                    <a:lstStyle/>
                    <a:p>
                      <a:pPr algn="ctr"/>
                      <a:endParaRPr lang="en-US" sz="2000" dirty="0">
                        <a:solidFill>
                          <a:schemeClr val="tx1"/>
                        </a:solidFill>
                      </a:endParaRPr>
                    </a:p>
                  </a:txBody>
                  <a:tcPr marL="82387" marR="82387" marT="41193" marB="41193" anchor="ctr">
                    <a:lnB w="12700" cap="flat" cmpd="sng" algn="ctr">
                      <a:solidFill>
                        <a:schemeClr val="tx1"/>
                      </a:solidFill>
                      <a:prstDash val="solid"/>
                      <a:round/>
                      <a:headEnd type="none" w="med" len="med"/>
                      <a:tailEnd type="none" w="med" len="med"/>
                    </a:lnB>
                  </a:tcPr>
                </a:tc>
                <a:tc>
                  <a:txBody>
                    <a:bodyPr/>
                    <a:lstStyle/>
                    <a:p>
                      <a:pPr algn="ctr"/>
                      <a:endParaRPr lang="en-US" sz="2000"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r>
                        <a:rPr lang="en-US" sz="2000" b="1" dirty="0"/>
                        <a:t>1</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09115563"/>
                  </a:ext>
                </a:extLst>
              </a:tr>
              <a:tr h="494370">
                <a:tc>
                  <a:txBody>
                    <a:bodyPr/>
                    <a:lstStyle/>
                    <a:p>
                      <a:r>
                        <a:rPr lang="en-US" sz="2000" b="1" dirty="0">
                          <a:solidFill>
                            <a:srgbClr val="FFFFFF"/>
                          </a:solidFill>
                        </a:rPr>
                        <a:t>Total</a:t>
                      </a:r>
                    </a:p>
                  </a:txBody>
                  <a:tcPr marL="82387" marR="82387" marT="41193" marB="41193" anchor="ctr">
                    <a:lnT w="12700" cap="flat" cmpd="sng" algn="ctr">
                      <a:solidFill>
                        <a:schemeClr val="tx1"/>
                      </a:solidFill>
                      <a:prstDash val="solid"/>
                      <a:round/>
                      <a:headEnd type="none" w="med" len="med"/>
                      <a:tailEnd type="none" w="med" len="med"/>
                    </a:lnT>
                    <a:solidFill>
                      <a:srgbClr val="3C8BB6"/>
                    </a:solidFill>
                  </a:tcPr>
                </a:tc>
                <a:tc>
                  <a:txBody>
                    <a:bodyPr/>
                    <a:lstStyle/>
                    <a:p>
                      <a:pPr algn="ctr"/>
                      <a:r>
                        <a:rPr lang="en-US" sz="2000" b="1" dirty="0"/>
                        <a:t>24</a:t>
                      </a:r>
                      <a:endParaRPr lang="en-US" sz="2000" b="1" dirty="0">
                        <a:solidFill>
                          <a:schemeClr val="tx1"/>
                        </a:solidFill>
                      </a:endParaRPr>
                    </a:p>
                  </a:txBody>
                  <a:tcPr marL="82387" marR="82387" marT="41193" marB="41193" anchor="ctr">
                    <a:lnT w="12700" cap="flat" cmpd="sng" algn="ctr">
                      <a:solidFill>
                        <a:schemeClr val="tx1"/>
                      </a:solidFill>
                      <a:prstDash val="solid"/>
                      <a:round/>
                      <a:headEnd type="none" w="med" len="med"/>
                      <a:tailEnd type="none" w="med" len="med"/>
                    </a:lnT>
                  </a:tcPr>
                </a:tc>
                <a:tc>
                  <a:txBody>
                    <a:bodyPr/>
                    <a:lstStyle/>
                    <a:p>
                      <a:pPr algn="ctr"/>
                      <a:r>
                        <a:rPr lang="en-US" sz="2000" b="1" dirty="0"/>
                        <a:t>16</a:t>
                      </a:r>
                      <a:endParaRPr lang="en-US" sz="2000" b="1" dirty="0">
                        <a:solidFill>
                          <a:schemeClr val="tx1"/>
                        </a:solidFill>
                      </a:endParaRPr>
                    </a:p>
                  </a:txBody>
                  <a:tcPr marL="82387" marR="82387" marT="41193" marB="41193" anchor="ctr">
                    <a:lnT w="12700" cap="flat" cmpd="sng" algn="ctr">
                      <a:solidFill>
                        <a:schemeClr val="tx1"/>
                      </a:solidFill>
                      <a:prstDash val="solid"/>
                      <a:round/>
                      <a:headEnd type="none" w="med" len="med"/>
                      <a:tailEnd type="none" w="med" len="med"/>
                    </a:lnT>
                  </a:tcPr>
                </a:tc>
                <a:tc>
                  <a:txBody>
                    <a:bodyPr/>
                    <a:lstStyle/>
                    <a:p>
                      <a:pPr algn="ctr"/>
                      <a:r>
                        <a:rPr lang="en-US" sz="2000" b="1" dirty="0"/>
                        <a:t>13</a:t>
                      </a:r>
                      <a:endParaRPr lang="en-US" sz="2000" b="1" dirty="0">
                        <a:solidFill>
                          <a:schemeClr val="tx1"/>
                        </a:solidFill>
                      </a:endParaRPr>
                    </a:p>
                  </a:txBody>
                  <a:tcPr marL="82387" marR="82387" marT="41193" marB="41193" anchor="ctr">
                    <a:lnT w="12700" cap="flat" cmpd="sng" algn="ctr">
                      <a:solidFill>
                        <a:schemeClr val="tx1"/>
                      </a:solidFill>
                      <a:prstDash val="solid"/>
                      <a:round/>
                      <a:headEnd type="none" w="med" len="med"/>
                      <a:tailEnd type="none" w="med" len="med"/>
                    </a:lnT>
                  </a:tcPr>
                </a:tc>
                <a:tc>
                  <a:txBody>
                    <a:bodyPr/>
                    <a:lstStyle/>
                    <a:p>
                      <a:pPr algn="ctr"/>
                      <a:r>
                        <a:rPr lang="en-US" sz="2000" b="1" dirty="0"/>
                        <a:t>17</a:t>
                      </a:r>
                      <a:endParaRPr lang="en-US" sz="2000" b="1" dirty="0">
                        <a:solidFill>
                          <a:schemeClr val="tx1"/>
                        </a:solidFill>
                      </a:endParaRPr>
                    </a:p>
                  </a:txBody>
                  <a:tcPr marL="82387" marR="82387" marT="41193" marB="41193" anchor="ctr">
                    <a:lnT w="12700" cap="flat" cmpd="sng" algn="ctr">
                      <a:solidFill>
                        <a:schemeClr val="tx1"/>
                      </a:solidFill>
                      <a:prstDash val="solid"/>
                      <a:round/>
                      <a:headEnd type="none" w="med" len="med"/>
                      <a:tailEnd type="none" w="med" len="med"/>
                    </a:lnT>
                  </a:tcPr>
                </a:tc>
                <a:tc>
                  <a:txBody>
                    <a:bodyPr/>
                    <a:lstStyle/>
                    <a:p>
                      <a:pPr algn="ctr"/>
                      <a:r>
                        <a:rPr lang="en-US" sz="2000" b="1" dirty="0"/>
                        <a:t>18</a:t>
                      </a:r>
                      <a:endParaRPr lang="en-US" sz="2000" b="1" dirty="0">
                        <a:solidFill>
                          <a:schemeClr val="tx1"/>
                        </a:solidFill>
                      </a:endParaRPr>
                    </a:p>
                  </a:txBody>
                  <a:tcPr marL="82387" marR="82387" marT="41193" marB="41193" anchor="ctr">
                    <a:lnT w="12700" cap="flat" cmpd="sng" algn="ctr">
                      <a:solidFill>
                        <a:schemeClr val="tx1"/>
                      </a:solidFill>
                      <a:prstDash val="solid"/>
                      <a:round/>
                      <a:headEnd type="none" w="med" len="med"/>
                      <a:tailEnd type="none" w="med" len="med"/>
                    </a:lnT>
                  </a:tcPr>
                </a:tc>
                <a:tc>
                  <a:txBody>
                    <a:bodyPr/>
                    <a:lstStyle/>
                    <a:p>
                      <a:pPr algn="ctr"/>
                      <a:r>
                        <a:rPr lang="en-US" sz="2000" b="1" dirty="0"/>
                        <a:t>8</a:t>
                      </a:r>
                      <a:endParaRPr lang="en-US" sz="2000" b="1" dirty="0">
                        <a:solidFill>
                          <a:schemeClr val="tx1"/>
                        </a:solidFill>
                      </a:endParaRPr>
                    </a:p>
                  </a:txBody>
                  <a:tcPr marL="82387" marR="82387" marT="41193" marB="41193" anchor="ctr">
                    <a:lnT w="12700" cap="flat" cmpd="sng" algn="ctr">
                      <a:solidFill>
                        <a:schemeClr val="tx1"/>
                      </a:solidFill>
                      <a:prstDash val="solid"/>
                      <a:round/>
                      <a:headEnd type="none" w="med" len="med"/>
                      <a:tailEnd type="none" w="med" len="med"/>
                    </a:lnT>
                  </a:tcPr>
                </a:tc>
                <a:tc>
                  <a:txBody>
                    <a:bodyPr/>
                    <a:lstStyle/>
                    <a:p>
                      <a:pPr algn="ctr"/>
                      <a:r>
                        <a:rPr lang="en-US" sz="2000" b="1" dirty="0"/>
                        <a:t>11</a:t>
                      </a:r>
                      <a:endParaRPr lang="en-US" sz="2000" b="1" dirty="0">
                        <a:solidFill>
                          <a:schemeClr val="tx1"/>
                        </a:solidFill>
                      </a:endParaRPr>
                    </a:p>
                  </a:txBody>
                  <a:tcPr marL="82387" marR="82387" marT="41193" marB="4119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en-US" sz="2000" b="1" dirty="0"/>
                        <a:t>107</a:t>
                      </a:r>
                      <a:endParaRPr lang="en-US" sz="2000" b="1" dirty="0">
                        <a:solidFill>
                          <a:schemeClr val="tx1"/>
                        </a:solidFill>
                      </a:endParaRPr>
                    </a:p>
                  </a:txBody>
                  <a:tcPr marL="82387" marR="82387" marT="41193" marB="41193"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26383029"/>
                  </a:ext>
                </a:extLst>
              </a:tr>
            </a:tbl>
          </a:graphicData>
        </a:graphic>
      </p:graphicFrame>
    </p:spTree>
    <p:extLst>
      <p:ext uri="{BB962C8B-B14F-4D97-AF65-F5344CB8AC3E}">
        <p14:creationId xmlns:p14="http://schemas.microsoft.com/office/powerpoint/2010/main" val="1697854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2FB0EE-4C1E-48AB-A58F-1560066084BD}"/>
              </a:ext>
            </a:extLst>
          </p:cNvPr>
          <p:cNvSpPr txBox="1"/>
          <p:nvPr/>
        </p:nvSpPr>
        <p:spPr>
          <a:xfrm>
            <a:off x="5242560" y="1752600"/>
            <a:ext cx="6690360" cy="2800767"/>
          </a:xfrm>
          <a:prstGeom prst="rect">
            <a:avLst/>
          </a:prstGeom>
          <a:noFill/>
        </p:spPr>
        <p:txBody>
          <a:bodyPr wrap="square" rtlCol="0">
            <a:spAutoFit/>
          </a:bodyPr>
          <a:lstStyle/>
          <a:p>
            <a:pPr algn="ctr"/>
            <a:r>
              <a:rPr lang="en-US" sz="8800" b="1" dirty="0">
                <a:solidFill>
                  <a:schemeClr val="bg1"/>
                </a:solidFill>
              </a:rPr>
              <a:t>Airport Impacts</a:t>
            </a:r>
          </a:p>
        </p:txBody>
      </p:sp>
      <p:sp>
        <p:nvSpPr>
          <p:cNvPr id="2" name="Slide Number Placeholder 1">
            <a:extLst>
              <a:ext uri="{FF2B5EF4-FFF2-40B4-BE49-F238E27FC236}">
                <a16:creationId xmlns:a16="http://schemas.microsoft.com/office/drawing/2014/main" id="{89F59E79-F5DB-4497-90D0-035890F444CF}"/>
              </a:ext>
            </a:extLst>
          </p:cNvPr>
          <p:cNvSpPr>
            <a:spLocks noGrp="1"/>
          </p:cNvSpPr>
          <p:nvPr>
            <p:ph type="sldNum" sz="quarter" idx="12"/>
          </p:nvPr>
        </p:nvSpPr>
        <p:spPr/>
        <p:txBody>
          <a:bodyPr/>
          <a:lstStyle/>
          <a:p>
            <a:fld id="{961A8FA4-45CD-4A42-BCD3-9FAECE4CFC39}" type="slidenum">
              <a:rPr lang="en-US" smtClean="0"/>
              <a:t>14</a:t>
            </a:fld>
            <a:endParaRPr lang="en-US"/>
          </a:p>
        </p:txBody>
      </p:sp>
    </p:spTree>
    <p:extLst>
      <p:ext uri="{BB962C8B-B14F-4D97-AF65-F5344CB8AC3E}">
        <p14:creationId xmlns:p14="http://schemas.microsoft.com/office/powerpoint/2010/main" val="1737437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9C9F74F-68BE-46B9-845B-6F7ED249DE4F}"/>
              </a:ext>
            </a:extLst>
          </p:cNvPr>
          <p:cNvSpPr/>
          <p:nvPr/>
        </p:nvSpPr>
        <p:spPr>
          <a:xfrm>
            <a:off x="0" y="914400"/>
            <a:ext cx="12192000" cy="6737350"/>
          </a:xfrm>
          <a:prstGeom prst="rect">
            <a:avLst/>
          </a:prstGeom>
          <a:solidFill>
            <a:schemeClr val="bg2">
              <a:lumMod val="90000"/>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E3236B-7615-4063-A4AD-AB1DBE1754BF}"/>
              </a:ext>
            </a:extLst>
          </p:cNvPr>
          <p:cNvSpPr>
            <a:spLocks noGrp="1"/>
          </p:cNvSpPr>
          <p:nvPr>
            <p:ph type="title"/>
          </p:nvPr>
        </p:nvSpPr>
        <p:spPr>
          <a:xfrm>
            <a:off x="499729" y="1144588"/>
            <a:ext cx="7247271" cy="1249250"/>
          </a:xfrm>
        </p:spPr>
        <p:txBody>
          <a:bodyPr anchor="t">
            <a:normAutofit/>
          </a:bodyPr>
          <a:lstStyle/>
          <a:p>
            <a:r>
              <a:rPr lang="en-US" dirty="0"/>
              <a:t>Lake City Gateway Airport</a:t>
            </a:r>
          </a:p>
        </p:txBody>
      </p:sp>
      <p:grpSp>
        <p:nvGrpSpPr>
          <p:cNvPr id="6" name="Group 5">
            <a:extLst>
              <a:ext uri="{FF2B5EF4-FFF2-40B4-BE49-F238E27FC236}">
                <a16:creationId xmlns:a16="http://schemas.microsoft.com/office/drawing/2014/main" id="{BEBD6617-7BE7-4767-910F-1837AAE3325E}"/>
              </a:ext>
            </a:extLst>
          </p:cNvPr>
          <p:cNvGrpSpPr/>
          <p:nvPr/>
        </p:nvGrpSpPr>
        <p:grpSpPr>
          <a:xfrm>
            <a:off x="166052" y="2782221"/>
            <a:ext cx="6972300" cy="2760021"/>
            <a:chOff x="5546354" y="3899051"/>
            <a:chExt cx="6340848" cy="2460821"/>
          </a:xfrm>
        </p:grpSpPr>
        <p:sp>
          <p:nvSpPr>
            <p:cNvPr id="4" name="Arrow: Chevron 3">
              <a:extLst>
                <a:ext uri="{FF2B5EF4-FFF2-40B4-BE49-F238E27FC236}">
                  <a16:creationId xmlns:a16="http://schemas.microsoft.com/office/drawing/2014/main" id="{A6C1A2A0-069F-4770-9EAB-B49C99F9840A}"/>
                </a:ext>
              </a:extLst>
            </p:cNvPr>
            <p:cNvSpPr/>
            <p:nvPr/>
          </p:nvSpPr>
          <p:spPr>
            <a:xfrm>
              <a:off x="7504917" y="3905821"/>
              <a:ext cx="2334783" cy="2454051"/>
            </a:xfrm>
            <a:custGeom>
              <a:avLst/>
              <a:gdLst>
                <a:gd name="connsiteX0" fmla="*/ 0 w 2586342"/>
                <a:gd name="connsiteY0" fmla="*/ 0 h 2752428"/>
                <a:gd name="connsiteX1" fmla="*/ 2041865 w 2586342"/>
                <a:gd name="connsiteY1" fmla="*/ 0 h 2752428"/>
                <a:gd name="connsiteX2" fmla="*/ 2586342 w 2586342"/>
                <a:gd name="connsiteY2" fmla="*/ 1376214 h 2752428"/>
                <a:gd name="connsiteX3" fmla="*/ 2041865 w 2586342"/>
                <a:gd name="connsiteY3" fmla="*/ 2752428 h 2752428"/>
                <a:gd name="connsiteX4" fmla="*/ 0 w 2586342"/>
                <a:gd name="connsiteY4" fmla="*/ 2752428 h 2752428"/>
                <a:gd name="connsiteX5" fmla="*/ 544477 w 2586342"/>
                <a:gd name="connsiteY5" fmla="*/ 1376214 h 2752428"/>
                <a:gd name="connsiteX6" fmla="*/ 0 w 2586342"/>
                <a:gd name="connsiteY6" fmla="*/ 0 h 2752428"/>
                <a:gd name="connsiteX0" fmla="*/ 0 w 2567292"/>
                <a:gd name="connsiteY0" fmla="*/ 0 h 2752428"/>
                <a:gd name="connsiteX1" fmla="*/ 2041865 w 2567292"/>
                <a:gd name="connsiteY1" fmla="*/ 0 h 2752428"/>
                <a:gd name="connsiteX2" fmla="*/ 2567292 w 2567292"/>
                <a:gd name="connsiteY2" fmla="*/ 1376214 h 2752428"/>
                <a:gd name="connsiteX3" fmla="*/ 2041865 w 2567292"/>
                <a:gd name="connsiteY3" fmla="*/ 2752428 h 2752428"/>
                <a:gd name="connsiteX4" fmla="*/ 0 w 2567292"/>
                <a:gd name="connsiteY4" fmla="*/ 2752428 h 2752428"/>
                <a:gd name="connsiteX5" fmla="*/ 544477 w 2567292"/>
                <a:gd name="connsiteY5" fmla="*/ 1376214 h 2752428"/>
                <a:gd name="connsiteX6" fmla="*/ 0 w 2567292"/>
                <a:gd name="connsiteY6" fmla="*/ 0 h 275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67292" h="2752428">
                  <a:moveTo>
                    <a:pt x="0" y="0"/>
                  </a:moveTo>
                  <a:lnTo>
                    <a:pt x="2041865" y="0"/>
                  </a:lnTo>
                  <a:lnTo>
                    <a:pt x="2567292" y="1376214"/>
                  </a:lnTo>
                  <a:lnTo>
                    <a:pt x="2041865" y="2752428"/>
                  </a:lnTo>
                  <a:lnTo>
                    <a:pt x="0" y="2752428"/>
                  </a:lnTo>
                  <a:lnTo>
                    <a:pt x="544477" y="1376214"/>
                  </a:lnTo>
                  <a:lnTo>
                    <a:pt x="0" y="0"/>
                  </a:lnTo>
                  <a:close/>
                </a:path>
              </a:pathLst>
            </a:custGeom>
            <a:solidFill>
              <a:srgbClr val="F58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Multiplier</a:t>
              </a:r>
              <a:br>
                <a:rPr lang="en-US" b="1" dirty="0"/>
              </a:br>
              <a:r>
                <a:rPr lang="en-US" b="1" dirty="0"/>
                <a:t>Effects</a:t>
              </a:r>
            </a:p>
            <a:p>
              <a:pPr algn="ctr"/>
              <a:r>
                <a:rPr lang="en-US" sz="2000" b="1" dirty="0">
                  <a:solidFill>
                    <a:srgbClr val="1A4689"/>
                  </a:solidFill>
                  <a:latin typeface="Arial Narrow" panose="020B0606020202030204" pitchFamily="34" charset="0"/>
                </a:rPr>
                <a:t>$402,687,000</a:t>
              </a:r>
            </a:p>
            <a:p>
              <a:pPr algn="ctr"/>
              <a:endParaRPr lang="en-US" dirty="0">
                <a:solidFill>
                  <a:schemeClr val="tx1"/>
                </a:solidFill>
              </a:endParaRPr>
            </a:p>
          </p:txBody>
        </p:sp>
        <p:sp>
          <p:nvSpPr>
            <p:cNvPr id="8" name="Freeform: Shape 7">
              <a:extLst>
                <a:ext uri="{FF2B5EF4-FFF2-40B4-BE49-F238E27FC236}">
                  <a16:creationId xmlns:a16="http://schemas.microsoft.com/office/drawing/2014/main" id="{5274DFCD-D07F-43A8-9AB8-353830A037B4}"/>
                </a:ext>
              </a:extLst>
            </p:cNvPr>
            <p:cNvSpPr/>
            <p:nvPr/>
          </p:nvSpPr>
          <p:spPr>
            <a:xfrm>
              <a:off x="5546355" y="3899051"/>
              <a:ext cx="2311683" cy="1164325"/>
            </a:xfrm>
            <a:custGeom>
              <a:avLst/>
              <a:gdLst>
                <a:gd name="connsiteX0" fmla="*/ 0 w 1996225"/>
                <a:gd name="connsiteY0" fmla="*/ 0 h 1249250"/>
                <a:gd name="connsiteX1" fmla="*/ 0 w 1996225"/>
                <a:gd name="connsiteY1" fmla="*/ 1249250 h 1249250"/>
                <a:gd name="connsiteX2" fmla="*/ 1996225 w 1996225"/>
                <a:gd name="connsiteY2" fmla="*/ 1249250 h 1249250"/>
                <a:gd name="connsiteX3" fmla="*/ 1519707 w 1996225"/>
                <a:gd name="connsiteY3" fmla="*/ 25757 h 1249250"/>
                <a:gd name="connsiteX4" fmla="*/ 0 w 1996225"/>
                <a:gd name="connsiteY4" fmla="*/ 0 h 1249250"/>
                <a:gd name="connsiteX0" fmla="*/ 0 w 1996225"/>
                <a:gd name="connsiteY0" fmla="*/ 0 h 1226603"/>
                <a:gd name="connsiteX1" fmla="*/ 0 w 1996225"/>
                <a:gd name="connsiteY1" fmla="*/ 1226603 h 1226603"/>
                <a:gd name="connsiteX2" fmla="*/ 1996225 w 1996225"/>
                <a:gd name="connsiteY2" fmla="*/ 1226603 h 1226603"/>
                <a:gd name="connsiteX3" fmla="*/ 1519707 w 1996225"/>
                <a:gd name="connsiteY3" fmla="*/ 3110 h 1226603"/>
                <a:gd name="connsiteX4" fmla="*/ 0 w 1996225"/>
                <a:gd name="connsiteY4" fmla="*/ 0 h 1226603"/>
                <a:gd name="connsiteX0" fmla="*/ 0 w 1996225"/>
                <a:gd name="connsiteY0" fmla="*/ 0 h 1226603"/>
                <a:gd name="connsiteX1" fmla="*/ 0 w 1996225"/>
                <a:gd name="connsiteY1" fmla="*/ 1226603 h 1226603"/>
                <a:gd name="connsiteX2" fmla="*/ 1996225 w 1996225"/>
                <a:gd name="connsiteY2" fmla="*/ 1226603 h 1226603"/>
                <a:gd name="connsiteX3" fmla="*/ 1519707 w 1996225"/>
                <a:gd name="connsiteY3" fmla="*/ 59726 h 1226603"/>
                <a:gd name="connsiteX4" fmla="*/ 0 w 1996225"/>
                <a:gd name="connsiteY4" fmla="*/ 0 h 1226603"/>
                <a:gd name="connsiteX0" fmla="*/ 0 w 1996225"/>
                <a:gd name="connsiteY0" fmla="*/ 0 h 1181310"/>
                <a:gd name="connsiteX1" fmla="*/ 0 w 1996225"/>
                <a:gd name="connsiteY1" fmla="*/ 1181310 h 1181310"/>
                <a:gd name="connsiteX2" fmla="*/ 1996225 w 1996225"/>
                <a:gd name="connsiteY2" fmla="*/ 1181310 h 1181310"/>
                <a:gd name="connsiteX3" fmla="*/ 1519707 w 1996225"/>
                <a:gd name="connsiteY3" fmla="*/ 14433 h 1181310"/>
                <a:gd name="connsiteX4" fmla="*/ 0 w 1996225"/>
                <a:gd name="connsiteY4" fmla="*/ 0 h 1181310"/>
                <a:gd name="connsiteX0" fmla="*/ 0 w 1996225"/>
                <a:gd name="connsiteY0" fmla="*/ 2552 h 1166877"/>
                <a:gd name="connsiteX1" fmla="*/ 0 w 1996225"/>
                <a:gd name="connsiteY1" fmla="*/ 1166877 h 1166877"/>
                <a:gd name="connsiteX2" fmla="*/ 1996225 w 1996225"/>
                <a:gd name="connsiteY2" fmla="*/ 1166877 h 1166877"/>
                <a:gd name="connsiteX3" fmla="*/ 1519707 w 1996225"/>
                <a:gd name="connsiteY3" fmla="*/ 0 h 1166877"/>
                <a:gd name="connsiteX4" fmla="*/ 0 w 1996225"/>
                <a:gd name="connsiteY4" fmla="*/ 2552 h 1166877"/>
                <a:gd name="connsiteX0" fmla="*/ 0 w 1996225"/>
                <a:gd name="connsiteY0" fmla="*/ 0 h 1164325"/>
                <a:gd name="connsiteX1" fmla="*/ 0 w 1996225"/>
                <a:gd name="connsiteY1" fmla="*/ 1164325 h 1164325"/>
                <a:gd name="connsiteX2" fmla="*/ 1996225 w 1996225"/>
                <a:gd name="connsiteY2" fmla="*/ 1164325 h 1164325"/>
                <a:gd name="connsiteX3" fmla="*/ 1578521 w 1996225"/>
                <a:gd name="connsiteY3" fmla="*/ 14433 h 1164325"/>
                <a:gd name="connsiteX4" fmla="*/ 0 w 1996225"/>
                <a:gd name="connsiteY4" fmla="*/ 0 h 1164325"/>
                <a:gd name="connsiteX0" fmla="*/ 0 w 1996225"/>
                <a:gd name="connsiteY0" fmla="*/ 2552 h 1166877"/>
                <a:gd name="connsiteX1" fmla="*/ 0 w 1996225"/>
                <a:gd name="connsiteY1" fmla="*/ 1166877 h 1166877"/>
                <a:gd name="connsiteX2" fmla="*/ 1996225 w 1996225"/>
                <a:gd name="connsiteY2" fmla="*/ 1166877 h 1166877"/>
                <a:gd name="connsiteX3" fmla="*/ 1578521 w 1996225"/>
                <a:gd name="connsiteY3" fmla="*/ 0 h 1166877"/>
                <a:gd name="connsiteX4" fmla="*/ 0 w 1996225"/>
                <a:gd name="connsiteY4" fmla="*/ 2552 h 1166877"/>
                <a:gd name="connsiteX0" fmla="*/ 0 w 1996225"/>
                <a:gd name="connsiteY0" fmla="*/ 0 h 1164325"/>
                <a:gd name="connsiteX1" fmla="*/ 0 w 1996225"/>
                <a:gd name="connsiteY1" fmla="*/ 1164325 h 1164325"/>
                <a:gd name="connsiteX2" fmla="*/ 1996225 w 1996225"/>
                <a:gd name="connsiteY2" fmla="*/ 1164325 h 1164325"/>
                <a:gd name="connsiteX3" fmla="*/ 1573620 w 1996225"/>
                <a:gd name="connsiteY3" fmla="*/ 14433 h 1164325"/>
                <a:gd name="connsiteX4" fmla="*/ 0 w 1996225"/>
                <a:gd name="connsiteY4" fmla="*/ 0 h 1164325"/>
                <a:gd name="connsiteX0" fmla="*/ 0 w 1986423"/>
                <a:gd name="connsiteY0" fmla="*/ 0 h 1164325"/>
                <a:gd name="connsiteX1" fmla="*/ 0 w 1986423"/>
                <a:gd name="connsiteY1" fmla="*/ 1164325 h 1164325"/>
                <a:gd name="connsiteX2" fmla="*/ 1986423 w 1986423"/>
                <a:gd name="connsiteY2" fmla="*/ 1164325 h 1164325"/>
                <a:gd name="connsiteX3" fmla="*/ 1573620 w 1986423"/>
                <a:gd name="connsiteY3" fmla="*/ 14433 h 1164325"/>
                <a:gd name="connsiteX4" fmla="*/ 0 w 1986423"/>
                <a:gd name="connsiteY4" fmla="*/ 0 h 1164325"/>
                <a:gd name="connsiteX0" fmla="*/ 0 w 1961917"/>
                <a:gd name="connsiteY0" fmla="*/ 0 h 1164325"/>
                <a:gd name="connsiteX1" fmla="*/ 0 w 1961917"/>
                <a:gd name="connsiteY1" fmla="*/ 1164325 h 1164325"/>
                <a:gd name="connsiteX2" fmla="*/ 1961917 w 1961917"/>
                <a:gd name="connsiteY2" fmla="*/ 1164325 h 1164325"/>
                <a:gd name="connsiteX3" fmla="*/ 1573620 w 1961917"/>
                <a:gd name="connsiteY3" fmla="*/ 14433 h 1164325"/>
                <a:gd name="connsiteX4" fmla="*/ 0 w 1961917"/>
                <a:gd name="connsiteY4" fmla="*/ 0 h 1164325"/>
                <a:gd name="connsiteX0" fmla="*/ 0 w 1961917"/>
                <a:gd name="connsiteY0" fmla="*/ 0 h 1164325"/>
                <a:gd name="connsiteX1" fmla="*/ 0 w 1961917"/>
                <a:gd name="connsiteY1" fmla="*/ 1164325 h 1164325"/>
                <a:gd name="connsiteX2" fmla="*/ 1961917 w 1961917"/>
                <a:gd name="connsiteY2" fmla="*/ 1164325 h 1164325"/>
                <a:gd name="connsiteX3" fmla="*/ 1583422 w 1961917"/>
                <a:gd name="connsiteY3" fmla="*/ 3110 h 1164325"/>
                <a:gd name="connsiteX4" fmla="*/ 0 w 1961917"/>
                <a:gd name="connsiteY4" fmla="*/ 0 h 1164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1917" h="1164325">
                  <a:moveTo>
                    <a:pt x="0" y="0"/>
                  </a:moveTo>
                  <a:lnTo>
                    <a:pt x="0" y="1164325"/>
                  </a:lnTo>
                  <a:lnTo>
                    <a:pt x="1961917" y="1164325"/>
                  </a:lnTo>
                  <a:lnTo>
                    <a:pt x="1583422" y="3110"/>
                  </a:lnTo>
                  <a:lnTo>
                    <a:pt x="0" y="0"/>
                  </a:lnTo>
                  <a:close/>
                </a:path>
              </a:pathLst>
            </a:custGeom>
            <a:solidFill>
              <a:srgbClr val="0073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On-Airport</a:t>
              </a:r>
              <a:br>
                <a:rPr lang="en-US" b="1" dirty="0"/>
              </a:br>
              <a:r>
                <a:rPr lang="en-US" b="1" dirty="0"/>
                <a:t>Impacts</a:t>
              </a:r>
            </a:p>
            <a:p>
              <a:pPr algn="ctr"/>
              <a:r>
                <a:rPr lang="en-US" sz="2000" b="1" dirty="0">
                  <a:solidFill>
                    <a:schemeClr val="accent2"/>
                  </a:solidFill>
                  <a:latin typeface="Arial Narrow" panose="020B0606020202030204" pitchFamily="34" charset="0"/>
                </a:rPr>
                <a:t>$592,436,000</a:t>
              </a:r>
            </a:p>
          </p:txBody>
        </p:sp>
        <p:sp>
          <p:nvSpPr>
            <p:cNvPr id="9" name="Freeform: Shape 8">
              <a:extLst>
                <a:ext uri="{FF2B5EF4-FFF2-40B4-BE49-F238E27FC236}">
                  <a16:creationId xmlns:a16="http://schemas.microsoft.com/office/drawing/2014/main" id="{61C78C0A-3480-40E7-9C96-75C2688F4F18}"/>
                </a:ext>
              </a:extLst>
            </p:cNvPr>
            <p:cNvSpPr/>
            <p:nvPr/>
          </p:nvSpPr>
          <p:spPr>
            <a:xfrm flipV="1">
              <a:off x="5546355" y="5170904"/>
              <a:ext cx="2352107" cy="1186972"/>
            </a:xfrm>
            <a:custGeom>
              <a:avLst/>
              <a:gdLst>
                <a:gd name="connsiteX0" fmla="*/ 0 w 1996225"/>
                <a:gd name="connsiteY0" fmla="*/ 0 h 1249250"/>
                <a:gd name="connsiteX1" fmla="*/ 0 w 1996225"/>
                <a:gd name="connsiteY1" fmla="*/ 1249250 h 1249250"/>
                <a:gd name="connsiteX2" fmla="*/ 1996225 w 1996225"/>
                <a:gd name="connsiteY2" fmla="*/ 1249250 h 1249250"/>
                <a:gd name="connsiteX3" fmla="*/ 1519707 w 1996225"/>
                <a:gd name="connsiteY3" fmla="*/ 25757 h 1249250"/>
                <a:gd name="connsiteX4" fmla="*/ 0 w 1996225"/>
                <a:gd name="connsiteY4" fmla="*/ 0 h 1249250"/>
                <a:gd name="connsiteX0" fmla="*/ 0 w 1996225"/>
                <a:gd name="connsiteY0" fmla="*/ 0 h 1249250"/>
                <a:gd name="connsiteX1" fmla="*/ 0 w 1996225"/>
                <a:gd name="connsiteY1" fmla="*/ 1249250 h 1249250"/>
                <a:gd name="connsiteX2" fmla="*/ 1996225 w 1996225"/>
                <a:gd name="connsiteY2" fmla="*/ 1249250 h 1249250"/>
                <a:gd name="connsiteX3" fmla="*/ 1554015 w 1996225"/>
                <a:gd name="connsiteY3" fmla="*/ 59727 h 1249250"/>
                <a:gd name="connsiteX4" fmla="*/ 0 w 1996225"/>
                <a:gd name="connsiteY4" fmla="*/ 0 h 1249250"/>
                <a:gd name="connsiteX0" fmla="*/ 9802 w 1996225"/>
                <a:gd name="connsiteY0" fmla="*/ 0 h 1203957"/>
                <a:gd name="connsiteX1" fmla="*/ 0 w 1996225"/>
                <a:gd name="connsiteY1" fmla="*/ 1203957 h 1203957"/>
                <a:gd name="connsiteX2" fmla="*/ 1996225 w 1996225"/>
                <a:gd name="connsiteY2" fmla="*/ 1203957 h 1203957"/>
                <a:gd name="connsiteX3" fmla="*/ 1554015 w 1996225"/>
                <a:gd name="connsiteY3" fmla="*/ 14434 h 1203957"/>
                <a:gd name="connsiteX4" fmla="*/ 9802 w 1996225"/>
                <a:gd name="connsiteY4" fmla="*/ 0 h 1203957"/>
                <a:gd name="connsiteX0" fmla="*/ 9802 w 1996225"/>
                <a:gd name="connsiteY0" fmla="*/ 2551 h 1189523"/>
                <a:gd name="connsiteX1" fmla="*/ 0 w 1996225"/>
                <a:gd name="connsiteY1" fmla="*/ 1189523 h 1189523"/>
                <a:gd name="connsiteX2" fmla="*/ 1996225 w 1996225"/>
                <a:gd name="connsiteY2" fmla="*/ 1189523 h 1189523"/>
                <a:gd name="connsiteX3" fmla="*/ 1554015 w 1996225"/>
                <a:gd name="connsiteY3" fmla="*/ 0 h 1189523"/>
                <a:gd name="connsiteX4" fmla="*/ 9802 w 1996225"/>
                <a:gd name="connsiteY4" fmla="*/ 2551 h 1189523"/>
                <a:gd name="connsiteX0" fmla="*/ 9802 w 1996225"/>
                <a:gd name="connsiteY0" fmla="*/ 2551 h 1189523"/>
                <a:gd name="connsiteX1" fmla="*/ 0 w 1996225"/>
                <a:gd name="connsiteY1" fmla="*/ 1189523 h 1189523"/>
                <a:gd name="connsiteX2" fmla="*/ 1996225 w 1996225"/>
                <a:gd name="connsiteY2" fmla="*/ 1189523 h 1189523"/>
                <a:gd name="connsiteX3" fmla="*/ 1563818 w 1996225"/>
                <a:gd name="connsiteY3" fmla="*/ 0 h 1189523"/>
                <a:gd name="connsiteX4" fmla="*/ 9802 w 1996225"/>
                <a:gd name="connsiteY4" fmla="*/ 2551 h 1189523"/>
                <a:gd name="connsiteX0" fmla="*/ 9802 w 1996225"/>
                <a:gd name="connsiteY0" fmla="*/ 0 h 1186972"/>
                <a:gd name="connsiteX1" fmla="*/ 0 w 1996225"/>
                <a:gd name="connsiteY1" fmla="*/ 1186972 h 1186972"/>
                <a:gd name="connsiteX2" fmla="*/ 1996225 w 1996225"/>
                <a:gd name="connsiteY2" fmla="*/ 1186972 h 1186972"/>
                <a:gd name="connsiteX3" fmla="*/ 1588324 w 1996225"/>
                <a:gd name="connsiteY3" fmla="*/ 8772 h 1186972"/>
                <a:gd name="connsiteX4" fmla="*/ 9802 w 1996225"/>
                <a:gd name="connsiteY4" fmla="*/ 0 h 1186972"/>
                <a:gd name="connsiteX0" fmla="*/ 9802 w 1996225"/>
                <a:gd name="connsiteY0" fmla="*/ 0 h 1186972"/>
                <a:gd name="connsiteX1" fmla="*/ 0 w 1996225"/>
                <a:gd name="connsiteY1" fmla="*/ 1186972 h 1186972"/>
                <a:gd name="connsiteX2" fmla="*/ 1996225 w 1996225"/>
                <a:gd name="connsiteY2" fmla="*/ 1186972 h 1186972"/>
                <a:gd name="connsiteX3" fmla="*/ 1588324 w 1996225"/>
                <a:gd name="connsiteY3" fmla="*/ 8772 h 1186972"/>
                <a:gd name="connsiteX4" fmla="*/ 9802 w 1996225"/>
                <a:gd name="connsiteY4" fmla="*/ 0 h 1186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6225" h="1186972">
                  <a:moveTo>
                    <a:pt x="9802" y="0"/>
                  </a:moveTo>
                  <a:cubicBezTo>
                    <a:pt x="6535" y="401319"/>
                    <a:pt x="3267" y="785653"/>
                    <a:pt x="0" y="1186972"/>
                  </a:cubicBezTo>
                  <a:lnTo>
                    <a:pt x="1996225" y="1186972"/>
                  </a:lnTo>
                  <a:lnTo>
                    <a:pt x="1588324" y="8772"/>
                  </a:lnTo>
                  <a:lnTo>
                    <a:pt x="9802" y="0"/>
                  </a:lnTo>
                  <a:close/>
                </a:path>
              </a:pathLst>
            </a:custGeom>
            <a:solidFill>
              <a:srgbClr val="1A468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en-US" sz="2000" b="1" dirty="0">
                <a:solidFill>
                  <a:schemeClr val="accent2"/>
                </a:solidFill>
                <a:latin typeface="Arial Narrow" panose="020B0606020202030204" pitchFamily="34" charset="0"/>
              </a:endParaRPr>
            </a:p>
          </p:txBody>
        </p:sp>
        <p:sp>
          <p:nvSpPr>
            <p:cNvPr id="12" name="Rectangle 11">
              <a:extLst>
                <a:ext uri="{FF2B5EF4-FFF2-40B4-BE49-F238E27FC236}">
                  <a16:creationId xmlns:a16="http://schemas.microsoft.com/office/drawing/2014/main" id="{1728EA4D-726A-4D89-8E31-31EA823F2B37}"/>
                </a:ext>
              </a:extLst>
            </p:cNvPr>
            <p:cNvSpPr/>
            <p:nvPr/>
          </p:nvSpPr>
          <p:spPr>
            <a:xfrm>
              <a:off x="5546354" y="5318476"/>
              <a:ext cx="1996226" cy="850677"/>
            </a:xfrm>
            <a:prstGeom prst="rect">
              <a:avLst/>
            </a:prstGeom>
          </p:spPr>
          <p:txBody>
            <a:bodyPr wrap="square">
              <a:spAutoFit/>
            </a:bodyPr>
            <a:lstStyle/>
            <a:p>
              <a:pPr algn="ctr"/>
              <a:r>
                <a:rPr lang="en-US" b="1" dirty="0">
                  <a:solidFill>
                    <a:schemeClr val="bg1"/>
                  </a:solidFill>
                </a:rPr>
                <a:t>Visitor Spending</a:t>
              </a:r>
              <a:br>
                <a:rPr lang="en-US" b="1" dirty="0">
                  <a:solidFill>
                    <a:schemeClr val="bg1"/>
                  </a:solidFill>
                </a:rPr>
              </a:br>
              <a:r>
                <a:rPr lang="en-US" b="1" dirty="0">
                  <a:solidFill>
                    <a:schemeClr val="bg1"/>
                  </a:solidFill>
                </a:rPr>
                <a:t>Impacts</a:t>
              </a:r>
            </a:p>
            <a:p>
              <a:pPr algn="ctr"/>
              <a:r>
                <a:rPr lang="en-US" sz="2000" b="1" dirty="0">
                  <a:solidFill>
                    <a:schemeClr val="accent2"/>
                  </a:solidFill>
                  <a:latin typeface="Arial Narrow" panose="020B0606020202030204" pitchFamily="34" charset="0"/>
                </a:rPr>
                <a:t>$8,911,000</a:t>
              </a:r>
            </a:p>
          </p:txBody>
        </p:sp>
        <p:sp>
          <p:nvSpPr>
            <p:cNvPr id="13" name="Arrow: Chevron 12">
              <a:extLst>
                <a:ext uri="{FF2B5EF4-FFF2-40B4-BE49-F238E27FC236}">
                  <a16:creationId xmlns:a16="http://schemas.microsoft.com/office/drawing/2014/main" id="{2CECA519-9801-4950-93E7-FF6E67284EF6}"/>
                </a:ext>
              </a:extLst>
            </p:cNvPr>
            <p:cNvSpPr/>
            <p:nvPr/>
          </p:nvSpPr>
          <p:spPr>
            <a:xfrm>
              <a:off x="9491946" y="3905821"/>
              <a:ext cx="2395256" cy="2454051"/>
            </a:xfrm>
            <a:prstGeom prst="chevron">
              <a:avLst>
                <a:gd name="adj" fmla="val 18460"/>
              </a:avLst>
            </a:prstGeom>
            <a:solidFill>
              <a:srgbClr val="FFE1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rgbClr val="F58022"/>
                </a:solidFill>
              </a:endParaRPr>
            </a:p>
            <a:p>
              <a:pPr algn="ctr"/>
              <a:r>
                <a:rPr lang="en-US" sz="1600" b="1" dirty="0">
                  <a:solidFill>
                    <a:srgbClr val="F58022"/>
                  </a:solidFill>
                </a:rPr>
                <a:t>Total Employment</a:t>
              </a:r>
            </a:p>
            <a:p>
              <a:pPr algn="ctr"/>
              <a:r>
                <a:rPr lang="en-US" sz="1600" b="1" dirty="0">
                  <a:solidFill>
                    <a:srgbClr val="1A4689"/>
                  </a:solidFill>
                  <a:latin typeface="Arial Narrow" panose="020B0606020202030204" pitchFamily="34" charset="0"/>
                </a:rPr>
                <a:t>4,079</a:t>
              </a:r>
              <a:br>
                <a:rPr lang="en-US" sz="1600" b="1" dirty="0">
                  <a:solidFill>
                    <a:srgbClr val="1A4689"/>
                  </a:solidFill>
                  <a:latin typeface="Arial Narrow" panose="020B0606020202030204" pitchFamily="34" charset="0"/>
                </a:rPr>
              </a:br>
              <a:endParaRPr lang="en-US" sz="1050" b="1" dirty="0">
                <a:solidFill>
                  <a:srgbClr val="1A4689"/>
                </a:solidFill>
                <a:latin typeface="Arial Narrow" panose="020B0606020202030204" pitchFamily="34" charset="0"/>
              </a:endParaRPr>
            </a:p>
            <a:p>
              <a:pPr algn="ctr"/>
              <a:r>
                <a:rPr lang="en-US" sz="1600" b="1" dirty="0">
                  <a:solidFill>
                    <a:srgbClr val="F58022"/>
                  </a:solidFill>
                </a:rPr>
                <a:t>Total Payroll</a:t>
              </a:r>
            </a:p>
            <a:p>
              <a:pPr algn="ctr"/>
              <a:r>
                <a:rPr lang="en-US" sz="1600" b="1" dirty="0">
                  <a:solidFill>
                    <a:srgbClr val="1A4689"/>
                  </a:solidFill>
                  <a:latin typeface="Arial Narrow" panose="020B0606020202030204" pitchFamily="34" charset="0"/>
                </a:rPr>
                <a:t>$243,024,000</a:t>
              </a:r>
              <a:br>
                <a:rPr lang="en-US" sz="1600" b="1" dirty="0">
                  <a:solidFill>
                    <a:srgbClr val="1A4689"/>
                  </a:solidFill>
                  <a:latin typeface="Arial Narrow" panose="020B0606020202030204" pitchFamily="34" charset="0"/>
                </a:rPr>
              </a:br>
              <a:endParaRPr lang="en-US" sz="1050" b="1" dirty="0">
                <a:solidFill>
                  <a:srgbClr val="1A4689"/>
                </a:solidFill>
                <a:latin typeface="Arial Narrow" panose="020B0606020202030204" pitchFamily="34" charset="0"/>
              </a:endParaRPr>
            </a:p>
            <a:p>
              <a:pPr algn="ctr"/>
              <a:r>
                <a:rPr lang="en-US" sz="1600" b="1" dirty="0">
                  <a:solidFill>
                    <a:srgbClr val="F58022"/>
                  </a:solidFill>
                </a:rPr>
                <a:t>Total Output</a:t>
              </a:r>
            </a:p>
            <a:p>
              <a:pPr algn="ctr"/>
              <a:r>
                <a:rPr lang="en-US" sz="1600" b="1" dirty="0">
                  <a:solidFill>
                    <a:srgbClr val="1A4689"/>
                  </a:solidFill>
                  <a:latin typeface="Arial Narrow" panose="020B0606020202030204" pitchFamily="34" charset="0"/>
                </a:rPr>
                <a:t>$1,004,033,000</a:t>
              </a:r>
              <a:endParaRPr lang="en-US" sz="1600" dirty="0">
                <a:solidFill>
                  <a:schemeClr val="tx1"/>
                </a:solidFill>
              </a:endParaRPr>
            </a:p>
            <a:p>
              <a:pPr algn="ctr"/>
              <a:endParaRPr lang="en-US" dirty="0">
                <a:solidFill>
                  <a:schemeClr val="tx1"/>
                </a:solidFill>
              </a:endParaRPr>
            </a:p>
          </p:txBody>
        </p:sp>
      </p:grpSp>
      <p:pic>
        <p:nvPicPr>
          <p:cNvPr id="17" name="Content Placeholder 16">
            <a:extLst>
              <a:ext uri="{FF2B5EF4-FFF2-40B4-BE49-F238E27FC236}">
                <a16:creationId xmlns:a16="http://schemas.microsoft.com/office/drawing/2014/main" id="{E1B25553-BD5F-418E-91BD-1B8FEBF6043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077357" y="1659970"/>
            <a:ext cx="4727293" cy="2786614"/>
          </a:xfrm>
          <a:prstGeom prst="ellipse">
            <a:avLst/>
          </a:prstGeom>
          <a:ln w="127000" cap="rnd">
            <a:solidFill>
              <a:srgbClr val="1A4689"/>
            </a:solidFill>
            <a:prstDash val="solid"/>
          </a:ln>
          <a:effectLst/>
          <a:scene3d>
            <a:camera prst="perspectiveFront" fov="5400000"/>
            <a:lightRig rig="threePt" dir="t">
              <a:rot lat="0" lon="0" rev="19200000"/>
            </a:lightRig>
          </a:scene3d>
          <a:sp3d extrusionH="25400">
            <a:extrusionClr>
              <a:srgbClr val="000000"/>
            </a:extrusionClr>
          </a:sp3d>
        </p:spPr>
      </p:pic>
      <p:sp>
        <p:nvSpPr>
          <p:cNvPr id="3" name="Slide Number Placeholder 2">
            <a:extLst>
              <a:ext uri="{FF2B5EF4-FFF2-40B4-BE49-F238E27FC236}">
                <a16:creationId xmlns:a16="http://schemas.microsoft.com/office/drawing/2014/main" id="{2AC846EB-DEE4-444E-A09C-5D2C2D1041A7}"/>
              </a:ext>
            </a:extLst>
          </p:cNvPr>
          <p:cNvSpPr>
            <a:spLocks noGrp="1"/>
          </p:cNvSpPr>
          <p:nvPr>
            <p:ph type="sldNum" sz="quarter" idx="12"/>
          </p:nvPr>
        </p:nvSpPr>
        <p:spPr/>
        <p:txBody>
          <a:bodyPr/>
          <a:lstStyle/>
          <a:p>
            <a:fld id="{961A8FA4-45CD-4A42-BCD3-9FAECE4CFC39}" type="slidenum">
              <a:rPr lang="en-US" smtClean="0"/>
              <a:t>15</a:t>
            </a:fld>
            <a:endParaRPr lang="en-US"/>
          </a:p>
        </p:txBody>
      </p:sp>
      <p:pic>
        <p:nvPicPr>
          <p:cNvPr id="14" name="Content Placeholder 16">
            <a:extLst>
              <a:ext uri="{FF2B5EF4-FFF2-40B4-BE49-F238E27FC236}">
                <a16:creationId xmlns:a16="http://schemas.microsoft.com/office/drawing/2014/main" id="{7BD36A77-A43E-40AE-840B-82CFD020FD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4150" y="3502478"/>
            <a:ext cx="3453448" cy="2746723"/>
          </a:xfrm>
          <a:prstGeom prst="ellipse">
            <a:avLst/>
          </a:prstGeom>
          <a:ln w="127000" cap="rnd">
            <a:solidFill>
              <a:schemeClr val="accent2"/>
            </a:solidFill>
            <a:prstDash val="solid"/>
          </a:ln>
          <a:effectLst/>
          <a:scene3d>
            <a:camera prst="perspectiveFront" fov="5400000"/>
            <a:lightRig rig="threePt" dir="t">
              <a:rot lat="0" lon="0" rev="19200000"/>
            </a:lightRig>
          </a:scene3d>
          <a:sp3d extrusionH="25400">
            <a:extrusionClr>
              <a:srgbClr val="000000"/>
            </a:extrusionClr>
          </a:sp3d>
        </p:spPr>
      </p:pic>
    </p:spTree>
    <p:extLst>
      <p:ext uri="{BB962C8B-B14F-4D97-AF65-F5344CB8AC3E}">
        <p14:creationId xmlns:p14="http://schemas.microsoft.com/office/powerpoint/2010/main" val="656495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17E041-A5C2-4996-BBC1-28D87659255F}"/>
              </a:ext>
            </a:extLst>
          </p:cNvPr>
          <p:cNvSpPr/>
          <p:nvPr/>
        </p:nvSpPr>
        <p:spPr>
          <a:xfrm>
            <a:off x="0" y="914400"/>
            <a:ext cx="12192000" cy="6737350"/>
          </a:xfrm>
          <a:prstGeom prst="rect">
            <a:avLst/>
          </a:prstGeom>
          <a:solidFill>
            <a:schemeClr val="bg2">
              <a:lumMod val="90000"/>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E3236B-7615-4063-A4AD-AB1DBE1754BF}"/>
              </a:ext>
            </a:extLst>
          </p:cNvPr>
          <p:cNvSpPr>
            <a:spLocks noGrp="1"/>
          </p:cNvSpPr>
          <p:nvPr>
            <p:ph type="title"/>
          </p:nvPr>
        </p:nvSpPr>
        <p:spPr>
          <a:xfrm>
            <a:off x="499729" y="1144588"/>
            <a:ext cx="4834271" cy="5215284"/>
          </a:xfrm>
        </p:spPr>
        <p:txBody>
          <a:bodyPr anchor="t"/>
          <a:lstStyle/>
          <a:p>
            <a:r>
              <a:rPr lang="en-US" dirty="0"/>
              <a:t>Airport Impacts</a:t>
            </a:r>
          </a:p>
        </p:txBody>
      </p:sp>
      <p:sp>
        <p:nvSpPr>
          <p:cNvPr id="4" name="Arrow: Chevron 3">
            <a:extLst>
              <a:ext uri="{FF2B5EF4-FFF2-40B4-BE49-F238E27FC236}">
                <a16:creationId xmlns:a16="http://schemas.microsoft.com/office/drawing/2014/main" id="{A6C1A2A0-069F-4770-9EAB-B49C99F9840A}"/>
              </a:ext>
            </a:extLst>
          </p:cNvPr>
          <p:cNvSpPr/>
          <p:nvPr/>
        </p:nvSpPr>
        <p:spPr>
          <a:xfrm>
            <a:off x="4167876" y="2246745"/>
            <a:ext cx="4160761" cy="4341093"/>
          </a:xfrm>
          <a:prstGeom prst="chevron">
            <a:avLst>
              <a:gd name="adj" fmla="val 21052"/>
            </a:avLst>
          </a:prstGeom>
          <a:solidFill>
            <a:srgbClr val="F58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Multiplier</a:t>
            </a:r>
            <a:br>
              <a:rPr lang="en-US" sz="2400" b="1" dirty="0"/>
            </a:br>
            <a:r>
              <a:rPr lang="en-US" sz="2400" b="1" dirty="0"/>
              <a:t>Effects</a:t>
            </a:r>
          </a:p>
          <a:p>
            <a:pPr algn="ctr"/>
            <a:r>
              <a:rPr lang="en-US" sz="2400" b="1" dirty="0">
                <a:solidFill>
                  <a:srgbClr val="1A4689"/>
                </a:solidFill>
                <a:latin typeface="Arial Narrow" panose="020B0606020202030204" pitchFamily="34" charset="0"/>
              </a:rPr>
              <a:t>$X,XXX,XXX</a:t>
            </a:r>
          </a:p>
        </p:txBody>
      </p:sp>
      <p:sp>
        <p:nvSpPr>
          <p:cNvPr id="8" name="Freeform: Shape 7">
            <a:extLst>
              <a:ext uri="{FF2B5EF4-FFF2-40B4-BE49-F238E27FC236}">
                <a16:creationId xmlns:a16="http://schemas.microsoft.com/office/drawing/2014/main" id="{5274DFCD-D07F-43A8-9AB8-353830A037B4}"/>
              </a:ext>
            </a:extLst>
          </p:cNvPr>
          <p:cNvSpPr/>
          <p:nvPr/>
        </p:nvSpPr>
        <p:spPr>
          <a:xfrm>
            <a:off x="669491" y="2257382"/>
            <a:ext cx="4161830" cy="2037017"/>
          </a:xfrm>
          <a:custGeom>
            <a:avLst/>
            <a:gdLst>
              <a:gd name="connsiteX0" fmla="*/ 0 w 1996225"/>
              <a:gd name="connsiteY0" fmla="*/ 0 h 1249250"/>
              <a:gd name="connsiteX1" fmla="*/ 0 w 1996225"/>
              <a:gd name="connsiteY1" fmla="*/ 1249250 h 1249250"/>
              <a:gd name="connsiteX2" fmla="*/ 1996225 w 1996225"/>
              <a:gd name="connsiteY2" fmla="*/ 1249250 h 1249250"/>
              <a:gd name="connsiteX3" fmla="*/ 1519707 w 1996225"/>
              <a:gd name="connsiteY3" fmla="*/ 25757 h 1249250"/>
              <a:gd name="connsiteX4" fmla="*/ 0 w 1996225"/>
              <a:gd name="connsiteY4" fmla="*/ 0 h 1249250"/>
              <a:gd name="connsiteX0" fmla="*/ 0 w 1996225"/>
              <a:gd name="connsiteY0" fmla="*/ 0 h 1249250"/>
              <a:gd name="connsiteX1" fmla="*/ 0 w 1996225"/>
              <a:gd name="connsiteY1" fmla="*/ 1249250 h 1249250"/>
              <a:gd name="connsiteX2" fmla="*/ 1996225 w 1996225"/>
              <a:gd name="connsiteY2" fmla="*/ 1249250 h 1249250"/>
              <a:gd name="connsiteX3" fmla="*/ 1519707 w 1996225"/>
              <a:gd name="connsiteY3" fmla="*/ 95100 h 1249250"/>
              <a:gd name="connsiteX4" fmla="*/ 0 w 1996225"/>
              <a:gd name="connsiteY4" fmla="*/ 0 h 1249250"/>
              <a:gd name="connsiteX0" fmla="*/ 5350 w 1996225"/>
              <a:gd name="connsiteY0" fmla="*/ 0 h 1179908"/>
              <a:gd name="connsiteX1" fmla="*/ 0 w 1996225"/>
              <a:gd name="connsiteY1" fmla="*/ 1179908 h 1179908"/>
              <a:gd name="connsiteX2" fmla="*/ 1996225 w 1996225"/>
              <a:gd name="connsiteY2" fmla="*/ 1179908 h 1179908"/>
              <a:gd name="connsiteX3" fmla="*/ 1519707 w 1996225"/>
              <a:gd name="connsiteY3" fmla="*/ 25758 h 1179908"/>
              <a:gd name="connsiteX4" fmla="*/ 5350 w 1996225"/>
              <a:gd name="connsiteY4" fmla="*/ 0 h 1179908"/>
              <a:gd name="connsiteX0" fmla="*/ 5350 w 1996225"/>
              <a:gd name="connsiteY0" fmla="*/ 0 h 1164148"/>
              <a:gd name="connsiteX1" fmla="*/ 0 w 1996225"/>
              <a:gd name="connsiteY1" fmla="*/ 1164148 h 1164148"/>
              <a:gd name="connsiteX2" fmla="*/ 1996225 w 1996225"/>
              <a:gd name="connsiteY2" fmla="*/ 1164148 h 1164148"/>
              <a:gd name="connsiteX3" fmla="*/ 1519707 w 1996225"/>
              <a:gd name="connsiteY3" fmla="*/ 9998 h 1164148"/>
              <a:gd name="connsiteX4" fmla="*/ 5350 w 1996225"/>
              <a:gd name="connsiteY4" fmla="*/ 0 h 1164148"/>
              <a:gd name="connsiteX0" fmla="*/ 5350 w 1996225"/>
              <a:gd name="connsiteY0" fmla="*/ 0 h 1157844"/>
              <a:gd name="connsiteX1" fmla="*/ 0 w 1996225"/>
              <a:gd name="connsiteY1" fmla="*/ 1157844 h 1157844"/>
              <a:gd name="connsiteX2" fmla="*/ 1996225 w 1996225"/>
              <a:gd name="connsiteY2" fmla="*/ 1157844 h 1157844"/>
              <a:gd name="connsiteX3" fmla="*/ 1519707 w 1996225"/>
              <a:gd name="connsiteY3" fmla="*/ 3694 h 1157844"/>
              <a:gd name="connsiteX4" fmla="*/ 5350 w 1996225"/>
              <a:gd name="connsiteY4" fmla="*/ 0 h 1157844"/>
              <a:gd name="connsiteX0" fmla="*/ 5350 w 1996225"/>
              <a:gd name="connsiteY0" fmla="*/ 0 h 1157844"/>
              <a:gd name="connsiteX1" fmla="*/ 0 w 1996225"/>
              <a:gd name="connsiteY1" fmla="*/ 1157844 h 1157844"/>
              <a:gd name="connsiteX2" fmla="*/ 1996225 w 1996225"/>
              <a:gd name="connsiteY2" fmla="*/ 1157844 h 1157844"/>
              <a:gd name="connsiteX3" fmla="*/ 1551807 w 1996225"/>
              <a:gd name="connsiteY3" fmla="*/ 6846 h 1157844"/>
              <a:gd name="connsiteX4" fmla="*/ 5350 w 1996225"/>
              <a:gd name="connsiteY4" fmla="*/ 0 h 1157844"/>
              <a:gd name="connsiteX0" fmla="*/ 5350 w 1996225"/>
              <a:gd name="connsiteY0" fmla="*/ 0 h 1157844"/>
              <a:gd name="connsiteX1" fmla="*/ 0 w 1996225"/>
              <a:gd name="connsiteY1" fmla="*/ 1157844 h 1157844"/>
              <a:gd name="connsiteX2" fmla="*/ 1996225 w 1996225"/>
              <a:gd name="connsiteY2" fmla="*/ 1157844 h 1157844"/>
              <a:gd name="connsiteX3" fmla="*/ 1575882 w 1996225"/>
              <a:gd name="connsiteY3" fmla="*/ 6846 h 1157844"/>
              <a:gd name="connsiteX4" fmla="*/ 5350 w 1996225"/>
              <a:gd name="connsiteY4" fmla="*/ 0 h 1157844"/>
              <a:gd name="connsiteX0" fmla="*/ 5350 w 1996225"/>
              <a:gd name="connsiteY0" fmla="*/ 8914 h 1150998"/>
              <a:gd name="connsiteX1" fmla="*/ 0 w 1996225"/>
              <a:gd name="connsiteY1" fmla="*/ 1150998 h 1150998"/>
              <a:gd name="connsiteX2" fmla="*/ 1996225 w 1996225"/>
              <a:gd name="connsiteY2" fmla="*/ 1150998 h 1150998"/>
              <a:gd name="connsiteX3" fmla="*/ 1575882 w 1996225"/>
              <a:gd name="connsiteY3" fmla="*/ 0 h 1150998"/>
              <a:gd name="connsiteX4" fmla="*/ 5350 w 1996225"/>
              <a:gd name="connsiteY4" fmla="*/ 8914 h 1150998"/>
              <a:gd name="connsiteX0" fmla="*/ 514 w 1996739"/>
              <a:gd name="connsiteY0" fmla="*/ 0 h 1151540"/>
              <a:gd name="connsiteX1" fmla="*/ 514 w 1996739"/>
              <a:gd name="connsiteY1" fmla="*/ 1151540 h 1151540"/>
              <a:gd name="connsiteX2" fmla="*/ 1996739 w 1996739"/>
              <a:gd name="connsiteY2" fmla="*/ 1151540 h 1151540"/>
              <a:gd name="connsiteX3" fmla="*/ 1576396 w 1996739"/>
              <a:gd name="connsiteY3" fmla="*/ 542 h 1151540"/>
              <a:gd name="connsiteX4" fmla="*/ 514 w 1996739"/>
              <a:gd name="connsiteY4" fmla="*/ 0 h 1151540"/>
              <a:gd name="connsiteX0" fmla="*/ 514 w 1996739"/>
              <a:gd name="connsiteY0" fmla="*/ 0 h 1151540"/>
              <a:gd name="connsiteX1" fmla="*/ 514 w 1996739"/>
              <a:gd name="connsiteY1" fmla="*/ 1151540 h 1151540"/>
              <a:gd name="connsiteX2" fmla="*/ 1996739 w 1996739"/>
              <a:gd name="connsiteY2" fmla="*/ 1151540 h 1151540"/>
              <a:gd name="connsiteX3" fmla="*/ 1595121 w 1996739"/>
              <a:gd name="connsiteY3" fmla="*/ 9998 h 1151540"/>
              <a:gd name="connsiteX4" fmla="*/ 514 w 1996739"/>
              <a:gd name="connsiteY4" fmla="*/ 0 h 1151540"/>
              <a:gd name="connsiteX0" fmla="*/ 514 w 1996739"/>
              <a:gd name="connsiteY0" fmla="*/ 0 h 1151540"/>
              <a:gd name="connsiteX1" fmla="*/ 514 w 1996739"/>
              <a:gd name="connsiteY1" fmla="*/ 1151540 h 1151540"/>
              <a:gd name="connsiteX2" fmla="*/ 1996739 w 1996739"/>
              <a:gd name="connsiteY2" fmla="*/ 1151540 h 1151540"/>
              <a:gd name="connsiteX3" fmla="*/ 1595121 w 1996739"/>
              <a:gd name="connsiteY3" fmla="*/ 542 h 1151540"/>
              <a:gd name="connsiteX4" fmla="*/ 514 w 1996739"/>
              <a:gd name="connsiteY4" fmla="*/ 0 h 115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6739" h="1151540">
                <a:moveTo>
                  <a:pt x="514" y="0"/>
                </a:moveTo>
                <a:cubicBezTo>
                  <a:pt x="-1269" y="393303"/>
                  <a:pt x="2297" y="758237"/>
                  <a:pt x="514" y="1151540"/>
                </a:cubicBezTo>
                <a:lnTo>
                  <a:pt x="1996739" y="1151540"/>
                </a:lnTo>
                <a:lnTo>
                  <a:pt x="1595121" y="542"/>
                </a:lnTo>
                <a:lnTo>
                  <a:pt x="514" y="0"/>
                </a:lnTo>
                <a:close/>
              </a:path>
            </a:pathLst>
          </a:custGeom>
          <a:solidFill>
            <a:srgbClr val="0073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On Airport</a:t>
            </a:r>
            <a:br>
              <a:rPr lang="en-US" sz="2400" b="1" dirty="0"/>
            </a:br>
            <a:r>
              <a:rPr lang="en-US" sz="2400" b="1" dirty="0"/>
              <a:t>Impacts</a:t>
            </a:r>
          </a:p>
          <a:p>
            <a:pPr algn="ctr"/>
            <a:r>
              <a:rPr lang="en-US" sz="2400" b="1" dirty="0">
                <a:solidFill>
                  <a:schemeClr val="accent2"/>
                </a:solidFill>
                <a:latin typeface="Arial Narrow" panose="020B0606020202030204" pitchFamily="34" charset="0"/>
              </a:rPr>
              <a:t>$X,XXX,XXX</a:t>
            </a:r>
          </a:p>
        </p:txBody>
      </p:sp>
      <p:sp>
        <p:nvSpPr>
          <p:cNvPr id="9" name="Freeform: Shape 8">
            <a:extLst>
              <a:ext uri="{FF2B5EF4-FFF2-40B4-BE49-F238E27FC236}">
                <a16:creationId xmlns:a16="http://schemas.microsoft.com/office/drawing/2014/main" id="{61C78C0A-3480-40E7-9C96-75C2688F4F18}"/>
              </a:ext>
            </a:extLst>
          </p:cNvPr>
          <p:cNvSpPr/>
          <p:nvPr/>
        </p:nvSpPr>
        <p:spPr>
          <a:xfrm flipV="1">
            <a:off x="681038" y="4484614"/>
            <a:ext cx="4150283" cy="2098347"/>
          </a:xfrm>
          <a:custGeom>
            <a:avLst/>
            <a:gdLst>
              <a:gd name="connsiteX0" fmla="*/ 0 w 1996225"/>
              <a:gd name="connsiteY0" fmla="*/ 0 h 1249250"/>
              <a:gd name="connsiteX1" fmla="*/ 0 w 1996225"/>
              <a:gd name="connsiteY1" fmla="*/ 1249250 h 1249250"/>
              <a:gd name="connsiteX2" fmla="*/ 1996225 w 1996225"/>
              <a:gd name="connsiteY2" fmla="*/ 1249250 h 1249250"/>
              <a:gd name="connsiteX3" fmla="*/ 1519707 w 1996225"/>
              <a:gd name="connsiteY3" fmla="*/ 25757 h 1249250"/>
              <a:gd name="connsiteX4" fmla="*/ 0 w 1996225"/>
              <a:gd name="connsiteY4" fmla="*/ 0 h 1249250"/>
              <a:gd name="connsiteX0" fmla="*/ 0 w 1996225"/>
              <a:gd name="connsiteY0" fmla="*/ 0 h 1249250"/>
              <a:gd name="connsiteX1" fmla="*/ 0 w 1996225"/>
              <a:gd name="connsiteY1" fmla="*/ 1249250 h 1249250"/>
              <a:gd name="connsiteX2" fmla="*/ 1996225 w 1996225"/>
              <a:gd name="connsiteY2" fmla="*/ 1249250 h 1249250"/>
              <a:gd name="connsiteX3" fmla="*/ 1527732 w 1996225"/>
              <a:gd name="connsiteY3" fmla="*/ 66732 h 1249250"/>
              <a:gd name="connsiteX4" fmla="*/ 0 w 1996225"/>
              <a:gd name="connsiteY4" fmla="*/ 0 h 1249250"/>
              <a:gd name="connsiteX0" fmla="*/ 5350 w 1996225"/>
              <a:gd name="connsiteY0" fmla="*/ 0 h 1186211"/>
              <a:gd name="connsiteX1" fmla="*/ 0 w 1996225"/>
              <a:gd name="connsiteY1" fmla="*/ 1186211 h 1186211"/>
              <a:gd name="connsiteX2" fmla="*/ 1996225 w 1996225"/>
              <a:gd name="connsiteY2" fmla="*/ 1186211 h 1186211"/>
              <a:gd name="connsiteX3" fmla="*/ 1527732 w 1996225"/>
              <a:gd name="connsiteY3" fmla="*/ 3693 h 1186211"/>
              <a:gd name="connsiteX4" fmla="*/ 5350 w 1996225"/>
              <a:gd name="connsiteY4" fmla="*/ 0 h 1186211"/>
              <a:gd name="connsiteX0" fmla="*/ 5350 w 1996225"/>
              <a:gd name="connsiteY0" fmla="*/ 0 h 1186211"/>
              <a:gd name="connsiteX1" fmla="*/ 0 w 1996225"/>
              <a:gd name="connsiteY1" fmla="*/ 1186211 h 1186211"/>
              <a:gd name="connsiteX2" fmla="*/ 1996225 w 1996225"/>
              <a:gd name="connsiteY2" fmla="*/ 1186211 h 1186211"/>
              <a:gd name="connsiteX3" fmla="*/ 1586583 w 1996225"/>
              <a:gd name="connsiteY3" fmla="*/ 9997 h 1186211"/>
              <a:gd name="connsiteX4" fmla="*/ 5350 w 1996225"/>
              <a:gd name="connsiteY4" fmla="*/ 0 h 1186211"/>
              <a:gd name="connsiteX0" fmla="*/ 5350 w 1996225"/>
              <a:gd name="connsiteY0" fmla="*/ 0 h 1186211"/>
              <a:gd name="connsiteX1" fmla="*/ 0 w 1996225"/>
              <a:gd name="connsiteY1" fmla="*/ 1186211 h 1186211"/>
              <a:gd name="connsiteX2" fmla="*/ 1996225 w 1996225"/>
              <a:gd name="connsiteY2" fmla="*/ 1186211 h 1186211"/>
              <a:gd name="connsiteX3" fmla="*/ 1586583 w 1996225"/>
              <a:gd name="connsiteY3" fmla="*/ 9997 h 1186211"/>
              <a:gd name="connsiteX4" fmla="*/ 5350 w 1996225"/>
              <a:gd name="connsiteY4" fmla="*/ 0 h 1186211"/>
              <a:gd name="connsiteX0" fmla="*/ 324 w 1991199"/>
              <a:gd name="connsiteY0" fmla="*/ 0 h 1186211"/>
              <a:gd name="connsiteX1" fmla="*/ 2999 w 1991199"/>
              <a:gd name="connsiteY1" fmla="*/ 1186211 h 1186211"/>
              <a:gd name="connsiteX2" fmla="*/ 1991199 w 1991199"/>
              <a:gd name="connsiteY2" fmla="*/ 1186211 h 1186211"/>
              <a:gd name="connsiteX3" fmla="*/ 1581557 w 1991199"/>
              <a:gd name="connsiteY3" fmla="*/ 9997 h 1186211"/>
              <a:gd name="connsiteX4" fmla="*/ 324 w 1991199"/>
              <a:gd name="connsiteY4" fmla="*/ 0 h 118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1199" h="1186211">
                <a:moveTo>
                  <a:pt x="324" y="0"/>
                </a:moveTo>
                <a:cubicBezTo>
                  <a:pt x="-1459" y="395404"/>
                  <a:pt x="4782" y="790807"/>
                  <a:pt x="2999" y="1186211"/>
                </a:cubicBezTo>
                <a:lnTo>
                  <a:pt x="1991199" y="1186211"/>
                </a:lnTo>
                <a:lnTo>
                  <a:pt x="1581557" y="9997"/>
                </a:lnTo>
                <a:lnTo>
                  <a:pt x="324" y="0"/>
                </a:lnTo>
                <a:close/>
              </a:path>
            </a:pathLst>
          </a:custGeom>
          <a:solidFill>
            <a:srgbClr val="1A468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en-US" sz="2000" b="1" dirty="0">
              <a:solidFill>
                <a:schemeClr val="accent2"/>
              </a:solidFill>
              <a:latin typeface="Arial Narrow" panose="020B0606020202030204" pitchFamily="34" charset="0"/>
            </a:endParaRPr>
          </a:p>
        </p:txBody>
      </p:sp>
      <p:sp>
        <p:nvSpPr>
          <p:cNvPr id="12" name="Rectangle 11">
            <a:extLst>
              <a:ext uri="{FF2B5EF4-FFF2-40B4-BE49-F238E27FC236}">
                <a16:creationId xmlns:a16="http://schemas.microsoft.com/office/drawing/2014/main" id="{1728EA4D-726A-4D89-8E31-31EA823F2B37}"/>
              </a:ext>
            </a:extLst>
          </p:cNvPr>
          <p:cNvSpPr/>
          <p:nvPr/>
        </p:nvSpPr>
        <p:spPr>
          <a:xfrm>
            <a:off x="692542" y="5007965"/>
            <a:ext cx="3531224" cy="1200329"/>
          </a:xfrm>
          <a:prstGeom prst="rect">
            <a:avLst/>
          </a:prstGeom>
        </p:spPr>
        <p:txBody>
          <a:bodyPr wrap="square">
            <a:spAutoFit/>
          </a:bodyPr>
          <a:lstStyle/>
          <a:p>
            <a:pPr algn="ctr"/>
            <a:r>
              <a:rPr lang="en-US" sz="2400" b="1" dirty="0">
                <a:solidFill>
                  <a:schemeClr val="bg1"/>
                </a:solidFill>
              </a:rPr>
              <a:t>Visitor Spending</a:t>
            </a:r>
            <a:br>
              <a:rPr lang="en-US" sz="2400" b="1" dirty="0">
                <a:solidFill>
                  <a:schemeClr val="bg1"/>
                </a:solidFill>
              </a:rPr>
            </a:br>
            <a:r>
              <a:rPr lang="en-US" sz="2400" b="1" dirty="0">
                <a:solidFill>
                  <a:schemeClr val="bg1"/>
                </a:solidFill>
              </a:rPr>
              <a:t>Impacts</a:t>
            </a:r>
          </a:p>
          <a:p>
            <a:pPr algn="ctr"/>
            <a:r>
              <a:rPr lang="en-US" sz="2400" b="1" dirty="0">
                <a:solidFill>
                  <a:schemeClr val="accent2"/>
                </a:solidFill>
                <a:latin typeface="Arial Narrow" panose="020B0606020202030204" pitchFamily="34" charset="0"/>
              </a:rPr>
              <a:t>$X,XXX,XXX</a:t>
            </a:r>
          </a:p>
        </p:txBody>
      </p:sp>
      <p:sp>
        <p:nvSpPr>
          <p:cNvPr id="13" name="Arrow: Chevron 12">
            <a:extLst>
              <a:ext uri="{FF2B5EF4-FFF2-40B4-BE49-F238E27FC236}">
                <a16:creationId xmlns:a16="http://schemas.microsoft.com/office/drawing/2014/main" id="{2CECA519-9801-4950-93E7-FF6E67284EF6}"/>
              </a:ext>
            </a:extLst>
          </p:cNvPr>
          <p:cNvSpPr/>
          <p:nvPr/>
        </p:nvSpPr>
        <p:spPr>
          <a:xfrm>
            <a:off x="7650114" y="2246745"/>
            <a:ext cx="4237088" cy="4341093"/>
          </a:xfrm>
          <a:custGeom>
            <a:avLst/>
            <a:gdLst>
              <a:gd name="connsiteX0" fmla="*/ 0 w 4237088"/>
              <a:gd name="connsiteY0" fmla="*/ 0 h 4341093"/>
              <a:gd name="connsiteX1" fmla="*/ 3454922 w 4237088"/>
              <a:gd name="connsiteY1" fmla="*/ 0 h 4341093"/>
              <a:gd name="connsiteX2" fmla="*/ 4237088 w 4237088"/>
              <a:gd name="connsiteY2" fmla="*/ 2170547 h 4341093"/>
              <a:gd name="connsiteX3" fmla="*/ 3454922 w 4237088"/>
              <a:gd name="connsiteY3" fmla="*/ 4341093 h 4341093"/>
              <a:gd name="connsiteX4" fmla="*/ 0 w 4237088"/>
              <a:gd name="connsiteY4" fmla="*/ 4341093 h 4341093"/>
              <a:gd name="connsiteX5" fmla="*/ 782166 w 4237088"/>
              <a:gd name="connsiteY5" fmla="*/ 2170547 h 4341093"/>
              <a:gd name="connsiteX6" fmla="*/ 0 w 4237088"/>
              <a:gd name="connsiteY6" fmla="*/ 0 h 4341093"/>
              <a:gd name="connsiteX0" fmla="*/ 0 w 4237088"/>
              <a:gd name="connsiteY0" fmla="*/ 0 h 4341093"/>
              <a:gd name="connsiteX1" fmla="*/ 3454922 w 4237088"/>
              <a:gd name="connsiteY1" fmla="*/ 0 h 4341093"/>
              <a:gd name="connsiteX2" fmla="*/ 4237088 w 4237088"/>
              <a:gd name="connsiteY2" fmla="*/ 2170547 h 4341093"/>
              <a:gd name="connsiteX3" fmla="*/ 3454922 w 4237088"/>
              <a:gd name="connsiteY3" fmla="*/ 4341093 h 4341093"/>
              <a:gd name="connsiteX4" fmla="*/ 0 w 4237088"/>
              <a:gd name="connsiteY4" fmla="*/ 4341093 h 4341093"/>
              <a:gd name="connsiteX5" fmla="*/ 804468 w 4237088"/>
              <a:gd name="connsiteY5" fmla="*/ 2170547 h 4341093"/>
              <a:gd name="connsiteX6" fmla="*/ 0 w 4237088"/>
              <a:gd name="connsiteY6" fmla="*/ 0 h 4341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7088" h="4341093">
                <a:moveTo>
                  <a:pt x="0" y="0"/>
                </a:moveTo>
                <a:lnTo>
                  <a:pt x="3454922" y="0"/>
                </a:lnTo>
                <a:lnTo>
                  <a:pt x="4237088" y="2170547"/>
                </a:lnTo>
                <a:lnTo>
                  <a:pt x="3454922" y="4341093"/>
                </a:lnTo>
                <a:lnTo>
                  <a:pt x="0" y="4341093"/>
                </a:lnTo>
                <a:lnTo>
                  <a:pt x="804468" y="2170547"/>
                </a:lnTo>
                <a:lnTo>
                  <a:pt x="0" y="0"/>
                </a:lnTo>
                <a:close/>
              </a:path>
            </a:pathLst>
          </a:custGeom>
          <a:solidFill>
            <a:srgbClr val="FFE1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58022"/>
                </a:solidFill>
              </a:rPr>
              <a:t>Total Employment</a:t>
            </a:r>
          </a:p>
          <a:p>
            <a:pPr algn="ctr"/>
            <a:r>
              <a:rPr lang="en-US" sz="2800" b="1" dirty="0">
                <a:solidFill>
                  <a:srgbClr val="1A4689"/>
                </a:solidFill>
                <a:latin typeface="Arial Narrow" panose="020B0606020202030204" pitchFamily="34" charset="0"/>
              </a:rPr>
              <a:t>XXX</a:t>
            </a:r>
          </a:p>
          <a:p>
            <a:pPr algn="ctr"/>
            <a:endParaRPr lang="en-US" sz="2800" b="1" dirty="0">
              <a:solidFill>
                <a:srgbClr val="1A4689"/>
              </a:solidFill>
              <a:latin typeface="Arial Narrow" panose="020B0606020202030204" pitchFamily="34" charset="0"/>
            </a:endParaRPr>
          </a:p>
          <a:p>
            <a:pPr algn="ctr"/>
            <a:r>
              <a:rPr lang="en-US" sz="2400" b="1" dirty="0">
                <a:solidFill>
                  <a:srgbClr val="F58022"/>
                </a:solidFill>
              </a:rPr>
              <a:t>Total Payroll</a:t>
            </a:r>
          </a:p>
          <a:p>
            <a:pPr algn="ctr"/>
            <a:r>
              <a:rPr lang="en-US" sz="2800" b="1" dirty="0">
                <a:solidFill>
                  <a:srgbClr val="1A4689"/>
                </a:solidFill>
                <a:latin typeface="Arial Narrow" panose="020B0606020202030204" pitchFamily="34" charset="0"/>
              </a:rPr>
              <a:t>$X,XXX,XXX</a:t>
            </a:r>
          </a:p>
          <a:p>
            <a:pPr algn="ctr"/>
            <a:endParaRPr lang="en-US" sz="2800" b="1" dirty="0">
              <a:solidFill>
                <a:srgbClr val="1A4689"/>
              </a:solidFill>
              <a:latin typeface="Arial Narrow" panose="020B0606020202030204" pitchFamily="34" charset="0"/>
            </a:endParaRPr>
          </a:p>
          <a:p>
            <a:pPr algn="ctr"/>
            <a:r>
              <a:rPr lang="en-US" sz="2400" b="1" dirty="0">
                <a:solidFill>
                  <a:srgbClr val="F58022"/>
                </a:solidFill>
              </a:rPr>
              <a:t>Total Output </a:t>
            </a:r>
          </a:p>
          <a:p>
            <a:pPr algn="ctr"/>
            <a:r>
              <a:rPr lang="en-US" sz="2800" b="1" dirty="0">
                <a:solidFill>
                  <a:srgbClr val="1A4689"/>
                </a:solidFill>
                <a:latin typeface="Arial Narrow" panose="020B0606020202030204" pitchFamily="34" charset="0"/>
              </a:rPr>
              <a:t>$XX,XXX,XXX</a:t>
            </a:r>
            <a:endParaRPr lang="en-US" sz="2400" dirty="0">
              <a:solidFill>
                <a:schemeClr val="tx1"/>
              </a:solidFill>
            </a:endParaRPr>
          </a:p>
        </p:txBody>
      </p:sp>
      <p:sp>
        <p:nvSpPr>
          <p:cNvPr id="3" name="Slide Number Placeholder 2">
            <a:extLst>
              <a:ext uri="{FF2B5EF4-FFF2-40B4-BE49-F238E27FC236}">
                <a16:creationId xmlns:a16="http://schemas.microsoft.com/office/drawing/2014/main" id="{B5D61E94-BEB9-423B-B0A5-9CB0D564C4AE}"/>
              </a:ext>
            </a:extLst>
          </p:cNvPr>
          <p:cNvSpPr>
            <a:spLocks noGrp="1"/>
          </p:cNvSpPr>
          <p:nvPr>
            <p:ph type="sldNum" sz="quarter" idx="12"/>
          </p:nvPr>
        </p:nvSpPr>
        <p:spPr/>
        <p:txBody>
          <a:bodyPr/>
          <a:lstStyle/>
          <a:p>
            <a:fld id="{961A8FA4-45CD-4A42-BCD3-9FAECE4CFC39}" type="slidenum">
              <a:rPr lang="en-US" smtClean="0"/>
              <a:t>16</a:t>
            </a:fld>
            <a:endParaRPr lang="en-US"/>
          </a:p>
        </p:txBody>
      </p:sp>
    </p:spTree>
    <p:extLst>
      <p:ext uri="{BB962C8B-B14F-4D97-AF65-F5344CB8AC3E}">
        <p14:creationId xmlns:p14="http://schemas.microsoft.com/office/powerpoint/2010/main" val="1863525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2FB0EE-4C1E-48AB-A58F-1560066084BD}"/>
              </a:ext>
            </a:extLst>
          </p:cNvPr>
          <p:cNvSpPr txBox="1"/>
          <p:nvPr/>
        </p:nvSpPr>
        <p:spPr>
          <a:xfrm>
            <a:off x="5501640" y="1127760"/>
            <a:ext cx="6690360" cy="4154984"/>
          </a:xfrm>
          <a:prstGeom prst="rect">
            <a:avLst/>
          </a:prstGeom>
          <a:noFill/>
        </p:spPr>
        <p:txBody>
          <a:bodyPr wrap="square" rtlCol="0">
            <a:spAutoFit/>
          </a:bodyPr>
          <a:lstStyle/>
          <a:p>
            <a:pPr algn="ctr"/>
            <a:r>
              <a:rPr lang="en-US" sz="8800" b="1" dirty="0">
                <a:solidFill>
                  <a:schemeClr val="bg1"/>
                </a:solidFill>
              </a:rPr>
              <a:t>Study, Research, &amp;</a:t>
            </a:r>
          </a:p>
          <a:p>
            <a:pPr algn="ctr"/>
            <a:r>
              <a:rPr lang="en-US" sz="8800" b="1" dirty="0">
                <a:solidFill>
                  <a:schemeClr val="bg1"/>
                </a:solidFill>
              </a:rPr>
              <a:t>Results</a:t>
            </a:r>
          </a:p>
        </p:txBody>
      </p:sp>
      <p:sp>
        <p:nvSpPr>
          <p:cNvPr id="2" name="Slide Number Placeholder 1">
            <a:extLst>
              <a:ext uri="{FF2B5EF4-FFF2-40B4-BE49-F238E27FC236}">
                <a16:creationId xmlns:a16="http://schemas.microsoft.com/office/drawing/2014/main" id="{C380141E-0A42-4361-A2B8-B7AFA6273A4E}"/>
              </a:ext>
            </a:extLst>
          </p:cNvPr>
          <p:cNvSpPr>
            <a:spLocks noGrp="1"/>
          </p:cNvSpPr>
          <p:nvPr>
            <p:ph type="sldNum" sz="quarter" idx="12"/>
          </p:nvPr>
        </p:nvSpPr>
        <p:spPr/>
        <p:txBody>
          <a:bodyPr/>
          <a:lstStyle/>
          <a:p>
            <a:fld id="{961A8FA4-45CD-4A42-BCD3-9FAECE4CFC39}" type="slidenum">
              <a:rPr lang="en-US" smtClean="0"/>
              <a:t>17</a:t>
            </a:fld>
            <a:endParaRPr lang="en-US"/>
          </a:p>
        </p:txBody>
      </p:sp>
    </p:spTree>
    <p:extLst>
      <p:ext uri="{BB962C8B-B14F-4D97-AF65-F5344CB8AC3E}">
        <p14:creationId xmlns:p14="http://schemas.microsoft.com/office/powerpoint/2010/main" val="934138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A3A7E7D-75D9-4C74-BCD3-241AE511F91E}"/>
              </a:ext>
            </a:extLst>
          </p:cNvPr>
          <p:cNvSpPr/>
          <p:nvPr/>
        </p:nvSpPr>
        <p:spPr>
          <a:xfrm>
            <a:off x="0" y="914400"/>
            <a:ext cx="12192000" cy="5943600"/>
          </a:xfrm>
          <a:prstGeom prst="rect">
            <a:avLst/>
          </a:prstGeom>
          <a:solidFill>
            <a:schemeClr val="bg2">
              <a:lumMod val="90000"/>
              <a:alpha val="2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F73648-66D0-4382-8AB3-4C686BDA9E1F}"/>
              </a:ext>
            </a:extLst>
          </p:cNvPr>
          <p:cNvSpPr>
            <a:spLocks noGrp="1"/>
          </p:cNvSpPr>
          <p:nvPr>
            <p:ph type="title"/>
          </p:nvPr>
        </p:nvSpPr>
        <p:spPr/>
        <p:txBody>
          <a:bodyPr/>
          <a:lstStyle/>
          <a:p>
            <a:r>
              <a:rPr lang="en-US" b="1" dirty="0">
                <a:solidFill>
                  <a:srgbClr val="1A4689"/>
                </a:solidFill>
              </a:rPr>
              <a:t>STUDY APPROACH</a:t>
            </a:r>
            <a:endParaRPr lang="en-US" dirty="0"/>
          </a:p>
        </p:txBody>
      </p:sp>
      <p:sp>
        <p:nvSpPr>
          <p:cNvPr id="3" name="Content Placeholder 2">
            <a:extLst>
              <a:ext uri="{FF2B5EF4-FFF2-40B4-BE49-F238E27FC236}">
                <a16:creationId xmlns:a16="http://schemas.microsoft.com/office/drawing/2014/main" id="{D7465BF6-F7D4-4A46-9194-F4E8CE90993C}"/>
              </a:ext>
            </a:extLst>
          </p:cNvPr>
          <p:cNvSpPr>
            <a:spLocks noGrp="1"/>
          </p:cNvSpPr>
          <p:nvPr>
            <p:ph idx="1"/>
          </p:nvPr>
        </p:nvSpPr>
        <p:spPr>
          <a:xfrm>
            <a:off x="4987928" y="1377951"/>
            <a:ext cx="6416226" cy="4978399"/>
          </a:xfrm>
        </p:spPr>
        <p:txBody>
          <a:bodyPr>
            <a:normAutofit/>
          </a:bodyPr>
          <a:lstStyle/>
          <a:p>
            <a:pPr marL="514350" indent="-514350">
              <a:buFont typeface="+mj-lt"/>
              <a:buAutoNum type="arabicPeriod"/>
            </a:pPr>
            <a:r>
              <a:rPr lang="en-US" b="1" dirty="0"/>
              <a:t>Data Collection </a:t>
            </a:r>
            <a:r>
              <a:rPr lang="en-US" dirty="0"/>
              <a:t>by FDOT Aviation and Spaceports Office from:</a:t>
            </a:r>
          </a:p>
          <a:p>
            <a:pPr lvl="1"/>
            <a:r>
              <a:rPr lang="en-US" dirty="0"/>
              <a:t>Airport administration</a:t>
            </a:r>
          </a:p>
          <a:p>
            <a:pPr lvl="1"/>
            <a:r>
              <a:rPr lang="en-US" dirty="0"/>
              <a:t>On-airport businesses</a:t>
            </a:r>
          </a:p>
          <a:p>
            <a:pPr lvl="1"/>
            <a:r>
              <a:rPr lang="en-US" dirty="0"/>
              <a:t>Commercial service and general aviation out-of-state visitors</a:t>
            </a:r>
          </a:p>
          <a:p>
            <a:pPr lvl="1"/>
            <a:r>
              <a:rPr lang="en-US" dirty="0"/>
              <a:t>Aviation reliant businesses </a:t>
            </a:r>
          </a:p>
          <a:p>
            <a:pPr marL="514350" indent="-514350">
              <a:buFont typeface="+mj-lt"/>
              <a:buAutoNum type="arabicPeriod"/>
            </a:pPr>
            <a:r>
              <a:rPr lang="en-US" b="1" dirty="0"/>
              <a:t>Measured Economic Impacts </a:t>
            </a:r>
            <a:r>
              <a:rPr lang="en-US" dirty="0"/>
              <a:t>using IMPLAN, an economic modeling software</a:t>
            </a:r>
          </a:p>
          <a:p>
            <a:pPr marL="514350" indent="-514350">
              <a:buFont typeface="+mj-lt"/>
              <a:buAutoNum type="arabicPeriod"/>
            </a:pPr>
            <a:r>
              <a:rPr lang="en-US" b="1" dirty="0"/>
              <a:t>Reported </a:t>
            </a:r>
            <a:r>
              <a:rPr lang="en-US" dirty="0"/>
              <a:t>jobs, payroll, and output</a:t>
            </a:r>
          </a:p>
        </p:txBody>
      </p:sp>
      <p:grpSp>
        <p:nvGrpSpPr>
          <p:cNvPr id="7" name="Group 6">
            <a:extLst>
              <a:ext uri="{FF2B5EF4-FFF2-40B4-BE49-F238E27FC236}">
                <a16:creationId xmlns:a16="http://schemas.microsoft.com/office/drawing/2014/main" id="{91253557-2347-437C-B2A2-A6DC6596EAED}"/>
              </a:ext>
            </a:extLst>
          </p:cNvPr>
          <p:cNvGrpSpPr/>
          <p:nvPr/>
        </p:nvGrpSpPr>
        <p:grpSpPr>
          <a:xfrm>
            <a:off x="499729" y="2625356"/>
            <a:ext cx="3939415" cy="2829294"/>
            <a:chOff x="283335" y="1977656"/>
            <a:chExt cx="3939415" cy="2829294"/>
          </a:xfrm>
        </p:grpSpPr>
        <p:sp>
          <p:nvSpPr>
            <p:cNvPr id="5" name="Rectangle 4">
              <a:extLst>
                <a:ext uri="{FF2B5EF4-FFF2-40B4-BE49-F238E27FC236}">
                  <a16:creationId xmlns:a16="http://schemas.microsoft.com/office/drawing/2014/main" id="{571388E0-8DAB-4DAD-A1A3-88111B326E38}"/>
                </a:ext>
              </a:extLst>
            </p:cNvPr>
            <p:cNvSpPr/>
            <p:nvPr/>
          </p:nvSpPr>
          <p:spPr>
            <a:xfrm>
              <a:off x="283335" y="1977656"/>
              <a:ext cx="3939415" cy="2829294"/>
            </a:xfrm>
            <a:prstGeom prst="rect">
              <a:avLst/>
            </a:prstGeom>
            <a:solidFill>
              <a:srgbClr val="1A4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BC1CE82C-6E50-406C-99A6-E3F531CC3B41}"/>
                </a:ext>
              </a:extLst>
            </p:cNvPr>
            <p:cNvSpPr/>
            <p:nvPr/>
          </p:nvSpPr>
          <p:spPr>
            <a:xfrm>
              <a:off x="629792" y="2220722"/>
              <a:ext cx="3262758" cy="2123658"/>
            </a:xfrm>
            <a:prstGeom prst="rect">
              <a:avLst/>
            </a:prstGeom>
          </p:spPr>
          <p:txBody>
            <a:bodyPr wrap="square">
              <a:spAutoFit/>
            </a:bodyPr>
            <a:lstStyle/>
            <a:p>
              <a:pPr algn="ctr"/>
              <a:r>
                <a:rPr lang="en-US" sz="3600" b="1" dirty="0">
                  <a:solidFill>
                    <a:schemeClr val="bg1"/>
                  </a:solidFill>
                </a:rPr>
                <a:t>PURPOSE</a:t>
              </a:r>
              <a:endParaRPr lang="en-US" sz="2800" b="1" dirty="0">
                <a:solidFill>
                  <a:schemeClr val="bg1"/>
                </a:solidFill>
              </a:endParaRPr>
            </a:p>
            <a:p>
              <a:pPr algn="ctr"/>
              <a:r>
                <a:rPr lang="en-US" sz="2400" i="1" dirty="0">
                  <a:solidFill>
                    <a:schemeClr val="bg1"/>
                  </a:solidFill>
                </a:rPr>
                <a:t>To understand the overall role of aviation in supporting Florida’s economy </a:t>
              </a:r>
            </a:p>
          </p:txBody>
        </p:sp>
      </p:grpSp>
      <p:sp>
        <p:nvSpPr>
          <p:cNvPr id="6" name="Slide Number Placeholder 5">
            <a:extLst>
              <a:ext uri="{FF2B5EF4-FFF2-40B4-BE49-F238E27FC236}">
                <a16:creationId xmlns:a16="http://schemas.microsoft.com/office/drawing/2014/main" id="{6363CDDC-349B-4C7C-8F12-3834FBEEC64D}"/>
              </a:ext>
            </a:extLst>
          </p:cNvPr>
          <p:cNvSpPr>
            <a:spLocks noGrp="1"/>
          </p:cNvSpPr>
          <p:nvPr>
            <p:ph type="sldNum" sz="quarter" idx="12"/>
          </p:nvPr>
        </p:nvSpPr>
        <p:spPr/>
        <p:txBody>
          <a:bodyPr/>
          <a:lstStyle/>
          <a:p>
            <a:fld id="{961A8FA4-45CD-4A42-BCD3-9FAECE4CFC39}" type="slidenum">
              <a:rPr lang="en-US" smtClean="0"/>
              <a:t>18</a:t>
            </a:fld>
            <a:endParaRPr lang="en-US"/>
          </a:p>
        </p:txBody>
      </p:sp>
    </p:spTree>
    <p:extLst>
      <p:ext uri="{BB962C8B-B14F-4D97-AF65-F5344CB8AC3E}">
        <p14:creationId xmlns:p14="http://schemas.microsoft.com/office/powerpoint/2010/main" val="2587181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7336940-305B-4D30-95EE-B6E5FD692091}"/>
              </a:ext>
            </a:extLst>
          </p:cNvPr>
          <p:cNvSpPr/>
          <p:nvPr/>
        </p:nvSpPr>
        <p:spPr>
          <a:xfrm>
            <a:off x="0" y="948906"/>
            <a:ext cx="12192000" cy="5943600"/>
          </a:xfrm>
          <a:prstGeom prst="rect">
            <a:avLst/>
          </a:prstGeom>
          <a:solidFill>
            <a:schemeClr val="bg2">
              <a:lumMod val="90000"/>
              <a:alpha val="2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05FA5457-B189-4A6F-AD3C-6F3FC2193FB7}"/>
              </a:ext>
            </a:extLst>
          </p:cNvPr>
          <p:cNvSpPr>
            <a:spLocks noGrp="1"/>
          </p:cNvSpPr>
          <p:nvPr>
            <p:ph type="title"/>
          </p:nvPr>
        </p:nvSpPr>
        <p:spPr/>
        <p:txBody>
          <a:bodyPr/>
          <a:lstStyle/>
          <a:p>
            <a:r>
              <a:rPr lang="en-US" b="1" dirty="0">
                <a:solidFill>
                  <a:srgbClr val="1A4689"/>
                </a:solidFill>
              </a:rPr>
              <a:t>MEASURING IMPACTS</a:t>
            </a:r>
            <a:endParaRPr lang="en-US" dirty="0"/>
          </a:p>
        </p:txBody>
      </p:sp>
      <p:sp>
        <p:nvSpPr>
          <p:cNvPr id="8" name="Content Placeholder 7">
            <a:extLst>
              <a:ext uri="{FF2B5EF4-FFF2-40B4-BE49-F238E27FC236}">
                <a16:creationId xmlns:a16="http://schemas.microsoft.com/office/drawing/2014/main" id="{F9441A95-1C64-47C7-95B2-38BDC20701D0}"/>
              </a:ext>
            </a:extLst>
          </p:cNvPr>
          <p:cNvSpPr>
            <a:spLocks noGrp="1"/>
          </p:cNvSpPr>
          <p:nvPr>
            <p:ph sz="half" idx="1"/>
          </p:nvPr>
        </p:nvSpPr>
        <p:spPr/>
        <p:txBody>
          <a:bodyPr>
            <a:normAutofit fontScale="85000" lnSpcReduction="20000"/>
          </a:bodyPr>
          <a:lstStyle/>
          <a:p>
            <a:r>
              <a:rPr lang="en-US" b="1" dirty="0"/>
              <a:t>Direct impacts: </a:t>
            </a:r>
            <a:r>
              <a:rPr lang="en-US" dirty="0"/>
              <a:t>are related to the provision of aviation services, out-of-state visitors’ spending, or the activity of aviation-reliant businesses</a:t>
            </a:r>
          </a:p>
          <a:p>
            <a:r>
              <a:rPr lang="en-US" b="1" dirty="0"/>
              <a:t>Multiplier Effect</a:t>
            </a:r>
          </a:p>
          <a:p>
            <a:pPr lvl="1"/>
            <a:r>
              <a:rPr lang="en-US" b="1" dirty="0"/>
              <a:t>Supplier purchases (indirect impacts): </a:t>
            </a:r>
            <a:r>
              <a:rPr lang="en-US" dirty="0"/>
              <a:t>occur when directly affected businesses use a portion of direct business revenue to purchase goods and services from other Florida businesses</a:t>
            </a:r>
          </a:p>
          <a:p>
            <a:pPr lvl="1"/>
            <a:r>
              <a:rPr lang="en-US" b="1" dirty="0"/>
              <a:t>Employee spending (induced impacts): </a:t>
            </a:r>
            <a:r>
              <a:rPr lang="en-US" dirty="0"/>
              <a:t>occur when workers who earn income due to direct sales and supplier sales spend their wages in Florida to purchase household goods and services, such as groceries, rent, entertainment and other goods and services</a:t>
            </a:r>
          </a:p>
        </p:txBody>
      </p:sp>
      <p:sp>
        <p:nvSpPr>
          <p:cNvPr id="2" name="Slide Number Placeholder 1">
            <a:extLst>
              <a:ext uri="{FF2B5EF4-FFF2-40B4-BE49-F238E27FC236}">
                <a16:creationId xmlns:a16="http://schemas.microsoft.com/office/drawing/2014/main" id="{82F46DAF-F62E-4AE5-B995-4F432912BABB}"/>
              </a:ext>
            </a:extLst>
          </p:cNvPr>
          <p:cNvSpPr>
            <a:spLocks noGrp="1"/>
          </p:cNvSpPr>
          <p:nvPr>
            <p:ph type="sldNum" sz="quarter" idx="12"/>
          </p:nvPr>
        </p:nvSpPr>
        <p:spPr/>
        <p:txBody>
          <a:bodyPr/>
          <a:lstStyle/>
          <a:p>
            <a:fld id="{961A8FA4-45CD-4A42-BCD3-9FAECE4CFC39}" type="slidenum">
              <a:rPr lang="en-US" smtClean="0"/>
              <a:t>19</a:t>
            </a:fld>
            <a:endParaRPr lang="en-US"/>
          </a:p>
        </p:txBody>
      </p:sp>
      <p:pic>
        <p:nvPicPr>
          <p:cNvPr id="9" name="Content Placeholder 8">
            <a:extLst>
              <a:ext uri="{FF2B5EF4-FFF2-40B4-BE49-F238E27FC236}">
                <a16:creationId xmlns:a16="http://schemas.microsoft.com/office/drawing/2014/main" id="{38717400-EBAD-4C26-8ED4-76933494048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519" r="9448"/>
          <a:stretch/>
        </p:blipFill>
        <p:spPr>
          <a:xfrm>
            <a:off x="6113849" y="1913407"/>
            <a:ext cx="6078151" cy="4271911"/>
          </a:xfrm>
          <a:prstGeom prst="rect">
            <a:avLst/>
          </a:prstGeom>
        </p:spPr>
      </p:pic>
    </p:spTree>
    <p:extLst>
      <p:ext uri="{BB962C8B-B14F-4D97-AF65-F5344CB8AC3E}">
        <p14:creationId xmlns:p14="http://schemas.microsoft.com/office/powerpoint/2010/main" val="3832454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89E52DD-700E-4B81-A988-2A09B2CD9305}"/>
              </a:ext>
            </a:extLst>
          </p:cNvPr>
          <p:cNvSpPr/>
          <p:nvPr/>
        </p:nvSpPr>
        <p:spPr>
          <a:xfrm>
            <a:off x="0" y="914400"/>
            <a:ext cx="12192000" cy="5943600"/>
          </a:xfrm>
          <a:prstGeom prst="rect">
            <a:avLst/>
          </a:prstGeom>
          <a:solidFill>
            <a:schemeClr val="bg2">
              <a:lumMod val="90000"/>
              <a:alpha val="2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62A39A-1BB9-4654-8B3A-D1CE9D3C384B}"/>
              </a:ext>
            </a:extLst>
          </p:cNvPr>
          <p:cNvSpPr>
            <a:spLocks noGrp="1"/>
          </p:cNvSpPr>
          <p:nvPr>
            <p:ph type="title"/>
          </p:nvPr>
        </p:nvSpPr>
        <p:spPr/>
        <p:txBody>
          <a:bodyPr/>
          <a:lstStyle/>
          <a:p>
            <a:r>
              <a:rPr lang="en-US" b="1" dirty="0">
                <a:solidFill>
                  <a:srgbClr val="1A4689"/>
                </a:solidFill>
              </a:rPr>
              <a:t>COMMUNICATING RESULTS</a:t>
            </a:r>
            <a:endParaRPr lang="en-US" dirty="0"/>
          </a:p>
        </p:txBody>
      </p:sp>
      <p:sp>
        <p:nvSpPr>
          <p:cNvPr id="5" name="Content Placeholder 4">
            <a:extLst>
              <a:ext uri="{FF2B5EF4-FFF2-40B4-BE49-F238E27FC236}">
                <a16:creationId xmlns:a16="http://schemas.microsoft.com/office/drawing/2014/main" id="{8B71475E-BCE3-4FA4-9417-2E1B21BFF0C1}"/>
              </a:ext>
            </a:extLst>
          </p:cNvPr>
          <p:cNvSpPr>
            <a:spLocks noGrp="1"/>
          </p:cNvSpPr>
          <p:nvPr>
            <p:ph idx="1"/>
          </p:nvPr>
        </p:nvSpPr>
        <p:spPr>
          <a:xfrm>
            <a:off x="499730" y="2115878"/>
            <a:ext cx="5901070" cy="4574481"/>
          </a:xfrm>
        </p:spPr>
        <p:txBody>
          <a:bodyPr>
            <a:normAutofit fontScale="92500" lnSpcReduction="20000"/>
          </a:bodyPr>
          <a:lstStyle/>
          <a:p>
            <a:r>
              <a:rPr lang="en-US" b="1" dirty="0"/>
              <a:t>On-Airport Activity: </a:t>
            </a:r>
            <a:r>
              <a:rPr lang="en-US" dirty="0"/>
              <a:t>impacts related to the activity of airport administration, business tenants, and capital improvements on airports</a:t>
            </a:r>
          </a:p>
          <a:p>
            <a:r>
              <a:rPr lang="en-US" b="1" dirty="0"/>
              <a:t>Visitor Spending: </a:t>
            </a:r>
            <a:r>
              <a:rPr lang="en-US" dirty="0"/>
              <a:t>impacts related to out-of-state visitors’ spending, i.e. the money they spend on goods and services at hospitality businesses</a:t>
            </a:r>
          </a:p>
          <a:p>
            <a:r>
              <a:rPr lang="en-US" b="1" dirty="0"/>
              <a:t>Military Spending: </a:t>
            </a:r>
            <a:r>
              <a:rPr lang="en-US" dirty="0"/>
              <a:t>impacts related to military capital expenditures and payroll</a:t>
            </a:r>
          </a:p>
          <a:p>
            <a:r>
              <a:rPr lang="en-US" b="1" dirty="0"/>
              <a:t>Industry Reliance: </a:t>
            </a:r>
            <a:r>
              <a:rPr lang="en-US" dirty="0"/>
              <a:t>the portion of aviation reliant </a:t>
            </a:r>
            <a:r>
              <a:rPr lang="en-US"/>
              <a:t>activity that is </a:t>
            </a:r>
            <a:r>
              <a:rPr lang="en-US" dirty="0"/>
              <a:t>generated by businesses that rely on airports for delivery services and transportation</a:t>
            </a:r>
          </a:p>
          <a:p>
            <a:pPr marL="0" indent="0">
              <a:buNone/>
            </a:pPr>
            <a:endParaRPr lang="en-US" dirty="0"/>
          </a:p>
        </p:txBody>
      </p:sp>
      <p:pic>
        <p:nvPicPr>
          <p:cNvPr id="4" name="Picture 3">
            <a:extLst>
              <a:ext uri="{FF2B5EF4-FFF2-40B4-BE49-F238E27FC236}">
                <a16:creationId xmlns:a16="http://schemas.microsoft.com/office/drawing/2014/main" id="{C1ECFDCC-0403-4C31-8525-F94726697D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5178" y="1561122"/>
            <a:ext cx="4832504" cy="4579687"/>
          </a:xfrm>
          <a:prstGeom prst="rect">
            <a:avLst/>
          </a:prstGeom>
        </p:spPr>
      </p:pic>
      <p:sp>
        <p:nvSpPr>
          <p:cNvPr id="3" name="Slide Number Placeholder 2">
            <a:extLst>
              <a:ext uri="{FF2B5EF4-FFF2-40B4-BE49-F238E27FC236}">
                <a16:creationId xmlns:a16="http://schemas.microsoft.com/office/drawing/2014/main" id="{AD156843-62DD-46EB-9FBE-05C4D2F886A5}"/>
              </a:ext>
            </a:extLst>
          </p:cNvPr>
          <p:cNvSpPr>
            <a:spLocks noGrp="1"/>
          </p:cNvSpPr>
          <p:nvPr>
            <p:ph type="sldNum" sz="quarter" idx="12"/>
          </p:nvPr>
        </p:nvSpPr>
        <p:spPr/>
        <p:txBody>
          <a:bodyPr/>
          <a:lstStyle/>
          <a:p>
            <a:fld id="{961A8FA4-45CD-4A42-BCD3-9FAECE4CFC39}" type="slidenum">
              <a:rPr lang="en-US" smtClean="0"/>
              <a:t>20</a:t>
            </a:fld>
            <a:endParaRPr lang="en-US"/>
          </a:p>
        </p:txBody>
      </p:sp>
    </p:spTree>
    <p:extLst>
      <p:ext uri="{BB962C8B-B14F-4D97-AF65-F5344CB8AC3E}">
        <p14:creationId xmlns:p14="http://schemas.microsoft.com/office/powerpoint/2010/main" val="3819815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7BCD86-396D-4635-BB74-C288FC3298CB}"/>
              </a:ext>
            </a:extLst>
          </p:cNvPr>
          <p:cNvSpPr txBox="1"/>
          <p:nvPr/>
        </p:nvSpPr>
        <p:spPr>
          <a:xfrm>
            <a:off x="5394960" y="1982450"/>
            <a:ext cx="6690360" cy="1446550"/>
          </a:xfrm>
          <a:prstGeom prst="rect">
            <a:avLst/>
          </a:prstGeom>
          <a:noFill/>
        </p:spPr>
        <p:txBody>
          <a:bodyPr wrap="square" rtlCol="0">
            <a:spAutoFit/>
          </a:bodyPr>
          <a:lstStyle/>
          <a:p>
            <a:pPr algn="ctr"/>
            <a:r>
              <a:rPr lang="en-US" sz="8800" b="1" dirty="0">
                <a:solidFill>
                  <a:schemeClr val="bg1"/>
                </a:solidFill>
              </a:rPr>
              <a:t>Thank you!</a:t>
            </a:r>
          </a:p>
        </p:txBody>
      </p:sp>
      <p:sp>
        <p:nvSpPr>
          <p:cNvPr id="2" name="Slide Number Placeholder 1">
            <a:extLst>
              <a:ext uri="{FF2B5EF4-FFF2-40B4-BE49-F238E27FC236}">
                <a16:creationId xmlns:a16="http://schemas.microsoft.com/office/drawing/2014/main" id="{360F60AE-6ECB-478B-A0B1-59389654E4EC}"/>
              </a:ext>
            </a:extLst>
          </p:cNvPr>
          <p:cNvSpPr>
            <a:spLocks noGrp="1"/>
          </p:cNvSpPr>
          <p:nvPr>
            <p:ph type="sldNum" sz="quarter" idx="12"/>
          </p:nvPr>
        </p:nvSpPr>
        <p:spPr/>
        <p:txBody>
          <a:bodyPr/>
          <a:lstStyle/>
          <a:p>
            <a:fld id="{961A8FA4-45CD-4A42-BCD3-9FAECE4CFC39}" type="slidenum">
              <a:rPr lang="en-US" smtClean="0"/>
              <a:t>21</a:t>
            </a:fld>
            <a:endParaRPr lang="en-US"/>
          </a:p>
        </p:txBody>
      </p:sp>
    </p:spTree>
    <p:extLst>
      <p:ext uri="{BB962C8B-B14F-4D97-AF65-F5344CB8AC3E}">
        <p14:creationId xmlns:p14="http://schemas.microsoft.com/office/powerpoint/2010/main" val="163125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912</Words>
  <Application>Microsoft Office PowerPoint</Application>
  <PresentationFormat>Widescreen</PresentationFormat>
  <Paragraphs>346</Paragraphs>
  <Slides>21</Slides>
  <Notes>0</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 Narrow</vt:lpstr>
      <vt:lpstr>Calibri</vt:lpstr>
      <vt:lpstr>Calibri Light</vt:lpstr>
      <vt:lpstr>Times New Roman</vt:lpstr>
      <vt:lpstr>Wingdings</vt:lpstr>
      <vt:lpstr>Office Theme</vt:lpstr>
      <vt:lpstr>PowerPoint Presentation</vt:lpstr>
      <vt:lpstr>PowerPoint Presentation</vt:lpstr>
      <vt:lpstr>STATEWIDE IMPACTS</vt:lpstr>
      <vt:lpstr>PowerPoint Presentation</vt:lpstr>
      <vt:lpstr>PowerPoint Presentation</vt:lpstr>
      <vt:lpstr>FDOT DISTRICT 1</vt:lpstr>
      <vt:lpstr>FDOT DISTRICT 2</vt:lpstr>
      <vt:lpstr>FDOT DISTRICT 3</vt:lpstr>
      <vt:lpstr>FDOT DISTRICT 4</vt:lpstr>
      <vt:lpstr>FDOT DISTRICT 5</vt:lpstr>
      <vt:lpstr>FDOT DISTRICT 6</vt:lpstr>
      <vt:lpstr>FDOT DISTRICT 7</vt:lpstr>
      <vt:lpstr>PowerPoint Presentation</vt:lpstr>
      <vt:lpstr>PowerPoint Presentation</vt:lpstr>
      <vt:lpstr>Lake City Gateway Airport</vt:lpstr>
      <vt:lpstr>Airport Impacts</vt:lpstr>
      <vt:lpstr>PowerPoint Presentation</vt:lpstr>
      <vt:lpstr>STUDY APPROACH</vt:lpstr>
      <vt:lpstr>MEASURING IMPACTS</vt:lpstr>
      <vt:lpstr>COMMUNICATING RESULTS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Flaherty, Megan</dc:creator>
  <cp:lastModifiedBy>Fricke, Macy</cp:lastModifiedBy>
  <cp:revision>121</cp:revision>
  <cp:lastPrinted>2019-03-21T20:17:00Z</cp:lastPrinted>
  <dcterms:created xsi:type="dcterms:W3CDTF">2018-09-28T14:05:26Z</dcterms:created>
  <dcterms:modified xsi:type="dcterms:W3CDTF">2019-03-21T20:48:20Z</dcterms:modified>
</cp:coreProperties>
</file>